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DDFA-7257-4846-A189-8B65820EFDC6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F824-1AA3-4B61-A41B-A56F3AE416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214686"/>
            <a:ext cx="7629524" cy="3286148"/>
          </a:xfrm>
        </p:spPr>
        <p:txBody>
          <a:bodyPr>
            <a:normAutofit/>
          </a:bodyPr>
          <a:lstStyle/>
          <a:p>
            <a:r>
              <a:rPr lang="ru-RU" sz="5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Дивидендная политика компаний </a:t>
            </a:r>
            <a:r>
              <a:rPr lang="ru-RU" sz="5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зарубежных стран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043626" cy="7143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ДП Индии и Китая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5929354" cy="557216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Низкая реальная процентная ставка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Китае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высокие объемы кредитования по сравнению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Индией иллюстрируют относительную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доступность кредита в Китае, которая в свою очередь может стимулировать компании к более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высоким выплатам дивидендов.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Это связано с тем, что в случае выплаты части нераспределенной прибыли в форме дивидендов компания может взять кредит для финансирования своего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США коэффициент выплаты дивидендов составляет 33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показатель находится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уровне США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Китайские компании выплачивают дивиденды в больших размерах, чем их нераспределенная прибыль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случае неудачных проектов, не хотят снижать уровень дивидендных выплат, чтобы не посылать негативных сигналов рынку.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Китае с 2008 г. произошли изменения в налоговом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законодательстве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увеличено налоговое бремя на иностранные компании, осуществляющие бизнес в Китае.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предприятий с иностранным капиталом дивиденды налогом 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облагаются.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дивидендные выплаты в Китае составляет 20%, а подоходный налог является прогрессивным и изменяется в диапазоне от 5 до 45%.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14298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4139" y="3071809"/>
            <a:ext cx="2254397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857760"/>
            <a:ext cx="2262182" cy="169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4610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714512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Компании выплачивают значительные суммы в качестве дивидендов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582931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США </a:t>
            </a:r>
            <a:r>
              <a:rPr lang="ru-RU" dirty="0"/>
              <a:t>в 2007 и 2008 гг. </a:t>
            </a:r>
            <a:r>
              <a:rPr lang="ru-RU" dirty="0" smtClean="0"/>
              <a:t>выплачивалось </a:t>
            </a:r>
            <a:r>
              <a:rPr lang="ru-RU" dirty="0"/>
              <a:t>более 200 </a:t>
            </a:r>
            <a:r>
              <a:rPr lang="ru-RU" dirty="0" err="1"/>
              <a:t>млрд</a:t>
            </a:r>
            <a:r>
              <a:rPr lang="ru-RU" dirty="0"/>
              <a:t> долларов, что составляет 1,5% от ВВП США и </a:t>
            </a:r>
            <a:r>
              <a:rPr lang="ru-RU" dirty="0" smtClean="0"/>
              <a:t>более </a:t>
            </a:r>
            <a:r>
              <a:rPr lang="ru-RU" dirty="0"/>
              <a:t>чем в 2 раза превышает суммарный ВВП всей Прибалтики (Литвы, Латвии и Эстонии).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Англии </a:t>
            </a:r>
            <a:r>
              <a:rPr lang="ru-RU" dirty="0" smtClean="0"/>
              <a:t>- более </a:t>
            </a:r>
            <a:r>
              <a:rPr lang="ru-RU" dirty="0"/>
              <a:t>50 </a:t>
            </a:r>
            <a:r>
              <a:rPr lang="ru-RU" dirty="0" err="1"/>
              <a:t>млрд</a:t>
            </a:r>
            <a:r>
              <a:rPr lang="ru-RU" dirty="0"/>
              <a:t> фунтов стерлингов в год.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Китае </a:t>
            </a:r>
            <a:r>
              <a:rPr lang="ru-RU" dirty="0"/>
              <a:t>в 2007 г. более 40% компаний, прошедших листинг на бирже, выплачивали дивиденды, общая сумма которых приблизилась к 35 </a:t>
            </a:r>
            <a:r>
              <a:rPr lang="ru-RU" dirty="0" err="1"/>
              <a:t>млрд</a:t>
            </a:r>
            <a:r>
              <a:rPr lang="ru-RU" dirty="0"/>
              <a:t> долларов США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714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Внутренние </a:t>
            </a:r>
            <a:r>
              <a:rPr lang="ru-RU" b="1" dirty="0"/>
              <a:t>и внешние факторы, оказывающие влияние на </a:t>
            </a:r>
            <a:r>
              <a:rPr lang="ru-RU" b="1" dirty="0" smtClean="0"/>
              <a:t>ДП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3857628"/>
            <a:ext cx="3500462" cy="2357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Макроэкономические: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фондового рынка и банковской системы,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реальная процентная ставка,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4714908" cy="44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43050"/>
            <a:ext cx="4038600" cy="22145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/>
              <a:t>Внутренние: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рентабельность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темпы роста компании,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инвестиционные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возможности;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финансовые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ограничения.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ДП компаний </a:t>
            </a:r>
            <a:r>
              <a:rPr lang="ru-RU" b="1" dirty="0"/>
              <a:t>в настоящее время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3971924" cy="5286412"/>
          </a:xfrm>
        </p:spPr>
        <p:txBody>
          <a:bodyPr>
            <a:normAutofit fontScale="32500" lnSpcReduction="20000"/>
          </a:bodyPr>
          <a:lstStyle/>
          <a:p>
            <a:r>
              <a:rPr lang="ru-RU" sz="6000" dirty="0" smtClean="0">
                <a:cs typeface="Times New Roman" pitchFamily="18" charset="0"/>
              </a:rPr>
              <a:t>Несмотря на то что дивиденды, как правило, </a:t>
            </a:r>
            <a:r>
              <a:rPr lang="ru-RU" sz="6000" b="1" dirty="0" smtClean="0">
                <a:cs typeface="Times New Roman" pitchFamily="18" charset="0"/>
              </a:rPr>
              <a:t>облагаются по более высокой ставке налога</a:t>
            </a:r>
            <a:r>
              <a:rPr lang="ru-RU" sz="6000" dirty="0" smtClean="0">
                <a:cs typeface="Times New Roman" pitchFamily="18" charset="0"/>
              </a:rPr>
              <a:t>, чем доходы от прироста капитала, в случае обратного выкупа акций как многие компании, так и собственники </a:t>
            </a:r>
            <a:r>
              <a:rPr lang="ru-RU" sz="6000" b="1" dirty="0" smtClean="0">
                <a:cs typeface="Times New Roman" pitchFamily="18" charset="0"/>
              </a:rPr>
              <a:t>предпочитают дивиденды </a:t>
            </a:r>
            <a:r>
              <a:rPr lang="ru-RU" sz="6000" dirty="0" smtClean="0">
                <a:cs typeface="Times New Roman" pitchFamily="18" charset="0"/>
              </a:rPr>
              <a:t>в качестве основной формы выплат акционерам. </a:t>
            </a:r>
          </a:p>
          <a:p>
            <a:r>
              <a:rPr lang="ru-RU" sz="6000" dirty="0" smtClean="0">
                <a:cs typeface="Times New Roman" pitchFamily="18" charset="0"/>
              </a:rPr>
              <a:t>Компании, которые </a:t>
            </a:r>
            <a:r>
              <a:rPr lang="ru-RU" sz="6000" dirty="0">
                <a:cs typeface="Times New Roman" pitchFamily="18" charset="0"/>
              </a:rPr>
              <a:t>выплачивают дивиденды, в </a:t>
            </a:r>
            <a:r>
              <a:rPr lang="ru-RU" sz="6000" b="1" dirty="0">
                <a:cs typeface="Times New Roman" pitchFamily="18" charset="0"/>
              </a:rPr>
              <a:t>несколько раз больше </a:t>
            </a:r>
            <a:r>
              <a:rPr lang="ru-RU" sz="6000" dirty="0">
                <a:cs typeface="Times New Roman" pitchFamily="18" charset="0"/>
              </a:rPr>
              <a:t>компаний, которые их не выплачивают</a:t>
            </a:r>
            <a:endParaRPr lang="ru-RU" sz="6000" dirty="0" smtClean="0">
              <a:cs typeface="Times New Roman" pitchFamily="18" charset="0"/>
            </a:endParaRPr>
          </a:p>
          <a:p>
            <a:endParaRPr lang="ru-RU" sz="6000" dirty="0" smtClean="0">
              <a:cs typeface="Times New Roman" pitchFamily="18" charset="0"/>
            </a:endParaRPr>
          </a:p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000109"/>
            <a:ext cx="3757610" cy="271464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Американские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компании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которые никогда не платили дивиденды, как правило, менее рентабельны, чем компании, которые выплачивают дивиденды, но при этом осуществляют больший объем инвестиций, больше вкладывают в исследования и разработки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имеют более высокое отношение рыночной стоимости активов к их балансовой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стоимости.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86190"/>
            <a:ext cx="4786314" cy="278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ДП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развивающихся рынках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Айвазян и др. [</a:t>
            </a:r>
            <a:r>
              <a:rPr lang="ru-RU" b="1" dirty="0" err="1" smtClean="0"/>
              <a:t>Aivazian</a:t>
            </a:r>
            <a:r>
              <a:rPr lang="ru-RU" b="1" dirty="0" smtClean="0"/>
              <a:t> </a:t>
            </a:r>
            <a:r>
              <a:rPr lang="ru-RU" b="1" dirty="0" err="1" smtClean="0"/>
              <a:t>et</a:t>
            </a:r>
            <a:r>
              <a:rPr lang="ru-RU" b="1" dirty="0" smtClean="0"/>
              <a:t> </a:t>
            </a:r>
            <a:r>
              <a:rPr lang="ru-RU" b="1" dirty="0" err="1" smtClean="0"/>
              <a:t>al</a:t>
            </a:r>
            <a:r>
              <a:rPr lang="ru-RU" b="1" dirty="0" smtClean="0"/>
              <a:t>., 2003] сравнил ДП развивающихся рынков и США:</a:t>
            </a:r>
          </a:p>
          <a:p>
            <a:r>
              <a:rPr lang="ru-RU" dirty="0" smtClean="0"/>
              <a:t>ДП развивающихся стран объясняется теми же переменными, что и ДП американских компаний, а именно их уровнем прибыльности, уровнем долга и отношением рыночной стоимости к балансовой . Однако степень влияния этих переменных на ДП в США и на развивающихся рынках разная. Выборка включала в себя 8 стран: </a:t>
            </a:r>
            <a:r>
              <a:rPr lang="ru-RU" b="1" dirty="0" smtClean="0"/>
              <a:t>Иорданию, Пакистан, Зимбабве, Индию, Корею, Малайзию, Турцию и Таиланд. </a:t>
            </a:r>
          </a:p>
          <a:p>
            <a:r>
              <a:rPr lang="ru-RU" dirty="0" smtClean="0"/>
              <a:t>С увеличением рентабельности увеличивается уровень дивидендов, что является подтверждением теории остаточного денежного потока о дивидендах. Более высокий уровень долга соответствует более низким дивидендным выплатам, т.е.финансовые ограничения оказывают влияние на ДП. Отношение рыночной стоимости компании к ее балансовой стоимости, бизнес-риск и размер компании также оказывают влияние на ее ДП. </a:t>
            </a:r>
          </a:p>
          <a:p>
            <a:r>
              <a:rPr lang="ru-RU" dirty="0" smtClean="0"/>
              <a:t>Интересным фактом является то, что уровень дивидендов, выплачиваемых развивающимися странами, превышает уровень дивидендов, выплачиваемых американскими компаниями.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85728"/>
            <a:ext cx="6500858" cy="62865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err="1"/>
              <a:t>Нэсер</a:t>
            </a:r>
            <a:r>
              <a:rPr lang="ru-RU" b="1" dirty="0"/>
              <a:t> и др. [</a:t>
            </a:r>
            <a:r>
              <a:rPr lang="ru-RU" b="1" dirty="0" err="1"/>
              <a:t>Naceur</a:t>
            </a:r>
            <a:r>
              <a:rPr lang="ru-RU" b="1" dirty="0"/>
              <a:t> </a:t>
            </a:r>
            <a:r>
              <a:rPr lang="ru-RU" b="1" dirty="0" err="1"/>
              <a:t>et</a:t>
            </a:r>
            <a:r>
              <a:rPr lang="ru-RU" b="1" dirty="0"/>
              <a:t> </a:t>
            </a:r>
            <a:r>
              <a:rPr lang="ru-RU" b="1" dirty="0" err="1"/>
              <a:t>al</a:t>
            </a:r>
            <a:r>
              <a:rPr lang="ru-RU" b="1" dirty="0"/>
              <a:t>., 2006] исследовали </a:t>
            </a:r>
            <a:r>
              <a:rPr lang="ru-RU" b="1" dirty="0" smtClean="0"/>
              <a:t>ДП 48 </a:t>
            </a:r>
            <a:r>
              <a:rPr lang="ru-RU" b="1" dirty="0"/>
              <a:t>фирм фондовой биржи Туниса </a:t>
            </a:r>
            <a:r>
              <a:rPr lang="ru-RU" dirty="0"/>
              <a:t>в период с 1996-го по 2002 г.: 29 фирм из выборки являются предприятиями регулируемых </a:t>
            </a:r>
            <a:r>
              <a:rPr lang="ru-RU" dirty="0" smtClean="0"/>
              <a:t>отраслей. </a:t>
            </a:r>
            <a:endParaRPr lang="ru-RU" dirty="0"/>
          </a:p>
          <a:p>
            <a:r>
              <a:rPr lang="ru-RU" dirty="0"/>
              <a:t>В своем исследовании авторы оценивали </a:t>
            </a:r>
            <a:r>
              <a:rPr lang="ru-RU" b="1" dirty="0"/>
              <a:t>две модели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Первая</a:t>
            </a:r>
            <a:r>
              <a:rPr lang="ru-RU" dirty="0" smtClean="0"/>
              <a:t> </a:t>
            </a:r>
            <a:r>
              <a:rPr lang="ru-RU" dirty="0"/>
              <a:t>являлась модифицированной моделью </a:t>
            </a:r>
            <a:r>
              <a:rPr lang="ru-RU" dirty="0" err="1"/>
              <a:t>Линтнера</a:t>
            </a:r>
            <a:r>
              <a:rPr lang="ru-RU" dirty="0"/>
              <a:t> [</a:t>
            </a:r>
            <a:r>
              <a:rPr lang="ru-RU" dirty="0" err="1"/>
              <a:t>Lintner</a:t>
            </a:r>
            <a:r>
              <a:rPr lang="ru-RU" dirty="0"/>
              <a:t>, </a:t>
            </a:r>
            <a:r>
              <a:rPr lang="ru-RU" dirty="0" smtClean="0"/>
              <a:t>1956]: фирмы </a:t>
            </a:r>
            <a:r>
              <a:rPr lang="ru-RU" dirty="0"/>
              <a:t>Туниса, определяя свои дивидендные выплаты, опираются как на текущую прибыль, так и на прошлые дивиденды, при этом размер выплачиваемых дивидендов в текущий период более чувствителен к уровню текущей прибыли, чем к уровню дивидендов, выплаченных в прошлый период. </a:t>
            </a:r>
          </a:p>
          <a:p>
            <a:r>
              <a:rPr lang="ru-RU" b="1" dirty="0"/>
              <a:t>Вторая модель </a:t>
            </a:r>
            <a:r>
              <a:rPr lang="ru-RU" dirty="0" smtClean="0"/>
              <a:t>: более </a:t>
            </a:r>
            <a:r>
              <a:rPr lang="ru-RU" dirty="0"/>
              <a:t>стабильные и прибыльные фирмы за счет более значительного потока свободных денежных средств могут позволить себе выплачивать более высокие дивиденды. При этом быстрорастущие компании также выплачивают более высокие </a:t>
            </a:r>
            <a:r>
              <a:rPr lang="ru-RU" dirty="0" smtClean="0"/>
              <a:t>дивиденды. Ликвидность </a:t>
            </a:r>
            <a:r>
              <a:rPr lang="ru-RU" dirty="0"/>
              <a:t>и размер фирмы отрицательно связаны с уровнем дивидендных выплат. </a:t>
            </a:r>
            <a:r>
              <a:rPr lang="ru-RU" dirty="0" smtClean="0"/>
              <a:t>Нет связи </a:t>
            </a:r>
            <a:r>
              <a:rPr lang="ru-RU" dirty="0"/>
              <a:t>между концентрацией собственности, финансовым рычагом и дивидендной политикой компании.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2116504" cy="371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14314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57166"/>
            <a:ext cx="4714908" cy="60007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/>
              <a:t>Рэдди</a:t>
            </a:r>
            <a:r>
              <a:rPr lang="ru-RU" b="1" dirty="0"/>
              <a:t> и </a:t>
            </a:r>
            <a:r>
              <a:rPr lang="ru-RU" b="1" dirty="0" err="1"/>
              <a:t>Рэф</a:t>
            </a:r>
            <a:r>
              <a:rPr lang="ru-RU" b="1" dirty="0"/>
              <a:t> [</a:t>
            </a:r>
            <a:r>
              <a:rPr lang="ru-RU" b="1" dirty="0" err="1"/>
              <a:t>Reddy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Rath</a:t>
            </a:r>
            <a:r>
              <a:rPr lang="ru-RU" b="1" dirty="0"/>
              <a:t>, 2005] исследовал </a:t>
            </a:r>
            <a:r>
              <a:rPr lang="ru-RU" b="1" dirty="0" smtClean="0"/>
              <a:t>ДП </a:t>
            </a:r>
            <a:r>
              <a:rPr lang="ru-RU" b="1" dirty="0"/>
              <a:t>индийских компаний</a:t>
            </a:r>
            <a:r>
              <a:rPr lang="ru-RU" dirty="0"/>
              <a:t> в период с </a:t>
            </a:r>
            <a:r>
              <a:rPr lang="ru-RU" dirty="0" smtClean="0"/>
              <a:t>2001-го </a:t>
            </a:r>
            <a:r>
              <a:rPr lang="ru-RU" dirty="0"/>
              <a:t>по </a:t>
            </a:r>
            <a:r>
              <a:rPr lang="ru-RU" dirty="0" smtClean="0"/>
              <a:t>2008 </a:t>
            </a:r>
            <a:r>
              <a:rPr lang="ru-RU" dirty="0"/>
              <a:t>г. </a:t>
            </a:r>
            <a:r>
              <a:rPr lang="ru-RU" dirty="0" smtClean="0"/>
              <a:t>: доля </a:t>
            </a:r>
            <a:r>
              <a:rPr lang="ru-RU" dirty="0"/>
              <a:t>компаний, выплачивающих дивиденды, упала с 57% в </a:t>
            </a:r>
            <a:r>
              <a:rPr lang="ru-RU" dirty="0" smtClean="0"/>
              <a:t>2001 </a:t>
            </a:r>
            <a:r>
              <a:rPr lang="ru-RU" dirty="0"/>
              <a:t>г. до 32% в </a:t>
            </a:r>
            <a:r>
              <a:rPr lang="ru-RU" dirty="0" smtClean="0"/>
              <a:t>2008-м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Компании</a:t>
            </a:r>
            <a:r>
              <a:rPr lang="ru-RU" dirty="0"/>
              <a:t>, выплачивающие дивиденды, как правило, больше и являются более прибыльными по сравнению с компаниями, которые не выплачивают дивиденды. </a:t>
            </a:r>
            <a:endParaRPr lang="ru-RU" dirty="0" smtClean="0"/>
          </a:p>
          <a:p>
            <a:r>
              <a:rPr lang="ru-RU" dirty="0" smtClean="0"/>
              <a:t>Возможности </a:t>
            </a:r>
            <a:r>
              <a:rPr lang="ru-RU" dirty="0"/>
              <a:t>роста индийских компаний не влияют на их </a:t>
            </a:r>
            <a:r>
              <a:rPr lang="ru-RU" dirty="0" smtClean="0"/>
              <a:t>ДП. </a:t>
            </a:r>
          </a:p>
          <a:p>
            <a:r>
              <a:rPr lang="ru-RU" dirty="0" smtClean="0"/>
              <a:t>Обратный </a:t>
            </a:r>
            <a:r>
              <a:rPr lang="ru-RU" dirty="0"/>
              <a:t>выкуп акций как альтернативный способ выплат акционерам не рассматривался в данном </a:t>
            </a:r>
            <a:r>
              <a:rPr lang="ru-RU" dirty="0" smtClean="0"/>
              <a:t>исследовании.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3286148" cy="246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85728"/>
            <a:ext cx="5000660" cy="63579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err="1"/>
              <a:t>Омрэн</a:t>
            </a:r>
            <a:r>
              <a:rPr lang="ru-RU" b="1" dirty="0"/>
              <a:t> и </a:t>
            </a:r>
            <a:r>
              <a:rPr lang="ru-RU" b="1" dirty="0" err="1"/>
              <a:t>Пойнтон</a:t>
            </a:r>
            <a:r>
              <a:rPr lang="ru-RU" b="1" dirty="0"/>
              <a:t> [</a:t>
            </a:r>
            <a:r>
              <a:rPr lang="ru-RU" b="1" dirty="0" err="1"/>
              <a:t>Omran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Pointon</a:t>
            </a:r>
            <a:r>
              <a:rPr lang="ru-RU" b="1" dirty="0"/>
              <a:t>, 2004] исследовали выборку египетских фирм. </a:t>
            </a:r>
            <a:r>
              <a:rPr lang="ru-RU" dirty="0" err="1"/>
              <a:t>Леверидж</a:t>
            </a:r>
            <a:r>
              <a:rPr lang="ru-RU" dirty="0"/>
              <a:t> и размер фирмы оказывают наибольшее влияние на дивидендную политику фирмы. </a:t>
            </a:r>
            <a:endParaRPr lang="ru-RU" dirty="0" smtClean="0"/>
          </a:p>
          <a:p>
            <a:r>
              <a:rPr lang="ru-RU" dirty="0" smtClean="0"/>
              <a:t>Египетские </a:t>
            </a:r>
            <a:r>
              <a:rPr lang="ru-RU" dirty="0"/>
              <a:t>фирмы при финансировании проектов предпочтут долг использованию нераспределенной прибыли в ущерб выплате дивидендов. Маленькие фирмы выплачивают меньше дивидендов. </a:t>
            </a:r>
            <a:endParaRPr lang="ru-RU" dirty="0" smtClean="0"/>
          </a:p>
          <a:p>
            <a:r>
              <a:rPr lang="ru-RU" dirty="0" smtClean="0"/>
              <a:t>Активно </a:t>
            </a:r>
            <a:r>
              <a:rPr lang="ru-RU" dirty="0"/>
              <a:t>торгующиеся фирмы с высокими инвестиционными возможностями уменьшают дивиденды, для того чтобы финансировать инвестиционные проекты высвободившимися денежными средствами. Неактивно торгующиеся фирмы не уменьшают размер дивидендов при наличии проектов для инвестирования. </a:t>
            </a:r>
          </a:p>
          <a:p>
            <a:r>
              <a:rPr lang="ru-RU" dirty="0"/>
              <a:t>Стимулом для увеличения размера выплачиваемых дивидендов </a:t>
            </a:r>
            <a:r>
              <a:rPr lang="ru-RU" dirty="0" smtClean="0"/>
              <a:t>является </a:t>
            </a:r>
            <a:r>
              <a:rPr lang="ru-RU" dirty="0"/>
              <a:t>увеличение операционной прибыли до налогообложения. В случае же принятия решения о снижении размера дивидендов ключевым фактором становится ликвидность компании, уровень прибыли в данном случае является следующим по степени значимости фактором. </a:t>
            </a:r>
          </a:p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34589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571480"/>
            <a:ext cx="3971924" cy="55546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/>
              <a:t>Эдэоглу</a:t>
            </a:r>
            <a:r>
              <a:rPr lang="ru-RU" b="1" dirty="0"/>
              <a:t> [</a:t>
            </a:r>
            <a:r>
              <a:rPr lang="ru-RU" b="1" dirty="0" err="1"/>
              <a:t>Adaoglu</a:t>
            </a:r>
            <a:r>
              <a:rPr lang="ru-RU" b="1" dirty="0"/>
              <a:t>, 2000] исследовал </a:t>
            </a:r>
            <a:r>
              <a:rPr lang="ru-RU" b="1" dirty="0" smtClean="0"/>
              <a:t>ДП турецких </a:t>
            </a:r>
            <a:r>
              <a:rPr lang="ru-RU" b="1" dirty="0"/>
              <a:t>компаний </a:t>
            </a:r>
            <a:r>
              <a:rPr lang="ru-RU" dirty="0"/>
              <a:t>и заключил, что она, в отличие от </a:t>
            </a:r>
            <a:r>
              <a:rPr lang="ru-RU" dirty="0" smtClean="0"/>
              <a:t>ДП развитых </a:t>
            </a:r>
            <a:r>
              <a:rPr lang="ru-RU" dirty="0"/>
              <a:t>рынков, нестабильна и в первую очередь зависит от уровня текущей прибыли.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Бразилии </a:t>
            </a:r>
            <a:r>
              <a:rPr lang="ru-RU" dirty="0"/>
              <a:t>законодательно наложено обязательство выплачивать дивиденды всем компаниям, декларирующим положительные прибыли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4"/>
            <a:ext cx="364333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3643338" cy="274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995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Дивидендная политика компаний зарубежных стран </vt:lpstr>
      <vt:lpstr>Компании выплачивают значительные суммы в качестве дивидендов</vt:lpstr>
      <vt:lpstr>Внутренние и внешние факторы, оказывающие влияние на ДП</vt:lpstr>
      <vt:lpstr>ДП компаний в настоящее время </vt:lpstr>
      <vt:lpstr>ДП на развивающихся рынках</vt:lpstr>
      <vt:lpstr>Слайд 6</vt:lpstr>
      <vt:lpstr>Слайд 7</vt:lpstr>
      <vt:lpstr>Слайд 8</vt:lpstr>
      <vt:lpstr>Слайд 9</vt:lpstr>
      <vt:lpstr>ДП Индии и Китая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Дивидендная политика компаний зарубежных стран</dc:title>
  <dc:creator>Беда</dc:creator>
  <cp:lastModifiedBy>Беда</cp:lastModifiedBy>
  <cp:revision>12</cp:revision>
  <dcterms:created xsi:type="dcterms:W3CDTF">2011-11-14T08:04:01Z</dcterms:created>
  <dcterms:modified xsi:type="dcterms:W3CDTF">2011-11-14T10:00:08Z</dcterms:modified>
</cp:coreProperties>
</file>