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4" r:id="rId9"/>
    <p:sldId id="266" r:id="rId10"/>
    <p:sldId id="267" r:id="rId11"/>
    <p:sldId id="260" r:id="rId12"/>
    <p:sldId id="265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96F0B-7FD2-479C-81F4-FA8F02C0D6F3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78C4-29C7-49CF-9090-DC35C03CFD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305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778C4-29C7-49CF-9090-DC35C03CFD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0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6336704" cy="1872208"/>
          </a:xfrm>
        </p:spPr>
        <p:txBody>
          <a:bodyPr>
            <a:normAutofit/>
          </a:bodyPr>
          <a:lstStyle/>
          <a:p>
            <a:pPr algn="ctr"/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Тема №:5</a:t>
            </a:r>
            <a:b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Простой категорический силлогизм.</a:t>
            </a:r>
            <a:endParaRPr lang="ru-RU" b="1" i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елец\Desktop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79010"/>
            <a:ext cx="6560769" cy="30616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5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80728"/>
            <a:ext cx="5400600" cy="57606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каждой из четырех фигур силлогизма существуют свои правила: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Правила первой фигуры: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Большая посылка должна быть общим суждением.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Меньшая посылка должна быть утвердительным суждением.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Правила второй фигуры силлогизма: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Большая посылка должна быть общим суждением.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Одна из посылок должна быть отрицательной.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3. Правила третьей фигуры: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Меньшая посылка должна быть утвердительной.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Заключение должно быть частным суждением.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Правила четвертой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игуры: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Если большая посылка утвердительная, то меньшая посылка должна быть общей.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Если есть отрицательная посылка, то большая посылка должна быть общей. 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27984" y="16737"/>
            <a:ext cx="4536504" cy="72008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фигур силлогизма.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249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364088" y="188640"/>
            <a:ext cx="3312368" cy="489466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Пример: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3528" y="836712"/>
            <a:ext cx="3744416" cy="576064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Определяем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структуру силлогизма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Большая посылка  : Все нотариусы юристы.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Меньшая посылка : Иванов – нотариус.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Вывод: Иванов – юрист.</a:t>
            </a:r>
          </a:p>
          <a:p>
            <a:pPr marL="45720" indent="0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Определяем термины силлогизма: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 субъект и предикат: определяются из ВЫВОДА силлогизма; в примере: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Субъект  (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Иванов (лицо, о котором идет речь);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Предикат (Р)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– юрист (качество, приписываемое субъекту).</a:t>
            </a:r>
          </a:p>
          <a:p>
            <a:pPr marL="388620" indent="-342900" algn="just">
              <a:buAutoNum type="arabicPeriod" startAt="2"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средний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термин (М)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понятие, присутствующее в обеих посылках: нотариус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Именно термин «нотариус» (М) в данном случае соединяет по смыслу термины «Иванов» (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и «юрист (Р).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1844824"/>
            <a:ext cx="4680520" cy="259228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Все нотариусы -  юристы.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Иванов – нотариус.</a:t>
            </a:r>
            <a:b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</a:b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Следовательно, Иванов – юрист.</a:t>
            </a: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/>
            </a:r>
            <a:b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</a:b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571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>
            <a:off x="539552" y="3033887"/>
            <a:ext cx="2880320" cy="314516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45720" indent="0" algn="ctr">
              <a:buNone/>
            </a:pPr>
            <a:r>
              <a:rPr lang="ru-RU" sz="3600" b="1" i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Первая фигура силлогизма.</a:t>
            </a:r>
            <a:endParaRPr lang="ru-RU" sz="3600" b="1" i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2843808" y="1340768"/>
            <a:ext cx="5400600" cy="1872208"/>
          </a:xfrm>
        </p:spPr>
        <p:txBody>
          <a:bodyPr>
            <a:normAutofit/>
          </a:bodyPr>
          <a:lstStyle/>
          <a:p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нотариусы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(М) 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юристы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(Р).</a:t>
            </a:r>
          </a:p>
          <a:p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Иванов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нотариус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(М)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Следовательно, Иванов </a:t>
            </a:r>
            <a:r>
              <a:rPr lang="en-US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юрист </a:t>
            </a:r>
            <a:r>
              <a:rPr lang="ru-RU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(Р)</a:t>
            </a:r>
            <a:r>
              <a:rPr lang="ru-RU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елец\Desktop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412546"/>
            <a:ext cx="2676897" cy="238784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640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64088" y="1"/>
            <a:ext cx="3312368" cy="7647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Пример.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51520" y="2420888"/>
            <a:ext cx="5276080" cy="4104456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Определяем вид суждений в составе силлогизма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распределенность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терминов:</a:t>
            </a:r>
          </a:p>
          <a:p>
            <a:pPr marL="274320" indent="-228600" algn="just">
              <a:buAutoNum type="arabicParenR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 нотариусы – юристы: общеутвердительное суждение (Все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есть Р); субъект распределен, предикат не распределен.</a:t>
            </a:r>
          </a:p>
          <a:p>
            <a:pPr marL="274320" indent="-228600" algn="just">
              <a:buAutoNum type="arabicParenR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Иванов – нотариус: общеутвердительное суждение (Все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есть Р), поскольку понятие «Иванов» является единичным  и берется в полном объеме;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субъект распределен, предикат не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распределен.</a:t>
            </a:r>
          </a:p>
          <a:p>
            <a:pPr marL="274320" indent="-228600" algn="just">
              <a:buAutoNum type="arabicParenR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Иванов – юрист: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общеутвердительное суждение (Все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есть Р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субъект распределен, предикат не распределен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Как было определено ранее, это силлогизм, построенный по первой фигуре. Суждения в его составе являются общеутвердительными, следовательно,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– модус </a:t>
            </a:r>
            <a:r>
              <a:rPr lang="en-US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Barbara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Поскольку это модус, логические ошибки в нем отсутствуют.  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491880" y="1124744"/>
            <a:ext cx="5184576" cy="223224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Все нотариусы - юристы.</a:t>
            </a:r>
          </a:p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Иванов – нотариус.</a:t>
            </a:r>
          </a:p>
          <a:p>
            <a:r>
              <a:rPr lang="ru-RU" sz="2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Следовательно, Иванов – юрист.</a:t>
            </a:r>
          </a:p>
        </p:txBody>
      </p:sp>
    </p:spTree>
    <p:extLst>
      <p:ext uri="{BB962C8B-B14F-4D97-AF65-F5344CB8AC3E}">
        <p14:creationId xmlns:p14="http://schemas.microsoft.com/office/powerpoint/2010/main" val="3957277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0"/>
            <a:ext cx="3638872" cy="88850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Задание 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4176464" cy="5472608"/>
          </a:xfrm>
        </p:spPr>
        <p:txBody>
          <a:bodyPr/>
          <a:lstStyle/>
          <a:p>
            <a:pPr marL="274320" indent="-228600" algn="just">
              <a:buAutoNum type="arabicPeriod"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286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 планеты вращаются вокруг Солнца.</a:t>
            </a:r>
          </a:p>
          <a:p>
            <a:pPr marL="228600" lvl="1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Земля  вращается вокруг Солнца. </a:t>
            </a:r>
          </a:p>
          <a:p>
            <a:pPr marL="228600" lvl="1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Следовательно, Земля - планета.</a:t>
            </a:r>
          </a:p>
          <a:p>
            <a:pPr marL="228600" lvl="1" indent="0"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28600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Джедаи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 видят кошмаров.</a:t>
            </a:r>
          </a:p>
          <a:p>
            <a:pPr marL="228600" lvl="1" indent="0" algn="just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Энакин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Скайуокер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не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джедай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28600" lvl="1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Следовательно,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Энакин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Скайуокер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не видит кошмаров. </a:t>
            </a:r>
          </a:p>
          <a:p>
            <a:pPr marL="274320" indent="-228600" algn="just">
              <a:buAutoNum type="arabicPeriod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274320" indent="-228600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Некоторые студенты изучают логику.</a:t>
            </a:r>
          </a:p>
          <a:p>
            <a:pPr marL="228600" lvl="1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Юля  - студент юридического факультета.</a:t>
            </a:r>
          </a:p>
          <a:p>
            <a:pPr marL="228600" lvl="1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Следовательно, Юля изучает логику.</a:t>
            </a:r>
          </a:p>
          <a:p>
            <a:pPr marL="228600" lvl="1" indent="0">
              <a:buNone/>
            </a:pPr>
            <a:endParaRPr lang="ru-RU" dirty="0"/>
          </a:p>
          <a:p>
            <a:pPr marL="274320" indent="-228600">
              <a:buAutoNum type="arabicPeriod"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64088" y="1124744"/>
            <a:ext cx="3168352" cy="1629228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pPr algn="ctr"/>
            <a:r>
              <a:rPr lang="ru-RU" sz="1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Проверьте правильность построения простого категорического силлогизма:</a:t>
            </a:r>
            <a:endParaRPr lang="ru-RU" sz="1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883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40152" y="0"/>
            <a:ext cx="2658616" cy="936104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Решение: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908720"/>
            <a:ext cx="5563344" cy="5256584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Вторая фигура силлогизма. Нарушено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Второе правило фигуры (отсутствует отрицательная посылка);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Второе правило терминов (ни один средний термин не распределен).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Вывод не следует с необходимостью.</a:t>
            </a:r>
          </a:p>
          <a:p>
            <a:pPr marL="4572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Вторая фигура силлогизма. Нарушено: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Третье правило терминов (крайний термин не распределен в посылке, но распределен в заключении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Первое правило посылок (из двух отрицательных посылок вывод не следует).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Вывод не следует с необходимостью.</a:t>
            </a:r>
          </a:p>
          <a:p>
            <a:pPr marL="45720" indent="0" algn="just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 algn="just">
              <a:buNone/>
            </a:pP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Первая фигура силлогизма. Нарушено: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Первое правило фигуры (большая посылка частная);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Второе правило терминов (средний термин не распределен ни в одной из посылок);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Четвертое правило посылок (поскольку одна из посылок – частная, вывод также должен быть частным).</a:t>
            </a:r>
          </a:p>
          <a:p>
            <a:pPr marL="45720" indent="0"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Вывод не следует с необходимостью.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74320" indent="-2286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14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7488832" cy="244827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Простой категорический силлогизм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опосредованное умозаключение, в котором связь между двумя терминами в заключении устанавливается посредством третьего термина, входящего в обе посылки. </a:t>
            </a:r>
          </a:p>
          <a:p>
            <a:pPr marL="4572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Простой категорический силлогизм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это умозаключение, выражающее отношение двух крайних терминов, основанное на их отношении к среднему термину. </a:t>
            </a:r>
          </a:p>
          <a:p>
            <a:pPr marL="45720" indent="0"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716016" y="116632"/>
            <a:ext cx="4015680" cy="81156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понятия.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Владелец\Desktop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365104"/>
            <a:ext cx="5895520" cy="18322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08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5987008" cy="525658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Силлогизм является: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Дедуктивным умозаключением: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 строится от суждения общего характера к суждению частного характера; 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Опосредованным умозаключением: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вывод в силлогизме выводится из двух суждений, связанных между собой;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Простым умозаключением: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структуру силлогизма входят только простые суждения.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Силлогизм называется: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простым – потому что в его структуру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входят только простые суждения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категорическим – потому что суждения, входящие в силлогизм,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утверждают или отрицают связь между понятиями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1920" y="188640"/>
            <a:ext cx="4824536" cy="108012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Основные характеристики силлогизма.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15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4320480" cy="5426967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структуре простого категорического силлогизма можно выделить: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Большую посылку – суждение, в котором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содержится предикат (Р)  силлогизма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Меньшую посылку – суждение, в котором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содержится субъект 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силлогизма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Вывод – суждение,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отражающее связь субъекта и предиката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(вывод НЕ содержит среднего термина).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912" y="332656"/>
            <a:ext cx="5040560" cy="95557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простого категорического силлогизма.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4"/>
          <p:cNvSpPr txBox="1">
            <a:spLocks/>
          </p:cNvSpPr>
          <p:nvPr/>
        </p:nvSpPr>
        <p:spPr>
          <a:xfrm>
            <a:off x="5796136" y="4293096"/>
            <a:ext cx="2908176" cy="237896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Font typeface="Wingdings" pitchFamily="2" charset="2"/>
              <a:buNone/>
            </a:pPr>
            <a:r>
              <a:rPr lang="ru-RU" b="1" i="1" smtClean="0">
                <a:solidFill>
                  <a:schemeClr val="accent4">
                    <a:lumMod val="50000"/>
                  </a:schemeClr>
                </a:solidFill>
              </a:rPr>
              <a:t>Простой категорический силлогизм можно сформулировать с помощью слов «если», «так как», «поскольку»: «Если кошелек в кармане, деньги – в кошельке, то, следовательно, деньги – в кармане» (математик Леонард Эйлер). </a:t>
            </a:r>
            <a:endParaRPr lang="ru-RU" b="1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2371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08720"/>
            <a:ext cx="4032448" cy="5714999"/>
          </a:xfrm>
        </p:spPr>
        <p:txBody>
          <a:bodyPr/>
          <a:lstStyle/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Как указывалось ранее, силлогизм отражает взаимосвязь двух основных терминов через третий. К данным терминам относятся: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субъект силлогизма  (</a:t>
            </a:r>
            <a:r>
              <a:rPr lang="en-US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– то, о чем идет речь в умозаключении (явление, предмет, лицо, процесс и др.);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 предикат силлогизма (Р) –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то качество, которое приписывается субъекту силлогизма;</a:t>
            </a:r>
          </a:p>
          <a:p>
            <a:pPr marL="0" indent="0" algn="just">
              <a:buNone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Субъект и предикат в силлогизме именуются крайними терминами.</a:t>
            </a:r>
          </a:p>
          <a:p>
            <a:pPr marL="0" indent="0" algn="just">
              <a:buNone/>
            </a:pP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средний термин (М)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понятие, через отношение с которым устанавливается связь субъекта и предиката друг с другом.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44008" y="188640"/>
            <a:ext cx="4032448" cy="8835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Термины силлогизма.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276872"/>
            <a:ext cx="4404452" cy="2736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69837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3968" y="-8059"/>
            <a:ext cx="4392488" cy="72008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Фигуры силлогизма.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>
          <a:xfrm>
            <a:off x="179512" y="1412776"/>
            <a:ext cx="8568952" cy="3240360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Каждый силлогизм строится по одной из 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четырех фигур.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каждой фигуры есть набор модусов (правильных моделей), определяемых на латыни (например, модусом первой фигуры силлогизма является модус В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rb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состоящий из трех общеутвердительных суждений).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Основными фигурами являются первая и вторая, две другие – производны от них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(иными словами, силлогизм, построенный по третьей и четвертой фигуре можно преобразовать в первую или вторую).</a:t>
            </a:r>
          </a:p>
          <a:p>
            <a:pPr algn="ctr"/>
            <a:r>
              <a:rPr lang="ru-RU" sz="16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Первая фигура используется обычно тогда, когда приходится доказывать истинность частного суждения на основе истинности общего суждения. Это самый типичный пример рассуждений от общего к частному (дедукции). Именно по такому пути осуществляется </a:t>
            </a:r>
            <a:r>
              <a:rPr lang="ru-RU" sz="1600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правоприменение</a:t>
            </a:r>
            <a:r>
              <a:rPr lang="ru-RU" sz="16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6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Вторая фигура используется при опровержении какого-либо суждения, когда надо показать, что отдельный случай не может быть подведен под общее положение. Используется при доказывании отсутствия в действиях лица состава преступления.</a:t>
            </a:r>
          </a:p>
          <a:p>
            <a:pPr algn="ctr"/>
            <a:r>
              <a:rPr lang="ru-RU" sz="1600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Третья фигура используется для уточнения общих суждений.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862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457201"/>
            <a:ext cx="4690864" cy="47720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Силлогизм как любая форма мышления подчиняется определенным правилам.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Традиционно их делят на три группы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00050" indent="-400050" algn="just">
              <a:buAutoNum type="roman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терминов.</a:t>
            </a:r>
          </a:p>
          <a:p>
            <a:pPr marL="400050" indent="-400050" algn="just">
              <a:buAutoNum type="roman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посылок.</a:t>
            </a:r>
          </a:p>
          <a:p>
            <a:pPr marL="400050" indent="-400050" algn="just">
              <a:buAutoNum type="romanU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Правила фигур.</a:t>
            </a:r>
          </a:p>
          <a:p>
            <a:pPr marL="400050" indent="-400050" algn="just">
              <a:buAutoNum type="romanU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0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Правила терминов и  правила посылок распространяются на все силлогизмы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правила фигур – на соответствующие фигуры.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860032" y="188640"/>
            <a:ext cx="3816424" cy="59553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силлогизма.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Users\Владелец\Desktop\444155_html_4cd492c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25144"/>
            <a:ext cx="8258175" cy="1809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1562791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57200"/>
            <a:ext cx="4824536" cy="6140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В силлогизме должно быть три термина.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Данное правило нарушено в том случае, если не соблюдены правила логического подхода, то есть отождествляются (обозначаются одной буквой):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 признак предмета;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 свойство предмета;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 понятие о предмете;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 и часть предмета.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 же данное правило нарушается, если понятие, используемое в силлогизме, является полисемантичным (многозначным), например, идеальный, материальный и др.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Средний термин должен быть распределен хотя бы в одной из посылок.</a:t>
            </a:r>
          </a:p>
          <a:p>
            <a:pPr marL="0" indent="0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Распределенность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терминов силлогизма определяется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распределенности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терминов суждений, входящих в него.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Если один из крайних терминов распределен в посылке, он не должен быть распределен в заключении.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Данное правило не применяется в обратном порядке.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55976" y="457200"/>
            <a:ext cx="4032448" cy="6675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терминов силлогизма.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59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764704"/>
            <a:ext cx="4536504" cy="547260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Из двух отрицательных посылок вывод не следует.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Из двух частных посылок вывод не следует.</a:t>
            </a:r>
          </a:p>
          <a:p>
            <a:pPr marL="0" indent="0" algn="just">
              <a:buNone/>
            </a:pP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Если одна из посылок – отрицательное суждение, вывод также должен быть отрицательным суждением. </a:t>
            </a:r>
          </a:p>
          <a:p>
            <a:pPr marL="0" indent="0" algn="just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Если одна из посылок является частным суждением, вывод тоже должен быть частным суждением.</a:t>
            </a:r>
          </a:p>
          <a:p>
            <a:pPr marL="0" indent="0" algn="just"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64088" y="116632"/>
            <a:ext cx="3312368" cy="1099592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Правила посылок силлогизма.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260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129</TotalTime>
  <Words>1328</Words>
  <Application>Microsoft Office PowerPoint</Application>
  <PresentationFormat>Экран (4:3)</PresentationFormat>
  <Paragraphs>133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Составная</vt:lpstr>
      <vt:lpstr>Тема №:5 Простой категорический силлогизм.</vt:lpstr>
      <vt:lpstr>Определение понятия.</vt:lpstr>
      <vt:lpstr>Основные характеристики силлогизма. </vt:lpstr>
      <vt:lpstr>Структура простого категорического силлогизма.</vt:lpstr>
      <vt:lpstr>Термины силлогизма. </vt:lpstr>
      <vt:lpstr>Фигуры силлогизма.</vt:lpstr>
      <vt:lpstr>Правила силлогизма.</vt:lpstr>
      <vt:lpstr>Правила терминов силлогизма.</vt:lpstr>
      <vt:lpstr>Правила посылок силлогизма.</vt:lpstr>
      <vt:lpstr>Правила фигур силлогизма.</vt:lpstr>
      <vt:lpstr>Все нотариусы -  юристы. Иванов – нотариус. Следовательно, Иванов – юрист. </vt:lpstr>
      <vt:lpstr>Презентация PowerPoint</vt:lpstr>
      <vt:lpstr>Пример.</vt:lpstr>
      <vt:lpstr>Задание :</vt:lpstr>
      <vt:lpstr>Решение: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№: Простой категорический силлогизм.</dc:title>
  <dc:creator>Владелец</dc:creator>
  <cp:lastModifiedBy>Владелец</cp:lastModifiedBy>
  <cp:revision>18</cp:revision>
  <dcterms:created xsi:type="dcterms:W3CDTF">2014-01-02T09:32:21Z</dcterms:created>
  <dcterms:modified xsi:type="dcterms:W3CDTF">2014-01-11T13:02:26Z</dcterms:modified>
</cp:coreProperties>
</file>