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72" r:id="rId11"/>
    <p:sldId id="273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38DEE7-3095-4B5D-BEB0-3EAA35B7AAA0}" type="doc">
      <dgm:prSet loTypeId="urn:microsoft.com/office/officeart/2005/8/layout/hList6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8A1BB07A-30BC-43C9-8330-6D9E1C2D4B77}">
      <dgm:prSet phldrT="[Текст]" custT="1"/>
      <dgm:spPr/>
      <dgm:t>
        <a:bodyPr/>
        <a:lstStyle/>
        <a:p>
          <a:pPr algn="l"/>
          <a:r>
            <a:rPr lang="ru-RU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Чисто условные</a:t>
          </a:r>
          <a:endParaRPr lang="ru-RU" sz="1600" b="1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397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</dgm:t>
    </dgm:pt>
    <dgm:pt modelId="{6A536F69-6CD1-4F4C-93B8-312E98586C23}" type="parTrans" cxnId="{01D5C0E6-037F-4E16-9D42-B1AA2E1C7D99}">
      <dgm:prSet/>
      <dgm:spPr/>
      <dgm:t>
        <a:bodyPr/>
        <a:lstStyle/>
        <a:p>
          <a:endParaRPr lang="ru-RU"/>
        </a:p>
      </dgm:t>
    </dgm:pt>
    <dgm:pt modelId="{C5456228-BFAC-4CB1-9BA8-575DC18BC605}" type="sibTrans" cxnId="{01D5C0E6-037F-4E16-9D42-B1AA2E1C7D99}">
      <dgm:prSet/>
      <dgm:spPr/>
      <dgm:t>
        <a:bodyPr/>
        <a:lstStyle/>
        <a:p>
          <a:endParaRPr lang="ru-RU"/>
        </a:p>
      </dgm:t>
    </dgm:pt>
    <dgm:pt modelId="{7A3AB6F1-6107-4530-97D5-95ADA3BF26FC}">
      <dgm:prSet phldrT="[Текст]" custT="1"/>
      <dgm:spPr/>
      <dgm:t>
        <a:bodyPr/>
        <a:lstStyle/>
        <a:p>
          <a:pPr algn="just"/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них обе посылки и вывод – условные (импликативные) суждения.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6C0CA22-92E2-4812-880C-A110D4A1DEE8}" type="parTrans" cxnId="{66D313F2-0914-49FC-B976-2A4EA9B5ADFE}">
      <dgm:prSet/>
      <dgm:spPr/>
      <dgm:t>
        <a:bodyPr/>
        <a:lstStyle/>
        <a:p>
          <a:endParaRPr lang="ru-RU"/>
        </a:p>
      </dgm:t>
    </dgm:pt>
    <dgm:pt modelId="{222F2531-F351-4317-9D40-AA2EDDEA9C85}" type="sibTrans" cxnId="{66D313F2-0914-49FC-B976-2A4EA9B5ADFE}">
      <dgm:prSet/>
      <dgm:spPr/>
      <dgm:t>
        <a:bodyPr/>
        <a:lstStyle/>
        <a:p>
          <a:endParaRPr lang="ru-RU"/>
        </a:p>
      </dgm:t>
    </dgm:pt>
    <dgm:pt modelId="{42532260-FA18-4C0E-B4DF-75F18AD84544}">
      <dgm:prSet phldrT="[Текст]" custT="1"/>
      <dgm:spPr/>
      <dgm:t>
        <a:bodyPr/>
        <a:lstStyle/>
        <a:p>
          <a:pPr algn="l"/>
          <a:r>
            <a:rPr lang="ru-RU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Условно-категорические</a:t>
          </a:r>
          <a:endParaRPr lang="ru-RU" sz="1600" b="1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016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</dgm:t>
    </dgm:pt>
    <dgm:pt modelId="{7C7B289F-97BD-4AA4-BA8A-6C17534E3094}" type="parTrans" cxnId="{88B75F14-7DD1-4955-A687-AFEADB0CD900}">
      <dgm:prSet/>
      <dgm:spPr/>
      <dgm:t>
        <a:bodyPr/>
        <a:lstStyle/>
        <a:p>
          <a:endParaRPr lang="ru-RU"/>
        </a:p>
      </dgm:t>
    </dgm:pt>
    <dgm:pt modelId="{1498BEA1-3368-4C38-9E89-7211C96DEC49}" type="sibTrans" cxnId="{88B75F14-7DD1-4955-A687-AFEADB0CD900}">
      <dgm:prSet/>
      <dgm:spPr/>
      <dgm:t>
        <a:bodyPr/>
        <a:lstStyle/>
        <a:p>
          <a:endParaRPr lang="ru-RU"/>
        </a:p>
      </dgm:t>
    </dgm:pt>
    <dgm:pt modelId="{371D5E5F-14CA-4BD5-BD7D-7DEF94FAC719}">
      <dgm:prSet phldrT="[Текст]" custT="1"/>
      <dgm:spPr/>
      <dgm:t>
        <a:bodyPr/>
        <a:lstStyle/>
        <a:p>
          <a:pPr algn="just"/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Большая посылка – импликативное суждение;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6893710-B253-4BFE-9EAE-7A81FD79AFE4}" type="parTrans" cxnId="{F9B78D12-F91D-46DE-B89F-58E9F2C168A6}">
      <dgm:prSet/>
      <dgm:spPr/>
      <dgm:t>
        <a:bodyPr/>
        <a:lstStyle/>
        <a:p>
          <a:endParaRPr lang="ru-RU"/>
        </a:p>
      </dgm:t>
    </dgm:pt>
    <dgm:pt modelId="{CEDC5D72-0F67-483E-9BA8-E9DCC3FC5499}" type="sibTrans" cxnId="{F9B78D12-F91D-46DE-B89F-58E9F2C168A6}">
      <dgm:prSet/>
      <dgm:spPr/>
      <dgm:t>
        <a:bodyPr/>
        <a:lstStyle/>
        <a:p>
          <a:endParaRPr lang="ru-RU"/>
        </a:p>
      </dgm:t>
    </dgm:pt>
    <dgm:pt modelId="{B0434384-327D-4DD2-A5BE-69EACD4986A0}">
      <dgm:prSet phldrT="[Текст]" custT="1"/>
      <dgm:spPr/>
      <dgm:t>
        <a:bodyPr/>
        <a:lstStyle/>
        <a:p>
          <a:pPr algn="l"/>
          <a:r>
            <a:rPr lang="ru-RU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Разделительно-категорические</a:t>
          </a:r>
          <a:endParaRPr lang="ru-RU" sz="1600" b="1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016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</dgm:t>
    </dgm:pt>
    <dgm:pt modelId="{AD685F9A-B612-45D1-86C3-CA1E0018E1D2}" type="parTrans" cxnId="{BE1EE0F1-C4A6-49FB-885B-BE4D98586CD0}">
      <dgm:prSet/>
      <dgm:spPr/>
      <dgm:t>
        <a:bodyPr/>
        <a:lstStyle/>
        <a:p>
          <a:endParaRPr lang="ru-RU"/>
        </a:p>
      </dgm:t>
    </dgm:pt>
    <dgm:pt modelId="{E535E72B-7026-4476-820C-2A82938845A2}" type="sibTrans" cxnId="{BE1EE0F1-C4A6-49FB-885B-BE4D98586CD0}">
      <dgm:prSet/>
      <dgm:spPr/>
      <dgm:t>
        <a:bodyPr/>
        <a:lstStyle/>
        <a:p>
          <a:endParaRPr lang="ru-RU"/>
        </a:p>
      </dgm:t>
    </dgm:pt>
    <dgm:pt modelId="{8237562A-90C1-45D5-B345-26B8AA785706}">
      <dgm:prSet phldrT="[Текст]" custT="1"/>
      <dgm:spPr/>
      <dgm:t>
        <a:bodyPr/>
        <a:lstStyle/>
        <a:p>
          <a:pPr algn="just"/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Большая посылка – дизъюнктивное суждение;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9594913-76AE-453F-BE84-2CD4F844E5C7}" type="parTrans" cxnId="{EDEE5792-3164-43B2-B349-8576A198F165}">
      <dgm:prSet/>
      <dgm:spPr/>
      <dgm:t>
        <a:bodyPr/>
        <a:lstStyle/>
        <a:p>
          <a:endParaRPr lang="ru-RU"/>
        </a:p>
      </dgm:t>
    </dgm:pt>
    <dgm:pt modelId="{3AE459F8-1EAE-4299-B7AF-57522F8E2B42}" type="sibTrans" cxnId="{EDEE5792-3164-43B2-B349-8576A198F165}">
      <dgm:prSet/>
      <dgm:spPr/>
      <dgm:t>
        <a:bodyPr/>
        <a:lstStyle/>
        <a:p>
          <a:endParaRPr lang="ru-RU"/>
        </a:p>
      </dgm:t>
    </dgm:pt>
    <dgm:pt modelId="{550251DC-7CE2-46F2-94BC-94E7E2ECFD39}">
      <dgm:prSet custT="1"/>
      <dgm:spPr/>
      <dgm:t>
        <a:bodyPr/>
        <a:lstStyle/>
        <a:p>
          <a:pPr algn="l"/>
          <a:r>
            <a:rPr lang="ru-RU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Из суждений эквивалентности</a:t>
          </a:r>
          <a:endParaRPr lang="ru-RU" sz="1600" b="1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016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</dgm:t>
    </dgm:pt>
    <dgm:pt modelId="{F4E87385-07DE-407B-AB92-CEBAB6E7E4C5}" type="parTrans" cxnId="{894848B1-2C18-4089-B511-E51F588230A1}">
      <dgm:prSet/>
      <dgm:spPr/>
      <dgm:t>
        <a:bodyPr/>
        <a:lstStyle/>
        <a:p>
          <a:endParaRPr lang="ru-RU"/>
        </a:p>
      </dgm:t>
    </dgm:pt>
    <dgm:pt modelId="{0BCBBF1B-59A7-4A94-894B-904026B449F5}" type="sibTrans" cxnId="{894848B1-2C18-4089-B511-E51F588230A1}">
      <dgm:prSet/>
      <dgm:spPr/>
      <dgm:t>
        <a:bodyPr/>
        <a:lstStyle/>
        <a:p>
          <a:endParaRPr lang="ru-RU"/>
        </a:p>
      </dgm:t>
    </dgm:pt>
    <dgm:pt modelId="{C4C8695F-BF48-439C-B7A1-2BBEB5AE9A48}">
      <dgm:prSet custT="1"/>
      <dgm:spPr/>
      <dgm:t>
        <a:bodyPr/>
        <a:lstStyle/>
        <a:p>
          <a:pPr algn="just"/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Большая посылка – эквивалентное суждение;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9BC2D0C-0101-425A-BACE-39303091D9BC}" type="parTrans" cxnId="{F89E3498-1BBD-4EC3-88F6-0D8461F046ED}">
      <dgm:prSet/>
      <dgm:spPr/>
      <dgm:t>
        <a:bodyPr/>
        <a:lstStyle/>
        <a:p>
          <a:endParaRPr lang="ru-RU"/>
        </a:p>
      </dgm:t>
    </dgm:pt>
    <dgm:pt modelId="{9EC13E68-262F-47B3-B7DF-3124CCA22B0D}" type="sibTrans" cxnId="{F89E3498-1BBD-4EC3-88F6-0D8461F046ED}">
      <dgm:prSet/>
      <dgm:spPr/>
      <dgm:t>
        <a:bodyPr/>
        <a:lstStyle/>
        <a:p>
          <a:endParaRPr lang="ru-RU"/>
        </a:p>
      </dgm:t>
    </dgm:pt>
    <dgm:pt modelId="{FE5A724C-E7F6-474E-BB24-DB656FE7EA76}">
      <dgm:prSet custT="1"/>
      <dgm:spPr/>
      <dgm:t>
        <a:bodyPr/>
        <a:lstStyle/>
        <a:p>
          <a:pPr algn="l"/>
          <a:r>
            <a:rPr lang="ru-RU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Условно-разделительные (леммы)</a:t>
          </a:r>
          <a:endParaRPr lang="ru-RU" sz="1600" b="1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016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</dgm:t>
    </dgm:pt>
    <dgm:pt modelId="{861ADF53-61A3-437B-B720-34FEF9B5EE5D}" type="parTrans" cxnId="{65C3774E-70F1-4FDA-ACE8-7FFE6F855875}">
      <dgm:prSet/>
      <dgm:spPr/>
      <dgm:t>
        <a:bodyPr/>
        <a:lstStyle/>
        <a:p>
          <a:endParaRPr lang="ru-RU"/>
        </a:p>
      </dgm:t>
    </dgm:pt>
    <dgm:pt modelId="{E352EB19-D809-4A77-9410-FE8F09DE8D77}" type="sibTrans" cxnId="{65C3774E-70F1-4FDA-ACE8-7FFE6F855875}">
      <dgm:prSet/>
      <dgm:spPr/>
      <dgm:t>
        <a:bodyPr/>
        <a:lstStyle/>
        <a:p>
          <a:endParaRPr lang="ru-RU"/>
        </a:p>
      </dgm:t>
    </dgm:pt>
    <dgm:pt modelId="{36CB79AB-F6E7-44BF-B7C5-148EAA7F343F}">
      <dgm:prSet phldrT="[Текст]" custT="1"/>
      <dgm:spPr/>
      <dgm:t>
        <a:bodyPr/>
        <a:lstStyle/>
        <a:p>
          <a:pPr algn="just"/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Меньшая посылка и вывод – категорические суждения.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D14516A-F46B-495E-9878-D82391DEA6DA}" type="parTrans" cxnId="{5F7CB5E1-9C25-4A8E-A42E-920EA16B12A0}">
      <dgm:prSet/>
      <dgm:spPr/>
      <dgm:t>
        <a:bodyPr/>
        <a:lstStyle/>
        <a:p>
          <a:endParaRPr lang="ru-RU"/>
        </a:p>
      </dgm:t>
    </dgm:pt>
    <dgm:pt modelId="{7292863E-2974-4639-8457-C89FEB057FE7}" type="sibTrans" cxnId="{5F7CB5E1-9C25-4A8E-A42E-920EA16B12A0}">
      <dgm:prSet/>
      <dgm:spPr/>
      <dgm:t>
        <a:bodyPr/>
        <a:lstStyle/>
        <a:p>
          <a:endParaRPr lang="ru-RU"/>
        </a:p>
      </dgm:t>
    </dgm:pt>
    <dgm:pt modelId="{7DA6CE45-FBB7-4EA9-ABE6-D7678F8E1E59}">
      <dgm:prSet phldrT="[Текст]" custT="1"/>
      <dgm:spPr/>
      <dgm:t>
        <a:bodyPr/>
        <a:lstStyle/>
        <a:p>
          <a:pPr algn="just"/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Меньшая посылка  и вывод – категорическое суждение.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2D44B8A-DBC5-4CB3-8E47-FE29F8431C70}" type="parTrans" cxnId="{F843556D-1A62-4E66-AFD7-8B0428D6BFD9}">
      <dgm:prSet/>
      <dgm:spPr/>
      <dgm:t>
        <a:bodyPr/>
        <a:lstStyle/>
        <a:p>
          <a:endParaRPr lang="ru-RU"/>
        </a:p>
      </dgm:t>
    </dgm:pt>
    <dgm:pt modelId="{56EBD0F0-1B11-449F-840D-BCA425A3F8CD}" type="sibTrans" cxnId="{F843556D-1A62-4E66-AFD7-8B0428D6BFD9}">
      <dgm:prSet/>
      <dgm:spPr/>
      <dgm:t>
        <a:bodyPr/>
        <a:lstStyle/>
        <a:p>
          <a:endParaRPr lang="ru-RU"/>
        </a:p>
      </dgm:t>
    </dgm:pt>
    <dgm:pt modelId="{6B6DBDCB-6E0A-4B65-BC0C-42C44EAE77C7}">
      <dgm:prSet custT="1"/>
      <dgm:spPr/>
      <dgm:t>
        <a:bodyPr/>
        <a:lstStyle/>
        <a:p>
          <a:pPr algn="just"/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Меньшая посылка и вывод – категорические суждения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51BA9DB-DDBC-4ED4-9FB7-564D810C35B9}" type="parTrans" cxnId="{6A9D3896-41C7-40A0-88C8-0EC56CF3E0AD}">
      <dgm:prSet/>
      <dgm:spPr/>
      <dgm:t>
        <a:bodyPr/>
        <a:lstStyle/>
        <a:p>
          <a:endParaRPr lang="ru-RU"/>
        </a:p>
      </dgm:t>
    </dgm:pt>
    <dgm:pt modelId="{C56C3A1B-AA1A-4DD4-BFA4-90FACCB70B1A}" type="sibTrans" cxnId="{6A9D3896-41C7-40A0-88C8-0EC56CF3E0AD}">
      <dgm:prSet/>
      <dgm:spPr/>
      <dgm:t>
        <a:bodyPr/>
        <a:lstStyle/>
        <a:p>
          <a:endParaRPr lang="ru-RU"/>
        </a:p>
      </dgm:t>
    </dgm:pt>
    <dgm:pt modelId="{8FB229DE-DAFB-488F-8F65-FD516970624E}">
      <dgm:prSet custT="1"/>
      <dgm:spPr/>
      <dgm:t>
        <a:bodyPr/>
        <a:lstStyle/>
        <a:p>
          <a:pPr algn="just"/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Одна посылка – условное суждение;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40C068E-8304-40DC-848E-8B60B5B0DC95}" type="parTrans" cxnId="{29A62E72-189D-45B7-A6CB-73311357903C}">
      <dgm:prSet/>
      <dgm:spPr/>
      <dgm:t>
        <a:bodyPr/>
        <a:lstStyle/>
        <a:p>
          <a:endParaRPr lang="ru-RU"/>
        </a:p>
      </dgm:t>
    </dgm:pt>
    <dgm:pt modelId="{8FE3DF2D-CD56-4F39-A150-289B47FC64E9}" type="sibTrans" cxnId="{29A62E72-189D-45B7-A6CB-73311357903C}">
      <dgm:prSet/>
      <dgm:spPr/>
      <dgm:t>
        <a:bodyPr/>
        <a:lstStyle/>
        <a:p>
          <a:endParaRPr lang="ru-RU"/>
        </a:p>
      </dgm:t>
    </dgm:pt>
    <dgm:pt modelId="{A0ABF4F4-85EA-49C9-AAF5-60C93AFFEDA0}">
      <dgm:prSet custT="1"/>
      <dgm:spPr/>
      <dgm:t>
        <a:bodyPr/>
        <a:lstStyle/>
        <a:p>
          <a:pPr algn="just"/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Другая посылка и вывод – разделительные суждения.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3F4FF91-73B8-4504-A092-46B1EC8B1276}" type="parTrans" cxnId="{F8A4EF57-EBAA-4178-89EE-52EAD9CB875E}">
      <dgm:prSet/>
      <dgm:spPr/>
      <dgm:t>
        <a:bodyPr/>
        <a:lstStyle/>
        <a:p>
          <a:endParaRPr lang="ru-RU"/>
        </a:p>
      </dgm:t>
    </dgm:pt>
    <dgm:pt modelId="{D4804D22-4C9F-4343-B243-DB0AC53452C7}" type="sibTrans" cxnId="{F8A4EF57-EBAA-4178-89EE-52EAD9CB875E}">
      <dgm:prSet/>
      <dgm:spPr/>
      <dgm:t>
        <a:bodyPr/>
        <a:lstStyle/>
        <a:p>
          <a:endParaRPr lang="ru-RU"/>
        </a:p>
      </dgm:t>
    </dgm:pt>
    <dgm:pt modelId="{90C205A0-9C02-4458-8CAB-3B0FA4E4CCC0}" type="pres">
      <dgm:prSet presAssocID="{1D38DEE7-3095-4B5D-BEB0-3EAA35B7AAA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B8B262-0B93-477F-9C16-658D4B42967E}" type="pres">
      <dgm:prSet presAssocID="{8A1BB07A-30BC-43C9-8330-6D9E1C2D4B7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654A39-7594-4940-B870-65E4E09C91FE}" type="pres">
      <dgm:prSet presAssocID="{C5456228-BFAC-4CB1-9BA8-575DC18BC605}" presName="sibTrans" presStyleCnt="0"/>
      <dgm:spPr/>
    </dgm:pt>
    <dgm:pt modelId="{A26E74B5-0C70-4C2F-A76E-F673F5BA9F9F}" type="pres">
      <dgm:prSet presAssocID="{42532260-FA18-4C0E-B4DF-75F18AD8454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AC225D-883F-4788-A7F5-7EC980386832}" type="pres">
      <dgm:prSet presAssocID="{1498BEA1-3368-4C38-9E89-7211C96DEC49}" presName="sibTrans" presStyleCnt="0"/>
      <dgm:spPr/>
    </dgm:pt>
    <dgm:pt modelId="{EED74A71-29B3-4D5A-9813-9D06A6C64CEB}" type="pres">
      <dgm:prSet presAssocID="{B0434384-327D-4DD2-A5BE-69EACD4986A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A5E45-5BD0-4BFE-A3F4-D2F9934852D3}" type="pres">
      <dgm:prSet presAssocID="{E535E72B-7026-4476-820C-2A82938845A2}" presName="sibTrans" presStyleCnt="0"/>
      <dgm:spPr/>
    </dgm:pt>
    <dgm:pt modelId="{C74E909D-0FAF-403A-9A47-DFA87E35788F}" type="pres">
      <dgm:prSet presAssocID="{550251DC-7CE2-46F2-94BC-94E7E2ECFD3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E9C881-500B-4AE4-B0F0-996C9BD73DC1}" type="pres">
      <dgm:prSet presAssocID="{0BCBBF1B-59A7-4A94-894B-904026B449F5}" presName="sibTrans" presStyleCnt="0"/>
      <dgm:spPr/>
    </dgm:pt>
    <dgm:pt modelId="{74BD22ED-1412-470E-9321-EDF99EECD4E3}" type="pres">
      <dgm:prSet presAssocID="{FE5A724C-E7F6-474E-BB24-DB656FE7EA76}" presName="node" presStyleLbl="node1" presStyleIdx="4" presStyleCnt="5" custScaleX="896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A4EF57-EBAA-4178-89EE-52EAD9CB875E}" srcId="{FE5A724C-E7F6-474E-BB24-DB656FE7EA76}" destId="{A0ABF4F4-85EA-49C9-AAF5-60C93AFFEDA0}" srcOrd="1" destOrd="0" parTransId="{F3F4FF91-73B8-4504-A092-46B1EC8B1276}" sibTransId="{D4804D22-4C9F-4343-B243-DB0AC53452C7}"/>
    <dgm:cxn modelId="{01D5C0E6-037F-4E16-9D42-B1AA2E1C7D99}" srcId="{1D38DEE7-3095-4B5D-BEB0-3EAA35B7AAA0}" destId="{8A1BB07A-30BC-43C9-8330-6D9E1C2D4B77}" srcOrd="0" destOrd="0" parTransId="{6A536F69-6CD1-4F4C-93B8-312E98586C23}" sibTransId="{C5456228-BFAC-4CB1-9BA8-575DC18BC605}"/>
    <dgm:cxn modelId="{D9F8C99F-5512-45F4-91F0-101B3745B1C6}" type="presOf" srcId="{B0434384-327D-4DD2-A5BE-69EACD4986A0}" destId="{EED74A71-29B3-4D5A-9813-9D06A6C64CEB}" srcOrd="0" destOrd="0" presId="urn:microsoft.com/office/officeart/2005/8/layout/hList6"/>
    <dgm:cxn modelId="{EA30545C-9A74-4CF1-9CC4-AD162BC55129}" type="presOf" srcId="{8A1BB07A-30BC-43C9-8330-6D9E1C2D4B77}" destId="{0DB8B262-0B93-477F-9C16-658D4B42967E}" srcOrd="0" destOrd="0" presId="urn:microsoft.com/office/officeart/2005/8/layout/hList6"/>
    <dgm:cxn modelId="{CF6D8954-6093-4C8C-B486-28CEFF57373B}" type="presOf" srcId="{550251DC-7CE2-46F2-94BC-94E7E2ECFD39}" destId="{C74E909D-0FAF-403A-9A47-DFA87E35788F}" srcOrd="0" destOrd="0" presId="urn:microsoft.com/office/officeart/2005/8/layout/hList6"/>
    <dgm:cxn modelId="{7D196524-9876-45B9-BA6D-A8E1BFD62EBB}" type="presOf" srcId="{8FB229DE-DAFB-488F-8F65-FD516970624E}" destId="{74BD22ED-1412-470E-9321-EDF99EECD4E3}" srcOrd="0" destOrd="1" presId="urn:microsoft.com/office/officeart/2005/8/layout/hList6"/>
    <dgm:cxn modelId="{95B4AA33-A6EC-4C25-AAB4-B796612B1955}" type="presOf" srcId="{1D38DEE7-3095-4B5D-BEB0-3EAA35B7AAA0}" destId="{90C205A0-9C02-4458-8CAB-3B0FA4E4CCC0}" srcOrd="0" destOrd="0" presId="urn:microsoft.com/office/officeart/2005/8/layout/hList6"/>
    <dgm:cxn modelId="{29A62E72-189D-45B7-A6CB-73311357903C}" srcId="{FE5A724C-E7F6-474E-BB24-DB656FE7EA76}" destId="{8FB229DE-DAFB-488F-8F65-FD516970624E}" srcOrd="0" destOrd="0" parTransId="{E40C068E-8304-40DC-848E-8B60B5B0DC95}" sibTransId="{8FE3DF2D-CD56-4F39-A150-289B47FC64E9}"/>
    <dgm:cxn modelId="{66D313F2-0914-49FC-B976-2A4EA9B5ADFE}" srcId="{8A1BB07A-30BC-43C9-8330-6D9E1C2D4B77}" destId="{7A3AB6F1-6107-4530-97D5-95ADA3BF26FC}" srcOrd="0" destOrd="0" parTransId="{46C0CA22-92E2-4812-880C-A110D4A1DEE8}" sibTransId="{222F2531-F351-4317-9D40-AA2EDDEA9C85}"/>
    <dgm:cxn modelId="{EDEE5792-3164-43B2-B349-8576A198F165}" srcId="{B0434384-327D-4DD2-A5BE-69EACD4986A0}" destId="{8237562A-90C1-45D5-B345-26B8AA785706}" srcOrd="0" destOrd="0" parTransId="{19594913-76AE-453F-BE84-2CD4F844E5C7}" sibTransId="{3AE459F8-1EAE-4299-B7AF-57522F8E2B42}"/>
    <dgm:cxn modelId="{F1A0BA82-B134-47A6-AF40-95EB472C90CE}" type="presOf" srcId="{8237562A-90C1-45D5-B345-26B8AA785706}" destId="{EED74A71-29B3-4D5A-9813-9D06A6C64CEB}" srcOrd="0" destOrd="1" presId="urn:microsoft.com/office/officeart/2005/8/layout/hList6"/>
    <dgm:cxn modelId="{57D8A4B4-286E-495B-A25B-439993BFA17F}" type="presOf" srcId="{C4C8695F-BF48-439C-B7A1-2BBEB5AE9A48}" destId="{C74E909D-0FAF-403A-9A47-DFA87E35788F}" srcOrd="0" destOrd="1" presId="urn:microsoft.com/office/officeart/2005/8/layout/hList6"/>
    <dgm:cxn modelId="{F9B78D12-F91D-46DE-B89F-58E9F2C168A6}" srcId="{42532260-FA18-4C0E-B4DF-75F18AD84544}" destId="{371D5E5F-14CA-4BD5-BD7D-7DEF94FAC719}" srcOrd="0" destOrd="0" parTransId="{16893710-B253-4BFE-9EAE-7A81FD79AFE4}" sibTransId="{CEDC5D72-0F67-483E-9BA8-E9DCC3FC5499}"/>
    <dgm:cxn modelId="{BE1EE0F1-C4A6-49FB-885B-BE4D98586CD0}" srcId="{1D38DEE7-3095-4B5D-BEB0-3EAA35B7AAA0}" destId="{B0434384-327D-4DD2-A5BE-69EACD4986A0}" srcOrd="2" destOrd="0" parTransId="{AD685F9A-B612-45D1-86C3-CA1E0018E1D2}" sibTransId="{E535E72B-7026-4476-820C-2A82938845A2}"/>
    <dgm:cxn modelId="{65C3774E-70F1-4FDA-ACE8-7FFE6F855875}" srcId="{1D38DEE7-3095-4B5D-BEB0-3EAA35B7AAA0}" destId="{FE5A724C-E7F6-474E-BB24-DB656FE7EA76}" srcOrd="4" destOrd="0" parTransId="{861ADF53-61A3-437B-B720-34FEF9B5EE5D}" sibTransId="{E352EB19-D809-4A77-9410-FE8F09DE8D77}"/>
    <dgm:cxn modelId="{3753D227-224B-416B-8919-C0AA017FE166}" type="presOf" srcId="{6B6DBDCB-6E0A-4B65-BC0C-42C44EAE77C7}" destId="{C74E909D-0FAF-403A-9A47-DFA87E35788F}" srcOrd="0" destOrd="2" presId="urn:microsoft.com/office/officeart/2005/8/layout/hList6"/>
    <dgm:cxn modelId="{E930D009-7C9A-444B-8EEC-7D16BC5DCD4A}" type="presOf" srcId="{42532260-FA18-4C0E-B4DF-75F18AD84544}" destId="{A26E74B5-0C70-4C2F-A76E-F673F5BA9F9F}" srcOrd="0" destOrd="0" presId="urn:microsoft.com/office/officeart/2005/8/layout/hList6"/>
    <dgm:cxn modelId="{8597EB8E-D81F-42D4-AF4F-2DB6D4AD4E5B}" type="presOf" srcId="{7DA6CE45-FBB7-4EA9-ABE6-D7678F8E1E59}" destId="{A26E74B5-0C70-4C2F-A76E-F673F5BA9F9F}" srcOrd="0" destOrd="2" presId="urn:microsoft.com/office/officeart/2005/8/layout/hList6"/>
    <dgm:cxn modelId="{F843556D-1A62-4E66-AFD7-8B0428D6BFD9}" srcId="{42532260-FA18-4C0E-B4DF-75F18AD84544}" destId="{7DA6CE45-FBB7-4EA9-ABE6-D7678F8E1E59}" srcOrd="1" destOrd="0" parTransId="{32D44B8A-DBC5-4CB3-8E47-FE29F8431C70}" sibTransId="{56EBD0F0-1B11-449F-840D-BCA425A3F8CD}"/>
    <dgm:cxn modelId="{5F7CB5E1-9C25-4A8E-A42E-920EA16B12A0}" srcId="{B0434384-327D-4DD2-A5BE-69EACD4986A0}" destId="{36CB79AB-F6E7-44BF-B7C5-148EAA7F343F}" srcOrd="1" destOrd="0" parTransId="{BD14516A-F46B-495E-9878-D82391DEA6DA}" sibTransId="{7292863E-2974-4639-8457-C89FEB057FE7}"/>
    <dgm:cxn modelId="{F89E3498-1BBD-4EC3-88F6-0D8461F046ED}" srcId="{550251DC-7CE2-46F2-94BC-94E7E2ECFD39}" destId="{C4C8695F-BF48-439C-B7A1-2BBEB5AE9A48}" srcOrd="0" destOrd="0" parTransId="{89BC2D0C-0101-425A-BACE-39303091D9BC}" sibTransId="{9EC13E68-262F-47B3-B7DF-3124CCA22B0D}"/>
    <dgm:cxn modelId="{E060051D-BC45-4119-BA31-2A8CB7D544C1}" type="presOf" srcId="{7A3AB6F1-6107-4530-97D5-95ADA3BF26FC}" destId="{0DB8B262-0B93-477F-9C16-658D4B42967E}" srcOrd="0" destOrd="1" presId="urn:microsoft.com/office/officeart/2005/8/layout/hList6"/>
    <dgm:cxn modelId="{88B75F14-7DD1-4955-A687-AFEADB0CD900}" srcId="{1D38DEE7-3095-4B5D-BEB0-3EAA35B7AAA0}" destId="{42532260-FA18-4C0E-B4DF-75F18AD84544}" srcOrd="1" destOrd="0" parTransId="{7C7B289F-97BD-4AA4-BA8A-6C17534E3094}" sibTransId="{1498BEA1-3368-4C38-9E89-7211C96DEC49}"/>
    <dgm:cxn modelId="{6A9D3896-41C7-40A0-88C8-0EC56CF3E0AD}" srcId="{550251DC-7CE2-46F2-94BC-94E7E2ECFD39}" destId="{6B6DBDCB-6E0A-4B65-BC0C-42C44EAE77C7}" srcOrd="1" destOrd="0" parTransId="{C51BA9DB-DDBC-4ED4-9FB7-564D810C35B9}" sibTransId="{C56C3A1B-AA1A-4DD4-BFA4-90FACCB70B1A}"/>
    <dgm:cxn modelId="{C1D58E99-850D-49B3-AAE5-1898A109CDDE}" type="presOf" srcId="{371D5E5F-14CA-4BD5-BD7D-7DEF94FAC719}" destId="{A26E74B5-0C70-4C2F-A76E-F673F5BA9F9F}" srcOrd="0" destOrd="1" presId="urn:microsoft.com/office/officeart/2005/8/layout/hList6"/>
    <dgm:cxn modelId="{44B2C636-C42E-487D-81C4-348F5E53533B}" type="presOf" srcId="{A0ABF4F4-85EA-49C9-AAF5-60C93AFFEDA0}" destId="{74BD22ED-1412-470E-9321-EDF99EECD4E3}" srcOrd="0" destOrd="2" presId="urn:microsoft.com/office/officeart/2005/8/layout/hList6"/>
    <dgm:cxn modelId="{894848B1-2C18-4089-B511-E51F588230A1}" srcId="{1D38DEE7-3095-4B5D-BEB0-3EAA35B7AAA0}" destId="{550251DC-7CE2-46F2-94BC-94E7E2ECFD39}" srcOrd="3" destOrd="0" parTransId="{F4E87385-07DE-407B-AB92-CEBAB6E7E4C5}" sibTransId="{0BCBBF1B-59A7-4A94-894B-904026B449F5}"/>
    <dgm:cxn modelId="{8460D2BC-78E9-415B-8B0A-2E872D7FFBB9}" type="presOf" srcId="{36CB79AB-F6E7-44BF-B7C5-148EAA7F343F}" destId="{EED74A71-29B3-4D5A-9813-9D06A6C64CEB}" srcOrd="0" destOrd="2" presId="urn:microsoft.com/office/officeart/2005/8/layout/hList6"/>
    <dgm:cxn modelId="{F58562A1-7355-4F22-B4A1-D1DD4F1100BA}" type="presOf" srcId="{FE5A724C-E7F6-474E-BB24-DB656FE7EA76}" destId="{74BD22ED-1412-470E-9321-EDF99EECD4E3}" srcOrd="0" destOrd="0" presId="urn:microsoft.com/office/officeart/2005/8/layout/hList6"/>
    <dgm:cxn modelId="{363048AB-02B2-4623-A65E-39F311D3A61F}" type="presParOf" srcId="{90C205A0-9C02-4458-8CAB-3B0FA4E4CCC0}" destId="{0DB8B262-0B93-477F-9C16-658D4B42967E}" srcOrd="0" destOrd="0" presId="urn:microsoft.com/office/officeart/2005/8/layout/hList6"/>
    <dgm:cxn modelId="{B8F6F5C5-291A-4342-A322-50805164C067}" type="presParOf" srcId="{90C205A0-9C02-4458-8CAB-3B0FA4E4CCC0}" destId="{BE654A39-7594-4940-B870-65E4E09C91FE}" srcOrd="1" destOrd="0" presId="urn:microsoft.com/office/officeart/2005/8/layout/hList6"/>
    <dgm:cxn modelId="{87194684-EF52-411C-8EE2-83570200AAF2}" type="presParOf" srcId="{90C205A0-9C02-4458-8CAB-3B0FA4E4CCC0}" destId="{A26E74B5-0C70-4C2F-A76E-F673F5BA9F9F}" srcOrd="2" destOrd="0" presId="urn:microsoft.com/office/officeart/2005/8/layout/hList6"/>
    <dgm:cxn modelId="{9657B5AB-686A-498F-AF28-6200321D9E6C}" type="presParOf" srcId="{90C205A0-9C02-4458-8CAB-3B0FA4E4CCC0}" destId="{7DAC225D-883F-4788-A7F5-7EC980386832}" srcOrd="3" destOrd="0" presId="urn:microsoft.com/office/officeart/2005/8/layout/hList6"/>
    <dgm:cxn modelId="{847DF58E-1870-4FB9-8611-295964C4AFD1}" type="presParOf" srcId="{90C205A0-9C02-4458-8CAB-3B0FA4E4CCC0}" destId="{EED74A71-29B3-4D5A-9813-9D06A6C64CEB}" srcOrd="4" destOrd="0" presId="urn:microsoft.com/office/officeart/2005/8/layout/hList6"/>
    <dgm:cxn modelId="{34A4BDEE-E5AF-4FDF-B20A-83803B38C2C9}" type="presParOf" srcId="{90C205A0-9C02-4458-8CAB-3B0FA4E4CCC0}" destId="{75CA5E45-5BD0-4BFE-A3F4-D2F9934852D3}" srcOrd="5" destOrd="0" presId="urn:microsoft.com/office/officeart/2005/8/layout/hList6"/>
    <dgm:cxn modelId="{F15CB130-EF83-44BF-AC8A-54708D732F23}" type="presParOf" srcId="{90C205A0-9C02-4458-8CAB-3B0FA4E4CCC0}" destId="{C74E909D-0FAF-403A-9A47-DFA87E35788F}" srcOrd="6" destOrd="0" presId="urn:microsoft.com/office/officeart/2005/8/layout/hList6"/>
    <dgm:cxn modelId="{23B6EAA0-90CF-4B87-83EF-045424D5DDA5}" type="presParOf" srcId="{90C205A0-9C02-4458-8CAB-3B0FA4E4CCC0}" destId="{2FE9C881-500B-4AE4-B0F0-996C9BD73DC1}" srcOrd="7" destOrd="0" presId="urn:microsoft.com/office/officeart/2005/8/layout/hList6"/>
    <dgm:cxn modelId="{0DFB9B81-06B5-4DAC-8F81-9BCEA0CEA595}" type="presParOf" srcId="{90C205A0-9C02-4458-8CAB-3B0FA4E4CCC0}" destId="{74BD22ED-1412-470E-9321-EDF99EECD4E3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B8B262-0B93-477F-9C16-658D4B42967E}">
      <dsp:nvSpPr>
        <dsp:cNvPr id="0" name=""/>
        <dsp:cNvSpPr/>
      </dsp:nvSpPr>
      <dsp:spPr>
        <a:xfrm rot="16200000">
          <a:off x="-1863121" y="1864489"/>
          <a:ext cx="5301208" cy="1572229"/>
        </a:xfrm>
        <a:prstGeom prst="flowChartManualOperation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Чисто условные</a:t>
          </a:r>
          <a:endParaRPr lang="ru-RU" sz="1600" b="1" kern="1200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397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них обе посылки и вывод – условные (импликативные) суждения.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1368" y="1060242"/>
        <a:ext cx="1572229" cy="3180724"/>
      </dsp:txXfrm>
    </dsp:sp>
    <dsp:sp modelId="{A26E74B5-0C70-4C2F-A76E-F673F5BA9F9F}">
      <dsp:nvSpPr>
        <dsp:cNvPr id="0" name=""/>
        <dsp:cNvSpPr/>
      </dsp:nvSpPr>
      <dsp:spPr>
        <a:xfrm rot="16200000">
          <a:off x="-172975" y="1864489"/>
          <a:ext cx="5301208" cy="1572229"/>
        </a:xfrm>
        <a:prstGeom prst="flowChartManualOperation">
          <a:avLst/>
        </a:prstGeom>
        <a:solidFill>
          <a:schemeClr val="accent5">
            <a:shade val="80000"/>
            <a:hueOff val="27277"/>
            <a:satOff val="-1259"/>
            <a:lumOff val="63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Условно-категорические</a:t>
          </a:r>
          <a:endParaRPr lang="ru-RU" sz="1600" b="1" kern="1200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016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Большая посылка – импликативное суждение;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Меньшая посылка  и вывод – категорическое суждение.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1691514" y="1060242"/>
        <a:ext cx="1572229" cy="3180724"/>
      </dsp:txXfrm>
    </dsp:sp>
    <dsp:sp modelId="{EED74A71-29B3-4D5A-9813-9D06A6C64CEB}">
      <dsp:nvSpPr>
        <dsp:cNvPr id="0" name=""/>
        <dsp:cNvSpPr/>
      </dsp:nvSpPr>
      <dsp:spPr>
        <a:xfrm rot="16200000">
          <a:off x="1517171" y="1864489"/>
          <a:ext cx="5301208" cy="1572229"/>
        </a:xfrm>
        <a:prstGeom prst="flowChartManualOperation">
          <a:avLst/>
        </a:prstGeom>
        <a:solidFill>
          <a:schemeClr val="accent5">
            <a:shade val="80000"/>
            <a:hueOff val="54554"/>
            <a:satOff val="-2518"/>
            <a:lumOff val="126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Разделительно-категорические</a:t>
          </a:r>
          <a:endParaRPr lang="ru-RU" sz="1600" b="1" kern="1200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016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Большая посылка – дизъюнктивное суждение;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Меньшая посылка и вывод – категорические суждения.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3381660" y="1060242"/>
        <a:ext cx="1572229" cy="3180724"/>
      </dsp:txXfrm>
    </dsp:sp>
    <dsp:sp modelId="{C74E909D-0FAF-403A-9A47-DFA87E35788F}">
      <dsp:nvSpPr>
        <dsp:cNvPr id="0" name=""/>
        <dsp:cNvSpPr/>
      </dsp:nvSpPr>
      <dsp:spPr>
        <a:xfrm rot="16200000">
          <a:off x="3207317" y="1864489"/>
          <a:ext cx="5301208" cy="1572229"/>
        </a:xfrm>
        <a:prstGeom prst="flowChartManualOperation">
          <a:avLst/>
        </a:prstGeom>
        <a:solidFill>
          <a:schemeClr val="accent5">
            <a:shade val="80000"/>
            <a:hueOff val="81831"/>
            <a:satOff val="-3777"/>
            <a:lumOff val="189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Из суждений эквивалентности</a:t>
          </a:r>
          <a:endParaRPr lang="ru-RU" sz="1600" b="1" kern="1200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016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Большая посылка – эквивалентное суждение;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Меньшая посылка и вывод – категорические суждения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5071806" y="1060242"/>
        <a:ext cx="1572229" cy="3180724"/>
      </dsp:txXfrm>
    </dsp:sp>
    <dsp:sp modelId="{74BD22ED-1412-470E-9321-EDF99EECD4E3}">
      <dsp:nvSpPr>
        <dsp:cNvPr id="0" name=""/>
        <dsp:cNvSpPr/>
      </dsp:nvSpPr>
      <dsp:spPr>
        <a:xfrm rot="16200000">
          <a:off x="4815888" y="1946064"/>
          <a:ext cx="5301208" cy="1409079"/>
        </a:xfrm>
        <a:prstGeom prst="flowChartManualOperation">
          <a:avLst/>
        </a:prstGeom>
        <a:solidFill>
          <a:schemeClr val="accent5">
            <a:shade val="80000"/>
            <a:hueOff val="109108"/>
            <a:satOff val="-5036"/>
            <a:lumOff val="2526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Условно-разделительные (леммы)</a:t>
          </a:r>
          <a:endParaRPr lang="ru-RU" sz="1600" b="1" kern="1200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016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Одна посылка – условное суждение;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Другая посылка и вывод – разделительные суждения.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6761952" y="1060242"/>
        <a:ext cx="1409079" cy="3180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88640"/>
            <a:ext cx="7406640" cy="864096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Тема № 8</a:t>
            </a:r>
            <a:r>
              <a:rPr lang="ru-RU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.</a:t>
            </a: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ru-RU" sz="44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412776"/>
            <a:ext cx="7406640" cy="1080120"/>
          </a:xfrm>
        </p:spPr>
        <p:txBody>
          <a:bodyPr/>
          <a:lstStyle/>
          <a:p>
            <a:pPr marL="484632" indent="-457200" algn="r">
              <a:buFont typeface="Wingdings" pitchFamily="2" charset="2"/>
              <a:buChar char="ü"/>
            </a:pPr>
            <a:r>
              <a:rPr lang="ru-RU" sz="28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Сложные 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умозаключения</a:t>
            </a:r>
            <a:r>
              <a:rPr lang="ru-RU" sz="28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ru-RU" sz="2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468018"/>
            <a:ext cx="4608512" cy="23042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do.gendocs.ru/pars_docs/tw_refs/78/77764/77764_html_m40ae7d91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672083"/>
            <a:ext cx="1776977" cy="2232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50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746064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5. Полисиллогизм.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196752"/>
            <a:ext cx="7602048" cy="230425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Полисиллогизм – </a:t>
            </a: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это сложный силлогизм, в котором заключение предыдущего силлогизма является посылкой последующего силлогизма. </a:t>
            </a:r>
            <a:endParaRPr lang="ru-RU" sz="28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624823"/>
              </p:ext>
            </p:extLst>
          </p:nvPr>
        </p:nvGraphicFramePr>
        <p:xfrm>
          <a:off x="1331640" y="4005064"/>
          <a:ext cx="7632848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3816424"/>
              </a:tblGrid>
              <a:tr h="49655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Прогрессивный полисиллогизм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Регрессивный полисиллогизм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9168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Заключение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первого силлогизма (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просиллогизма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 является </a:t>
                      </a:r>
                      <a:r>
                        <a:rPr lang="ru-RU" b="1" cap="all" spc="0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большей посылкой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второго силлогизма (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эписиллогизма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Заключение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первого силлогизма (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просиллогизма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 является </a:t>
                      </a:r>
                      <a:r>
                        <a:rPr lang="ru-RU" b="1" cap="all" spc="0" baseline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меньшей посылкой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второго силлогизма (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эписиллогизма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08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890080" cy="70609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Задача.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268760"/>
            <a:ext cx="7920880" cy="4979640"/>
          </a:xfrm>
        </p:spPr>
        <p:txBody>
          <a:bodyPr>
            <a:normAutofit fontScale="47500" lnSpcReduction="20000"/>
          </a:bodyPr>
          <a:lstStyle/>
          <a:p>
            <a:pPr indent="0" algn="just">
              <a:buNone/>
            </a:pPr>
            <a:r>
              <a:rPr lang="ru-RU" dirty="0">
                <a:latin typeface="Segoe Print" pitchFamily="2" charset="0"/>
              </a:rPr>
              <a:t>В некотором государстве был такой обычай: Каждый осужденный на смерть, перед смертью тянул жребий. Он доставал из ящика одну из двух бумажек. На одной было написано "Смерть", на другой - "Жизнь". Если он доставал бумажку "Смерть" - его казнили, "жизнь" - отпускали. </a:t>
            </a:r>
          </a:p>
          <a:p>
            <a:pPr indent="0" algn="just">
              <a:buNone/>
            </a:pPr>
            <a:r>
              <a:rPr lang="ru-RU" dirty="0">
                <a:latin typeface="Segoe Print" pitchFamily="2" charset="0"/>
              </a:rPr>
              <a:t>У одного человека, жившего в этой стране были враги, которые оклеветали его, и добились, чтобы того казнили. За день до жребия они пробрались в суд и заменили в ящике бумажку с надписью "Жизнь" на бумажку с надписью "Смерть". таким образом в ящике теперь было 2 бумажки, и на обоих было написано "Смерть". Человека должны были казнить в любом случае. </a:t>
            </a:r>
          </a:p>
          <a:p>
            <a:pPr indent="0" algn="just">
              <a:buNone/>
            </a:pPr>
            <a:r>
              <a:rPr lang="ru-RU" dirty="0">
                <a:latin typeface="Segoe Print" pitchFamily="2" charset="0"/>
              </a:rPr>
              <a:t>Но друзья того человека узнали о хитрости врагов и предупредили его. Они посоветовали осужденному рассказать обо всем суду, чтобы суд заменил бумажки и был проведен правильный жребий. Но осужденный сказал, что все нормально. Наутро он подошел в суде к ящику и вытащил оттуда одну бумажку... Сделал что-то... и был освобожден! </a:t>
            </a:r>
          </a:p>
          <a:p>
            <a:pPr indent="0" algn="just">
              <a:buNone/>
            </a:pPr>
            <a:endParaRPr lang="ru-RU" dirty="0">
              <a:latin typeface="Segoe Print" pitchFamily="2" charset="0"/>
            </a:endParaRPr>
          </a:p>
          <a:p>
            <a:pPr indent="0" algn="just">
              <a:buNone/>
            </a:pPr>
            <a:r>
              <a:rPr lang="ru-RU" dirty="0">
                <a:latin typeface="Segoe Print" pitchFamily="2" charset="0"/>
              </a:rPr>
              <a:t>Что он сделал? Бумажек в ящике он так и не менял и суду ничего не рассказывал.</a:t>
            </a:r>
          </a:p>
          <a:p>
            <a:pPr marL="82296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713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312856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2700">
                  <a:solidFill>
                    <a:srgbClr val="FFFF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Решение.</a:t>
            </a:r>
            <a:endParaRPr lang="ru-RU" b="1" dirty="0">
              <a:ln w="12700">
                <a:solidFill>
                  <a:srgbClr val="FFFF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836712"/>
            <a:ext cx="7920880" cy="5411688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человека не было выбора; оба жребия означали смерть. Однако для судей, которые ничего не знали об этом, все еще было два возможных варианта:</a:t>
            </a:r>
          </a:p>
          <a:p>
            <a:pPr marL="82296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– жизнь;</a:t>
            </a:r>
          </a:p>
          <a:p>
            <a:pPr marL="82296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– смерть.</a:t>
            </a:r>
          </a:p>
          <a:p>
            <a:pPr marL="82296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Следовательно, если на дне ящика осталась бы бумажка с надписью «смерть», они подумали бы, что человек вытянул жребий «жизнь»:</a:t>
            </a:r>
          </a:p>
          <a:p>
            <a:pPr marL="82296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Человеку оставалось лишь… 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вытянуть и порвать одну из бумажек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чтобы другую увидели судьи.</a:t>
            </a:r>
          </a:p>
          <a:p>
            <a:pPr marL="82296" indent="0">
              <a:buNone/>
            </a:pPr>
            <a:endParaRPr lang="ru-RU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933689"/>
              </p:ext>
            </p:extLst>
          </p:nvPr>
        </p:nvGraphicFramePr>
        <p:xfrm>
          <a:off x="1043608" y="3356992"/>
          <a:ext cx="7992888" cy="1737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544616"/>
                <a:gridCol w="2448272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Человек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может вытянуть два жребия: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жизнь (А) и смерть (В).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Он не вытянул «смерть» (не-В).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Следовательно,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он вытянул жребий «жизнь» (А).</a:t>
                      </a:r>
                    </a:p>
                    <a:p>
                      <a:pPr algn="ctr"/>
                      <a:r>
                        <a:rPr lang="ru-RU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РКУ, </a:t>
                      </a:r>
                      <a:r>
                        <a:rPr lang="ru-RU" baseline="0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отрицающе</a:t>
                      </a:r>
                      <a:r>
                        <a:rPr lang="ru-RU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-утверждающий модус. Вывод следует с необходимостью.</a:t>
                      </a:r>
                      <a:endParaRPr lang="ru-RU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 ѷ В</a:t>
                      </a:r>
                    </a:p>
                    <a:p>
                      <a:pPr algn="ctr"/>
                      <a:r>
                        <a:rPr lang="ru-RU" dirty="0" smtClean="0"/>
                        <a:t>       </a:t>
                      </a:r>
                    </a:p>
                    <a:p>
                      <a:pPr algn="ctr"/>
                      <a:r>
                        <a:rPr lang="ru-RU" dirty="0" smtClean="0"/>
                        <a:t>       В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А</a:t>
                      </a:r>
                    </a:p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7890970" y="3917567"/>
            <a:ext cx="1080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488324" y="4365104"/>
            <a:ext cx="6480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5517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850106"/>
          </a:xfrm>
        </p:spPr>
        <p:txBody>
          <a:bodyPr/>
          <a:lstStyle/>
          <a:p>
            <a:pPr algn="ctr"/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I</a:t>
            </a: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. Сложные умозаключения.</a:t>
            </a:r>
            <a:endParaRPr lang="ru-RU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29173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82296" indent="0" algn="ctr">
              <a:buNone/>
            </a:pP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Сложные умозаключения – это такие умозаключения, в которых </a:t>
            </a:r>
            <a:r>
              <a:rPr lang="ru-RU" b="1" i="1" dirty="0" smtClean="0">
                <a:ln w="24500" cmpd="dbl">
                  <a:noFill/>
                  <a:prstDash val="solid"/>
                  <a:miter lim="800000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хотя бы одна из посылок является сложным суждением</a:t>
            </a:r>
            <a:r>
              <a:rPr lang="ru-RU" b="1" i="1" cap="all" dirty="0" smtClean="0">
                <a:ln w="9000" cmpd="sng">
                  <a:noFill/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cap="all" dirty="0">
              <a:ln w="9000" cmpd="sng">
                <a:noFill/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66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810039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Виды сложных умозаключений: по характеру посылок.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55926956"/>
              </p:ext>
            </p:extLst>
          </p:nvPr>
        </p:nvGraphicFramePr>
        <p:xfrm>
          <a:off x="971600" y="1556792"/>
          <a:ext cx="8172400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5376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922114"/>
          </a:xfrm>
        </p:spPr>
        <p:txBody>
          <a:bodyPr>
            <a:no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1. Чисто условное умозаключение.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447800"/>
            <a:ext cx="7992888" cy="5221560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Правило: следствие следствия есть следствие основания.</a:t>
            </a:r>
          </a:p>
          <a:p>
            <a:pPr marL="82296" indent="0" algn="ctr">
              <a:buNone/>
            </a:pP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868739"/>
              </p:ext>
            </p:extLst>
          </p:nvPr>
        </p:nvGraphicFramePr>
        <p:xfrm>
          <a:off x="1187624" y="2996952"/>
          <a:ext cx="7704856" cy="316835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824536"/>
                <a:gridCol w="2880320"/>
              </a:tblGrid>
              <a:tr h="3168352">
                <a:tc>
                  <a:txBody>
                    <a:bodyPr/>
                    <a:lstStyle/>
                    <a:p>
                      <a:pPr marL="82296" indent="0" algn="just">
                        <a:buNone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Если доказательство получено с нарушением закона </a:t>
                      </a:r>
                      <a:r>
                        <a:rPr lang="ru-RU" sz="1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(А)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, оно недопустимо </a:t>
                      </a:r>
                      <a:r>
                        <a:rPr lang="ru-RU" sz="1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(В).</a:t>
                      </a:r>
                    </a:p>
                    <a:p>
                      <a:pPr marL="82296" indent="0" algn="just">
                        <a:buNone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Если доказательство недопустимо </a:t>
                      </a:r>
                      <a:r>
                        <a:rPr lang="ru-RU" sz="1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(В)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, оно не может быть положено в основу обвинения </a:t>
                      </a:r>
                      <a:r>
                        <a:rPr lang="ru-RU" sz="1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(С).</a:t>
                      </a:r>
                    </a:p>
                    <a:p>
                      <a:pPr marL="82296" indent="0" algn="just">
                        <a:buNone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Следовательно, если доказательство получено с нарушением закона </a:t>
                      </a:r>
                      <a:r>
                        <a:rPr lang="ru-RU" sz="1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(А)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, оно не может быть положено в основу обвинения </a:t>
                      </a:r>
                      <a:r>
                        <a:rPr lang="ru-RU" sz="1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(С)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 А</a:t>
                      </a:r>
                      <a:r>
                        <a:rPr lang="ru-R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/>
                          <a:cs typeface="Times New Roman"/>
                        </a:rPr>
                        <a:t>→В</a:t>
                      </a:r>
                    </a:p>
                    <a:p>
                      <a:pPr algn="ctr"/>
                      <a:r>
                        <a:rPr lang="ru-R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/>
                          <a:cs typeface="Times New Roman"/>
                        </a:rPr>
                        <a:t>В→С</a:t>
                      </a:r>
                    </a:p>
                    <a:p>
                      <a:pPr algn="ctr"/>
                      <a:endParaRPr lang="ru-RU" b="1" cap="all" spc="0" dirty="0" smtClean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  <a:p>
                      <a:pPr algn="ctr"/>
                      <a:r>
                        <a:rPr lang="ru-R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А</a:t>
                      </a:r>
                      <a:r>
                        <a:rPr lang="ru-RU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/>
                          <a:cs typeface="Times New Roman"/>
                        </a:rPr>
                        <a:t>→С</a:t>
                      </a:r>
                      <a:endParaRPr lang="ru-RU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7164288" y="3789040"/>
            <a:ext cx="6480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70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7460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2. Условно-категорическое умозаключение (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УКУ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). </a:t>
            </a: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988840"/>
            <a:ext cx="7602048" cy="38164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82296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УКУ имеет два модуса (верных модели построения):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Утверждающий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 котором меньшая посылка и вывод являются </a:t>
            </a:r>
            <a:r>
              <a:rPr lang="ru-RU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утвердительными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суждениями.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Отрицающий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 котором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меньшая посылка и вывод являются </a:t>
            </a:r>
            <a:r>
              <a:rPr lang="ru-RU" sz="2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отрицательными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суждениями.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36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275069"/>
              </p:ext>
            </p:extLst>
          </p:nvPr>
        </p:nvGraphicFramePr>
        <p:xfrm>
          <a:off x="1247800" y="404664"/>
          <a:ext cx="7656512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8256"/>
                <a:gridCol w="3828256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Утверждающий модус</a:t>
                      </a:r>
                      <a:r>
                        <a:rPr lang="ru-RU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УКУ</a:t>
                      </a:r>
                      <a:endParaRPr lang="ru-RU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Отрицающий модус УКУ</a:t>
                      </a:r>
                      <a:endParaRPr lang="ru-RU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Правило: вывод строится</a:t>
                      </a:r>
                      <a:r>
                        <a:rPr lang="ru-RU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от утверждения основания к утверждению следствия.</a:t>
                      </a:r>
                      <a:endParaRPr lang="ru-RU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Правило: вывод строится от отрицания следствия к отрицанию основания.</a:t>
                      </a:r>
                      <a:endParaRPr lang="ru-RU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21483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Если Петров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невиновен (А), он не подлежит юридической ответственности (В).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Петров невиновен (А).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Следовательно, Петров не подлежит юридической ответственности (В).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Если это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договор купли-продажи (А), то это -  консенсуальный договор (В).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Этот договор не консенсуальный (В).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Следовательно, это – не договор купли-продажи (А).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78917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А→В</a:t>
                      </a: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</a:p>
                    <a:p>
                      <a:pPr algn="just"/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    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А→В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В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259632" y="5019391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148064" y="5013176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508104" y="465313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148064" y="5207527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532440" y="3140968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804248" y="3717032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469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7460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. Разделительно-категорическое умозаключение (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КУ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). </a:t>
            </a: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988840"/>
            <a:ext cx="7602048" cy="38164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82296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 имеет два модуса (верных модели построения):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Утверждающе-отрицающий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 котором меньшая посылка утверждается, а вывод отрицается.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Отрицающе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-утверждающий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 котором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меньшая посылка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отрицается, а вывод утверждается.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06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931075"/>
              </p:ext>
            </p:extLst>
          </p:nvPr>
        </p:nvGraphicFramePr>
        <p:xfrm>
          <a:off x="1247800" y="404664"/>
          <a:ext cx="7656512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8256"/>
                <a:gridCol w="3828256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Утверждающе-отрицающий модус</a:t>
                      </a:r>
                      <a:r>
                        <a:rPr lang="ru-RU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УКУ</a:t>
                      </a:r>
                      <a:endParaRPr lang="ru-RU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cap="none" spc="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Отрицающе</a:t>
                      </a:r>
                      <a:r>
                        <a:rPr lang="ru-RU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-утверждающий модус УКУ</a:t>
                      </a:r>
                      <a:endParaRPr lang="ru-RU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Правило: разделительная посылка должна</a:t>
                      </a:r>
                      <a:r>
                        <a:rPr lang="ru-RU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быть строгой дизъюнкцией.</a:t>
                      </a:r>
                      <a:endParaRPr lang="ru-RU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Правило: в разделительной</a:t>
                      </a:r>
                      <a:r>
                        <a:rPr lang="ru-RU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посылке должны быть перечислены все альтернативы</a:t>
                      </a:r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21483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Сегодня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среда  (А) или пятница (В).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Сегодня среда (А).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Следовательно, сегодня не пятница (В).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Суждение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может быть простым (А) или сложным (В).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Это суждение не сложное (В).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Следовательно, оно простое (А).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78917">
                <a:tc>
                  <a:txBody>
                    <a:bodyPr/>
                    <a:lstStyle/>
                    <a:p>
                      <a:pPr algn="just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dirty="0" err="1" smtClean="0">
                          <a:latin typeface="Times New Roman"/>
                          <a:cs typeface="Times New Roman"/>
                        </a:rPr>
                        <a:t>ѷ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</a:p>
                    <a:p>
                      <a:pPr algn="just"/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    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  <a:r>
                        <a:rPr lang="ru-RU" dirty="0" smtClean="0">
                          <a:latin typeface="Times New Roman"/>
                          <a:cs typeface="Times New Roman"/>
                        </a:rPr>
                        <a:t>˅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В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259632" y="5019391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148064" y="5013176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508104" y="4653136"/>
            <a:ext cx="216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>
            <a:off x="1403648" y="3140968"/>
            <a:ext cx="1800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1680" y="5160617"/>
            <a:ext cx="216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812360" y="2852936"/>
            <a:ext cx="147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5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746064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Умозаключение из суждения эквивалентности.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988840"/>
            <a:ext cx="7602048" cy="38164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82296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Умозаключение из суждения эквивалентности имеет два модуса (верных модели построения):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Утверждающий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 котором меньшая посылка и вывод являются </a:t>
            </a:r>
            <a:r>
              <a:rPr lang="ru-RU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утвердительными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суждениями.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Отрицающий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 котором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меньшая посылка и вывод являются </a:t>
            </a:r>
            <a:r>
              <a:rPr lang="ru-RU" sz="2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отрицательными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суждениями.</a:t>
            </a:r>
          </a:p>
          <a:p>
            <a:pPr marL="82296" indent="0" algn="ctr">
              <a:buNone/>
            </a:pP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построения данных модусов аналогичны правилам построения модусов УКУ.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13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104</TotalTime>
  <Words>904</Words>
  <Application>Microsoft Office PowerPoint</Application>
  <PresentationFormat>Экран (4:3)</PresentationFormat>
  <Paragraphs>109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Тема № 8. </vt:lpstr>
      <vt:lpstr>I. Сложные умозаключения.</vt:lpstr>
      <vt:lpstr>Виды сложных умозаключений: по характеру посылок.</vt:lpstr>
      <vt:lpstr>1. Чисто условное умозаключение.</vt:lpstr>
      <vt:lpstr>2. Условно-категорическое умозаключение (УКУ). </vt:lpstr>
      <vt:lpstr>Презентация PowerPoint</vt:lpstr>
      <vt:lpstr>3. Разделительно-категорическое умозаключение (РКУ). </vt:lpstr>
      <vt:lpstr>Презентация PowerPoint</vt:lpstr>
      <vt:lpstr>4. Умозаключение из суждения эквивалентности.</vt:lpstr>
      <vt:lpstr>5. Полисиллогизм.</vt:lpstr>
      <vt:lpstr>Задача.</vt:lpstr>
      <vt:lpstr>Решение.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 8. Сложные умозаключения.</dc:title>
  <dc:creator>Владелец</dc:creator>
  <cp:lastModifiedBy>Владелец</cp:lastModifiedBy>
  <cp:revision>13</cp:revision>
  <dcterms:created xsi:type="dcterms:W3CDTF">2014-01-07T10:57:10Z</dcterms:created>
  <dcterms:modified xsi:type="dcterms:W3CDTF">2014-01-09T11:33:48Z</dcterms:modified>
</cp:coreProperties>
</file>