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4" r:id="rId8"/>
    <p:sldId id="259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Сложное суждение.</a:t>
            </a:r>
            <a:endParaRPr lang="ru-RU" sz="20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Тема </a:t>
            </a:r>
            <a:r>
              <a:rPr lang="ru-RU" smtClean="0"/>
              <a:t>№ 5.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722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понятия.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7007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Сложное суждение – суждение, состоящее из нескольких простых суждений. </a:t>
            </a:r>
          </a:p>
          <a:p>
            <a:endParaRPr lang="ru-RU" dirty="0" smtClean="0">
              <a:latin typeface="+mj-lt"/>
            </a:endParaRPr>
          </a:p>
          <a:p>
            <a:pPr marL="114300" indent="0">
              <a:buNone/>
            </a:pPr>
            <a:r>
              <a:rPr lang="ru-RU" dirty="0" smtClean="0">
                <a:solidFill>
                  <a:schemeClr val="tx1"/>
                </a:solidFill>
                <a:latin typeface="+mj-lt"/>
              </a:rPr>
              <a:t>Сложные суждения образуются из простых суждений посредством использования логических связок. В зависимости от них сложные суждения могут быть: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</a:rPr>
              <a:t>Конъюнктивными;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</a:rPr>
              <a:t>Дизъюнктивными;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</a:rPr>
              <a:t>Импликативными;</a:t>
            </a:r>
            <a:endParaRPr lang="ru-RU" dirty="0">
              <a:solidFill>
                <a:srgbClr val="0070C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+mj-lt"/>
            </a:endParaRP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+mj-lt"/>
              </a:rPr>
              <a:t>Эквивалентными.</a:t>
            </a:r>
          </a:p>
        </p:txBody>
      </p:sp>
    </p:spTree>
    <p:extLst>
      <p:ext uri="{BB962C8B-B14F-4D97-AF65-F5344CB8AC3E}">
        <p14:creationId xmlns:p14="http://schemas.microsoft.com/office/powerpoint/2010/main" val="105356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Конъюнктивные суждения.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114300" indent="0" algn="ctr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Конъюнктивными признаются сложные суждения, для образования которых используется логическая связка «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^».</a:t>
            </a:r>
          </a:p>
          <a:p>
            <a:pPr marL="114300" indent="0" algn="ctr">
              <a:buNone/>
            </a:pPr>
            <a:endParaRPr lang="ru-RU" dirty="0" smtClean="0"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/>
            </a:endParaRPr>
          </a:p>
          <a:p>
            <a:pPr marL="114300" indent="0">
              <a:buNone/>
            </a:pPr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В качестве союзов могут выступать: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«и»;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«а»;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«но»;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«также».</a:t>
            </a:r>
          </a:p>
        </p:txBody>
      </p:sp>
    </p:spTree>
    <p:extLst>
      <p:ext uri="{BB962C8B-B14F-4D97-AF65-F5344CB8AC3E}">
        <p14:creationId xmlns:p14="http://schemas.microsoft.com/office/powerpoint/2010/main" val="386648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Дизъюнктивные суждения.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Дизъюнктивными признаются сложные суждения, для образования которых используется логическая связка «</a:t>
            </a: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˅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».</a:t>
            </a:r>
          </a:p>
          <a:p>
            <a:pPr marL="114300" indent="0" algn="ctr">
              <a:buNone/>
            </a:pPr>
            <a:endParaRPr lang="ru-RU" dirty="0" smtClean="0"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/>
            </a:endParaRPr>
          </a:p>
          <a:p>
            <a:pPr marL="114300" indent="0">
              <a:buNone/>
            </a:pPr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В качестве союзов могут выступать: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«или»;</a:t>
            </a:r>
          </a:p>
          <a:p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«либо».</a:t>
            </a:r>
          </a:p>
          <a:p>
            <a:endParaRPr lang="ru-RU" dirty="0">
              <a:solidFill>
                <a:srgbClr val="0070C0"/>
              </a:solidFill>
              <a:latin typeface="+mj-lt"/>
              <a:cs typeface="Times New Roman"/>
            </a:endParaRPr>
          </a:p>
          <a:p>
            <a:pPr marL="114300" indent="0" algn="just">
              <a:buNone/>
            </a:pPr>
            <a:r>
              <a:rPr lang="ru-RU" b="1" dirty="0" smtClean="0">
                <a:solidFill>
                  <a:srgbClr val="0070C0"/>
                </a:solidFill>
                <a:latin typeface="+mj-lt"/>
                <a:cs typeface="Times New Roman"/>
              </a:rPr>
              <a:t>Дизъюнкция может быть:</a:t>
            </a:r>
          </a:p>
          <a:p>
            <a:pPr marL="571500" indent="-457200" algn="just">
              <a:buAutoNum type="arabicParenR"/>
            </a:pPr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Строгая (компоненты не могут существовать одновременно);</a:t>
            </a:r>
          </a:p>
          <a:p>
            <a:pPr marL="571500" indent="-457200" algn="just">
              <a:buAutoNum type="arabicParenR"/>
            </a:pPr>
            <a:r>
              <a:rPr lang="ru-RU" dirty="0">
                <a:solidFill>
                  <a:srgbClr val="0070C0"/>
                </a:solidFill>
                <a:latin typeface="+mj-lt"/>
                <a:cs typeface="Times New Roman"/>
              </a:rPr>
              <a:t>Нестрогая (</a:t>
            </a:r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компоненты </a:t>
            </a:r>
            <a:r>
              <a:rPr lang="ru-RU" dirty="0">
                <a:solidFill>
                  <a:srgbClr val="0070C0"/>
                </a:solidFill>
                <a:latin typeface="+mj-lt"/>
                <a:cs typeface="Times New Roman"/>
              </a:rPr>
              <a:t>могут существовать одновременно</a:t>
            </a:r>
            <a:r>
              <a:rPr lang="ru-RU" dirty="0" smtClean="0">
                <a:solidFill>
                  <a:srgbClr val="0070C0"/>
                </a:solidFill>
                <a:latin typeface="+mj-lt"/>
                <a:cs typeface="Times New Roman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1852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импликативные суждения.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114300" indent="0" algn="ctr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Импликативными признаются сложные суждения, для образования которых используется логическая связка «</a:t>
            </a: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→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».</a:t>
            </a:r>
          </a:p>
          <a:p>
            <a:pPr marL="114300" indent="0" algn="just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cs typeface="Times New Roman"/>
              </a:rPr>
              <a:t>Формула данного суждения: «Если …, то…».</a:t>
            </a:r>
            <a:endParaRPr lang="ru-RU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/>
            </a:endParaRPr>
          </a:p>
          <a:p>
            <a:pPr marL="114300" indent="0" algn="just">
              <a:buNone/>
            </a:pPr>
            <a:r>
              <a:rPr lang="ru-RU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В нем выделяются две логических части:</a:t>
            </a:r>
          </a:p>
          <a:p>
            <a:pPr marL="571500" indent="-457200" algn="just">
              <a:buAutoNum type="arabicParenR"/>
            </a:pPr>
            <a:r>
              <a:rPr lang="ru-RU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Причина;</a:t>
            </a:r>
          </a:p>
          <a:p>
            <a:pPr marL="571500" indent="-457200" algn="just">
              <a:buAutoNum type="arabicParenR"/>
            </a:pPr>
            <a:r>
              <a:rPr lang="ru-RU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Следствие.</a:t>
            </a:r>
            <a:endParaRPr lang="ru-RU" dirty="0"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/>
            </a:endParaRPr>
          </a:p>
          <a:p>
            <a:pPr marL="114300" indent="0" algn="just">
              <a:buNone/>
            </a:pPr>
            <a:r>
              <a:rPr lang="ru-RU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В импликативном суждении причину и следствие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невозможно </a:t>
            </a: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взаимозаменить</a:t>
            </a:r>
            <a:r>
              <a:rPr lang="ru-RU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852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Эквивалентные суждения.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114300" indent="0" algn="ctr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</a:rPr>
              <a:t>Эквивалентными признаются сложные суждения, для образования которых используется логическая связка «</a:t>
            </a: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↔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».</a:t>
            </a:r>
          </a:p>
          <a:p>
            <a:pPr marL="114300" indent="0" algn="just">
              <a:buNone/>
            </a:pP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/>
              </a:rPr>
              <a:t>Формула данного суждения: «Если …, то…».</a:t>
            </a:r>
            <a:endParaRPr lang="ru-RU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imes New Roman"/>
            </a:endParaRPr>
          </a:p>
          <a:p>
            <a:pPr marL="114300" indent="0" algn="just">
              <a:buNone/>
            </a:pPr>
            <a:r>
              <a:rPr lang="ru-RU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В нем выделяются две логических части:</a:t>
            </a:r>
          </a:p>
          <a:p>
            <a:pPr marL="571500" indent="-457200" algn="just">
              <a:buAutoNum type="arabicParenR"/>
            </a:pPr>
            <a:r>
              <a:rPr lang="ru-RU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Причина;</a:t>
            </a:r>
          </a:p>
          <a:p>
            <a:pPr marL="571500" indent="-457200" algn="just">
              <a:buAutoNum type="arabicParenR"/>
            </a:pPr>
            <a:r>
              <a:rPr lang="ru-RU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Следствие.</a:t>
            </a:r>
            <a:endParaRPr lang="ru-RU" dirty="0"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/>
            </a:endParaRPr>
          </a:p>
          <a:p>
            <a:pPr marL="114300" indent="0" algn="just">
              <a:buNone/>
            </a:pPr>
            <a:r>
              <a:rPr lang="ru-RU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В импликативном суждении причину и следствие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возможно </a:t>
            </a:r>
            <a:r>
              <a:rPr lang="ru-RU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взаимозаменить</a:t>
            </a:r>
            <a:r>
              <a:rPr lang="ru-RU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Times New Roman"/>
              </a:rPr>
              <a:t>.</a:t>
            </a:r>
          </a:p>
          <a:p>
            <a:pPr marL="114300" indent="0" algn="ctr">
              <a:buNone/>
            </a:pPr>
            <a:endParaRPr lang="ru-RU" dirty="0" smtClean="0"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1852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8372"/>
            <a:ext cx="8568952" cy="103942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Таблица истинности сложных суждений.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9"/>
            <a:ext cx="8784976" cy="1368152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Истинность сложных суждений определяется по истинности входящих в него простых суждений в зависимости от типа данного суждения.</a:t>
            </a:r>
          </a:p>
          <a:p>
            <a:pPr marL="114300" indent="0" algn="ctr">
              <a:buNone/>
            </a:pP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7" name="Picture 3" descr="C:\Users\Владелец\Desktop\картинки логику\table_0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93" y="3356992"/>
            <a:ext cx="7848872" cy="2372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8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Отрицание сложных суждений.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Отрицание сложных суждений производится по следующим правилам:</a:t>
            </a:r>
          </a:p>
          <a:p>
            <a:pPr marL="114300" indent="0">
              <a:buNone/>
            </a:pPr>
            <a:endParaRPr lang="ru-RU" dirty="0" smtClean="0"/>
          </a:p>
          <a:p>
            <a:pPr marL="114300" indent="0" algn="ctr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(А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^В) = А˅В</a:t>
            </a:r>
          </a:p>
          <a:p>
            <a:pPr marL="114300" indent="0" algn="ctr">
              <a:buNone/>
            </a:pPr>
            <a:endParaRPr lang="ru-RU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marL="114300" indent="0" algn="ctr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(А˅В) = А^В</a:t>
            </a:r>
          </a:p>
          <a:p>
            <a:pPr marL="114300" indent="0" algn="ctr">
              <a:buNone/>
            </a:pPr>
            <a:endParaRPr lang="ru-RU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marL="114300" indent="0" algn="ctr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(А→В) = А^В</a:t>
            </a:r>
          </a:p>
          <a:p>
            <a:pPr marL="114300" indent="0" algn="ctr">
              <a:buNone/>
            </a:pPr>
            <a:endParaRPr lang="ru-RU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marL="114300" indent="0" algn="ctr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(А↔В) =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АѷВ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923928" y="3001322"/>
            <a:ext cx="50405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004048" y="3001322"/>
            <a:ext cx="14401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364088" y="3001322"/>
            <a:ext cx="14401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923928" y="3928151"/>
            <a:ext cx="50405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860032" y="3928151"/>
            <a:ext cx="216024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364088" y="3928151"/>
            <a:ext cx="14401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779912" y="4797152"/>
            <a:ext cx="6480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364088" y="4797152"/>
            <a:ext cx="14401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779912" y="5661248"/>
            <a:ext cx="6480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97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8372"/>
            <a:ext cx="8640960" cy="1148420"/>
          </a:xfrm>
        </p:spPr>
        <p:txBody>
          <a:bodyPr>
            <a:noAutofit/>
          </a:bodyPr>
          <a:lstStyle/>
          <a:p>
            <a:r>
              <a:rPr lang="ru-RU" sz="2800" dirty="0" smtClean="0"/>
              <a:t>Пример: Кто знатен и силен, да не умен, так худо, ежели и с добрым сердцем он.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52600"/>
            <a:ext cx="8568952" cy="477274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dirty="0" smtClean="0"/>
              <a:t>1.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Разделим сложное суждение на входящие в него простые:</a:t>
            </a:r>
          </a:p>
          <a:p>
            <a:pPr marL="114300" indent="0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 - </a:t>
            </a: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знатен;</a:t>
            </a:r>
          </a:p>
          <a:p>
            <a:pPr marL="114300" indent="0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 – Кто силен;</a:t>
            </a:r>
          </a:p>
          <a:p>
            <a:pPr marL="114300" indent="0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 – Кто не умен;</a:t>
            </a:r>
          </a:p>
          <a:p>
            <a:pPr marL="114300" indent="0">
              <a:buNone/>
            </a:pP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– Худо;</a:t>
            </a:r>
          </a:p>
          <a:p>
            <a:pPr marL="114300" indent="0">
              <a:buNone/>
            </a:pP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– С добрым сердцем он.</a:t>
            </a:r>
          </a:p>
          <a:p>
            <a:pPr marL="114300" indent="0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Составим схему сложного суждения:</a:t>
            </a:r>
          </a:p>
          <a:p>
            <a:pPr marL="114300" indent="0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(((А^В) ^С))      Е)      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14300" indent="0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Проотрицаем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данное суждение:</a:t>
            </a:r>
          </a:p>
          <a:p>
            <a:pPr marL="114300" indent="0">
              <a:buNone/>
            </a:pP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(((А^В) ^С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)) Е) ^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endParaRPr lang="ru-RU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835696" y="4869160"/>
            <a:ext cx="14401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326369" y="508518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059832" y="5058041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915816" y="5733256"/>
            <a:ext cx="14401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16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71</TotalTime>
  <Words>376</Words>
  <Application>Microsoft Office PowerPoint</Application>
  <PresentationFormat>Экран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Аптека</vt:lpstr>
      <vt:lpstr>Тема № 5. </vt:lpstr>
      <vt:lpstr>Определение понятия. </vt:lpstr>
      <vt:lpstr>Конъюнктивные суждения.</vt:lpstr>
      <vt:lpstr>Дизъюнктивные суждения.</vt:lpstr>
      <vt:lpstr>импликативные суждения.</vt:lpstr>
      <vt:lpstr>Эквивалентные суждения.</vt:lpstr>
      <vt:lpstr>Таблица истинности сложных суждений.</vt:lpstr>
      <vt:lpstr>Отрицание сложных суждений.</vt:lpstr>
      <vt:lpstr>Пример: Кто знатен и силен, да не умен, так худо, ежели и с добрым сердцем он.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№4. </dc:title>
  <dc:creator>Владелец</dc:creator>
  <cp:lastModifiedBy>Владелец</cp:lastModifiedBy>
  <cp:revision>10</cp:revision>
  <dcterms:created xsi:type="dcterms:W3CDTF">2014-01-06T14:50:45Z</dcterms:created>
  <dcterms:modified xsi:type="dcterms:W3CDTF">2014-01-07T09:03:29Z</dcterms:modified>
</cp:coreProperties>
</file>