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6" r:id="rId3"/>
    <p:sldId id="287" r:id="rId4"/>
    <p:sldId id="288" r:id="rId5"/>
    <p:sldId id="289" r:id="rId6"/>
    <p:sldId id="292" r:id="rId7"/>
    <p:sldId id="291" r:id="rId8"/>
    <p:sldId id="290" r:id="rId9"/>
    <p:sldId id="293" r:id="rId10"/>
    <p:sldId id="294" r:id="rId11"/>
    <p:sldId id="295" r:id="rId12"/>
    <p:sldId id="296" r:id="rId13"/>
    <p:sldId id="297" r:id="rId14"/>
    <p:sldId id="276" r:id="rId15"/>
    <p:sldId id="298" r:id="rId16"/>
    <p:sldId id="299" r:id="rId17"/>
    <p:sldId id="300" r:id="rId18"/>
    <p:sldId id="301" r:id="rId19"/>
    <p:sldId id="302" r:id="rId20"/>
    <p:sldId id="303" r:id="rId21"/>
    <p:sldId id="285" r:id="rId2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58D"/>
    <a:srgbClr val="808080"/>
    <a:srgbClr val="FCFCFC"/>
    <a:srgbClr val="E8E8E8"/>
    <a:srgbClr val="FFD84B"/>
    <a:srgbClr val="FFFFFF"/>
    <a:srgbClr val="CC3300"/>
    <a:srgbClr val="FFC31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gif"/><Relationship Id="rId1" Type="http://schemas.openxmlformats.org/officeDocument/2006/relationships/image" Target="../media/image9.jpeg"/><Relationship Id="rId4" Type="http://schemas.openxmlformats.org/officeDocument/2006/relationships/image" Target="../media/image11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gif"/><Relationship Id="rId1" Type="http://schemas.openxmlformats.org/officeDocument/2006/relationships/image" Target="../media/image9.jpeg"/><Relationship Id="rId4" Type="http://schemas.openxmlformats.org/officeDocument/2006/relationships/image" Target="../media/image1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8CEFCB-A244-430E-AC0B-B231CE78E952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95EBBB65-4FD4-4A20-A95A-B17CCB960389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предполагает «сквозной» характер (системность) управления, то есть планирование, учет и контроль результатов деятельности в форме бюджетов как отдельных подразделений банка, так и банка в целом;</a:t>
          </a:r>
          <a:endParaRPr lang="ru-RU" dirty="0"/>
        </a:p>
      </dgm:t>
    </dgm:pt>
    <dgm:pt modelId="{6A971FEA-663A-4038-A229-FE4BFEBB10A8}" type="parTrans" cxnId="{005F28AA-7E9F-4B54-B61D-66D3E2455CA5}">
      <dgm:prSet/>
      <dgm:spPr/>
      <dgm:t>
        <a:bodyPr/>
        <a:lstStyle/>
        <a:p>
          <a:endParaRPr lang="ru-RU"/>
        </a:p>
      </dgm:t>
    </dgm:pt>
    <dgm:pt modelId="{15330092-BAFC-4A2F-8E2E-7F00B0FAEFE5}" type="sibTrans" cxnId="{005F28AA-7E9F-4B54-B61D-66D3E2455CA5}">
      <dgm:prSet/>
      <dgm:spPr/>
      <dgm:t>
        <a:bodyPr/>
        <a:lstStyle/>
        <a:p>
          <a:endParaRPr lang="ru-RU"/>
        </a:p>
      </dgm:t>
    </dgm:pt>
    <dgm:pt modelId="{94B7B759-B993-4E4A-BE6F-42C9825BF3F2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является инструментом для исполнения стратегии, с одной стороны, и ключом к оперативному управлению – с другой, что позволяет управлять бизнесом на основании информации, связанной с сегодняшним или завтрашним днем, и, следовательно, повышать эффективность работы банка;</a:t>
          </a:r>
          <a:endParaRPr lang="ru-RU" dirty="0"/>
        </a:p>
      </dgm:t>
    </dgm:pt>
    <dgm:pt modelId="{3691E9EC-EDB4-4F44-99E5-66AB9B200EA2}" type="parTrans" cxnId="{EBBB7C23-5581-470A-82E2-F463D2319426}">
      <dgm:prSet/>
      <dgm:spPr/>
      <dgm:t>
        <a:bodyPr/>
        <a:lstStyle/>
        <a:p>
          <a:endParaRPr lang="ru-RU"/>
        </a:p>
      </dgm:t>
    </dgm:pt>
    <dgm:pt modelId="{E61DAB08-61FB-4F08-B4E8-958F3E5CF643}" type="sibTrans" cxnId="{EBBB7C23-5581-470A-82E2-F463D2319426}">
      <dgm:prSet/>
      <dgm:spPr/>
      <dgm:t>
        <a:bodyPr/>
        <a:lstStyle/>
        <a:p>
          <a:endParaRPr lang="ru-RU"/>
        </a:p>
      </dgm:t>
    </dgm:pt>
    <dgm:pt modelId="{0ACF5CC1-4153-4FE1-BDC6-BC550A48D5D8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основана на данных управленческого и бухгалтерского учета;</a:t>
          </a:r>
          <a:endParaRPr lang="ru-RU" dirty="0"/>
        </a:p>
      </dgm:t>
    </dgm:pt>
    <dgm:pt modelId="{6E3B0221-ACA8-4F22-B10F-4FEBC294536A}" type="parTrans" cxnId="{50017A1F-18D2-4935-9DA6-98348A062C11}">
      <dgm:prSet/>
      <dgm:spPr/>
      <dgm:t>
        <a:bodyPr/>
        <a:lstStyle/>
        <a:p>
          <a:endParaRPr lang="ru-RU"/>
        </a:p>
      </dgm:t>
    </dgm:pt>
    <dgm:pt modelId="{342045B3-11FE-438E-9C02-0614F4A97D62}" type="sibTrans" cxnId="{50017A1F-18D2-4935-9DA6-98348A062C11}">
      <dgm:prSet/>
      <dgm:spPr/>
      <dgm:t>
        <a:bodyPr/>
        <a:lstStyle/>
        <a:p>
          <a:endParaRPr lang="ru-RU"/>
        </a:p>
      </dgm:t>
    </dgm:pt>
    <dgm:pt modelId="{34ED9EE1-FB0B-48D0-93AB-CCA7E490973C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представляет собой основу построения системы мотивации персонала, базирующуюся на эффективности как подразделений, так и отдельных сотрудников.</a:t>
          </a:r>
          <a:endParaRPr lang="ru-RU" dirty="0"/>
        </a:p>
      </dgm:t>
    </dgm:pt>
    <dgm:pt modelId="{F5FB19F6-D3DB-4247-B032-A15066DE16BC}" type="parTrans" cxnId="{23EF748B-54AE-4B5A-8467-D888C0155F66}">
      <dgm:prSet/>
      <dgm:spPr/>
      <dgm:t>
        <a:bodyPr/>
        <a:lstStyle/>
        <a:p>
          <a:endParaRPr lang="ru-RU"/>
        </a:p>
      </dgm:t>
    </dgm:pt>
    <dgm:pt modelId="{2206A869-9896-4DD2-A30B-B0F3DEC2C6D3}" type="sibTrans" cxnId="{23EF748B-54AE-4B5A-8467-D888C0155F66}">
      <dgm:prSet/>
      <dgm:spPr/>
      <dgm:t>
        <a:bodyPr/>
        <a:lstStyle/>
        <a:p>
          <a:endParaRPr lang="ru-RU"/>
        </a:p>
      </dgm:t>
    </dgm:pt>
    <dgm:pt modelId="{0C73A795-FFAF-4B8D-8F3A-465C74146821}" type="pres">
      <dgm:prSet presAssocID="{7E8CEFCB-A244-430E-AC0B-B231CE78E952}" presName="linearFlow" presStyleCnt="0">
        <dgm:presLayoutVars>
          <dgm:dir/>
          <dgm:resizeHandles val="exact"/>
        </dgm:presLayoutVars>
      </dgm:prSet>
      <dgm:spPr/>
    </dgm:pt>
    <dgm:pt modelId="{F6129C2E-B293-4420-A098-C1D442F487AD}" type="pres">
      <dgm:prSet presAssocID="{95EBBB65-4FD4-4A20-A95A-B17CCB960389}" presName="composite" presStyleCnt="0"/>
      <dgm:spPr/>
    </dgm:pt>
    <dgm:pt modelId="{0FD5489F-426E-41DF-A672-872D37B74070}" type="pres">
      <dgm:prSet presAssocID="{95EBBB65-4FD4-4A20-A95A-B17CCB960389}" presName="imgShp" presStyleLbl="fgImgPlace1" presStyleIdx="0" presStyleCnt="4" custLinFactNeighborX="-86321" custLinFactNeighborY="-9"/>
      <dgm:spPr>
        <a:blipFill>
          <a:blip xmlns:r="http://schemas.openxmlformats.org/officeDocument/2006/relationships" r:embed="rId1"/>
          <a:srcRect/>
          <a:stretch>
            <a:fillRect t="-2000" b="-2000"/>
          </a:stretch>
        </a:blipFill>
      </dgm:spPr>
    </dgm:pt>
    <dgm:pt modelId="{67CBD399-2893-42B7-A2B5-3CB3D4A30CE9}" type="pres">
      <dgm:prSet presAssocID="{95EBBB65-4FD4-4A20-A95A-B17CCB960389}" presName="txShp" presStyleLbl="node1" presStyleIdx="0" presStyleCnt="4" custScaleX="1270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F27F68-FE91-4557-AA58-E32059F0F523}" type="pres">
      <dgm:prSet presAssocID="{15330092-BAFC-4A2F-8E2E-7F00B0FAEFE5}" presName="spacing" presStyleCnt="0"/>
      <dgm:spPr/>
    </dgm:pt>
    <dgm:pt modelId="{DBB354AE-3829-47CB-A994-E6B4E99F6B5D}" type="pres">
      <dgm:prSet presAssocID="{94B7B759-B993-4E4A-BE6F-42C9825BF3F2}" presName="composite" presStyleCnt="0"/>
      <dgm:spPr/>
    </dgm:pt>
    <dgm:pt modelId="{AB915253-BCFC-454E-BBD8-4ACA52994F7A}" type="pres">
      <dgm:prSet presAssocID="{94B7B759-B993-4E4A-BE6F-42C9825BF3F2}" presName="imgShp" presStyleLbl="fgImgPlace1" presStyleIdx="1" presStyleCnt="4" custLinFactNeighborX="-65635" custLinFactNeighborY="1152"/>
      <dgm:spPr>
        <a:blipFill>
          <a:blip xmlns:r="http://schemas.openxmlformats.org/officeDocument/2006/relationships" r:embed="rId2"/>
          <a:srcRect/>
          <a:stretch>
            <a:fillRect l="-8000" r="-8000"/>
          </a:stretch>
        </a:blipFill>
      </dgm:spPr>
    </dgm:pt>
    <dgm:pt modelId="{0B5F477A-662E-4331-AC78-97286B4A9321}" type="pres">
      <dgm:prSet presAssocID="{94B7B759-B993-4E4A-BE6F-42C9825BF3F2}" presName="txShp" presStyleLbl="node1" presStyleIdx="1" presStyleCnt="4" custScaleX="1261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5E902D-9E45-4852-B395-65296DE546B5}" type="pres">
      <dgm:prSet presAssocID="{E61DAB08-61FB-4F08-B4E8-958F3E5CF643}" presName="spacing" presStyleCnt="0"/>
      <dgm:spPr/>
    </dgm:pt>
    <dgm:pt modelId="{05485669-5474-48D3-94BC-57F6148E7460}" type="pres">
      <dgm:prSet presAssocID="{0ACF5CC1-4153-4FE1-BDC6-BC550A48D5D8}" presName="composite" presStyleCnt="0"/>
      <dgm:spPr/>
    </dgm:pt>
    <dgm:pt modelId="{84D27D25-599F-4E9B-9DBA-1A6AC8012FD0}" type="pres">
      <dgm:prSet presAssocID="{0ACF5CC1-4153-4FE1-BDC6-BC550A48D5D8}" presName="imgShp" presStyleLbl="fgImgPlace1" presStyleIdx="2" presStyleCnt="4" custLinFactNeighborX="-44949" custLinFactNeighborY="-4582"/>
      <dgm:spPr>
        <a:blipFill>
          <a:blip xmlns:r="http://schemas.openxmlformats.org/officeDocument/2006/relationships" r:embed="rId3"/>
          <a:srcRect/>
          <a:stretch>
            <a:fillRect l="-25000" r="-25000"/>
          </a:stretch>
        </a:blipFill>
      </dgm:spPr>
    </dgm:pt>
    <dgm:pt modelId="{4F521A22-A359-4E73-8483-46C47E7BB39B}" type="pres">
      <dgm:prSet presAssocID="{0ACF5CC1-4153-4FE1-BDC6-BC550A48D5D8}" presName="txShp" presStyleLbl="node1" presStyleIdx="2" presStyleCnt="4" custScaleX="1261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AD0E7E-91B5-4AA0-B099-06978956E2E7}" type="pres">
      <dgm:prSet presAssocID="{342045B3-11FE-438E-9C02-0614F4A97D62}" presName="spacing" presStyleCnt="0"/>
      <dgm:spPr/>
    </dgm:pt>
    <dgm:pt modelId="{A929EF2F-2DF8-41CB-890C-9B5F1CD0E48E}" type="pres">
      <dgm:prSet presAssocID="{34ED9EE1-FB0B-48D0-93AB-CCA7E490973C}" presName="composite" presStyleCnt="0"/>
      <dgm:spPr/>
    </dgm:pt>
    <dgm:pt modelId="{0BBFCBAE-5068-43B1-905B-7262E0C50A38}" type="pres">
      <dgm:prSet presAssocID="{34ED9EE1-FB0B-48D0-93AB-CCA7E490973C}" presName="imgShp" presStyleLbl="fgImgPlace1" presStyleIdx="3" presStyleCnt="4" custLinFactNeighborX="-24263" custLinFactNeighborY="-3421"/>
      <dgm:spPr>
        <a:blipFill>
          <a:blip xmlns:r="http://schemas.openxmlformats.org/officeDocument/2006/relationships" r:embed="rId4"/>
          <a:srcRect/>
          <a:stretch>
            <a:fillRect l="-22000" r="-22000"/>
          </a:stretch>
        </a:blipFill>
      </dgm:spPr>
    </dgm:pt>
    <dgm:pt modelId="{823C11EE-FFC7-4D9D-8571-6E1E68E8C76D}" type="pres">
      <dgm:prSet presAssocID="{34ED9EE1-FB0B-48D0-93AB-CCA7E490973C}" presName="txShp" presStyleLbl="node1" presStyleIdx="3" presStyleCnt="4" custScaleX="1261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0017A1F-18D2-4935-9DA6-98348A062C11}" srcId="{7E8CEFCB-A244-430E-AC0B-B231CE78E952}" destId="{0ACF5CC1-4153-4FE1-BDC6-BC550A48D5D8}" srcOrd="2" destOrd="0" parTransId="{6E3B0221-ACA8-4F22-B10F-4FEBC294536A}" sibTransId="{342045B3-11FE-438E-9C02-0614F4A97D62}"/>
    <dgm:cxn modelId="{F07F73EB-1D7E-4F22-BC38-7B48E8F9C6F4}" type="presOf" srcId="{0ACF5CC1-4153-4FE1-BDC6-BC550A48D5D8}" destId="{4F521A22-A359-4E73-8483-46C47E7BB39B}" srcOrd="0" destOrd="0" presId="urn:microsoft.com/office/officeart/2005/8/layout/vList3#1"/>
    <dgm:cxn modelId="{23EF748B-54AE-4B5A-8467-D888C0155F66}" srcId="{7E8CEFCB-A244-430E-AC0B-B231CE78E952}" destId="{34ED9EE1-FB0B-48D0-93AB-CCA7E490973C}" srcOrd="3" destOrd="0" parTransId="{F5FB19F6-D3DB-4247-B032-A15066DE16BC}" sibTransId="{2206A869-9896-4DD2-A30B-B0F3DEC2C6D3}"/>
    <dgm:cxn modelId="{2DEFA596-0302-4720-B816-6A503B431A78}" type="presOf" srcId="{94B7B759-B993-4E4A-BE6F-42C9825BF3F2}" destId="{0B5F477A-662E-4331-AC78-97286B4A9321}" srcOrd="0" destOrd="0" presId="urn:microsoft.com/office/officeart/2005/8/layout/vList3#1"/>
    <dgm:cxn modelId="{005F28AA-7E9F-4B54-B61D-66D3E2455CA5}" srcId="{7E8CEFCB-A244-430E-AC0B-B231CE78E952}" destId="{95EBBB65-4FD4-4A20-A95A-B17CCB960389}" srcOrd="0" destOrd="0" parTransId="{6A971FEA-663A-4038-A229-FE4BFEBB10A8}" sibTransId="{15330092-BAFC-4A2F-8E2E-7F00B0FAEFE5}"/>
    <dgm:cxn modelId="{CFA7B7F4-0220-456E-A8CE-3E3092A08741}" type="presOf" srcId="{95EBBB65-4FD4-4A20-A95A-B17CCB960389}" destId="{67CBD399-2893-42B7-A2B5-3CB3D4A30CE9}" srcOrd="0" destOrd="0" presId="urn:microsoft.com/office/officeart/2005/8/layout/vList3#1"/>
    <dgm:cxn modelId="{DF3C02CA-E942-457D-A454-0589FF0FC627}" type="presOf" srcId="{7E8CEFCB-A244-430E-AC0B-B231CE78E952}" destId="{0C73A795-FFAF-4B8D-8F3A-465C74146821}" srcOrd="0" destOrd="0" presId="urn:microsoft.com/office/officeart/2005/8/layout/vList3#1"/>
    <dgm:cxn modelId="{EBBB7C23-5581-470A-82E2-F463D2319426}" srcId="{7E8CEFCB-A244-430E-AC0B-B231CE78E952}" destId="{94B7B759-B993-4E4A-BE6F-42C9825BF3F2}" srcOrd="1" destOrd="0" parTransId="{3691E9EC-EDB4-4F44-99E5-66AB9B200EA2}" sibTransId="{E61DAB08-61FB-4F08-B4E8-958F3E5CF643}"/>
    <dgm:cxn modelId="{12F13ACA-FC8C-4663-8D68-5D5137D6FF99}" type="presOf" srcId="{34ED9EE1-FB0B-48D0-93AB-CCA7E490973C}" destId="{823C11EE-FFC7-4D9D-8571-6E1E68E8C76D}" srcOrd="0" destOrd="0" presId="urn:microsoft.com/office/officeart/2005/8/layout/vList3#1"/>
    <dgm:cxn modelId="{1344D4D0-3BAA-4BEA-8944-CE4D75A5565E}" type="presParOf" srcId="{0C73A795-FFAF-4B8D-8F3A-465C74146821}" destId="{F6129C2E-B293-4420-A098-C1D442F487AD}" srcOrd="0" destOrd="0" presId="urn:microsoft.com/office/officeart/2005/8/layout/vList3#1"/>
    <dgm:cxn modelId="{7843FDBF-0534-4983-A41A-F83D7F8EF902}" type="presParOf" srcId="{F6129C2E-B293-4420-A098-C1D442F487AD}" destId="{0FD5489F-426E-41DF-A672-872D37B74070}" srcOrd="0" destOrd="0" presId="urn:microsoft.com/office/officeart/2005/8/layout/vList3#1"/>
    <dgm:cxn modelId="{23FB135E-20EF-48BD-B14D-223871B9D177}" type="presParOf" srcId="{F6129C2E-B293-4420-A098-C1D442F487AD}" destId="{67CBD399-2893-42B7-A2B5-3CB3D4A30CE9}" srcOrd="1" destOrd="0" presId="urn:microsoft.com/office/officeart/2005/8/layout/vList3#1"/>
    <dgm:cxn modelId="{918DCA59-8D78-4566-B304-9B33FBBD7BFC}" type="presParOf" srcId="{0C73A795-FFAF-4B8D-8F3A-465C74146821}" destId="{2AF27F68-FE91-4557-AA58-E32059F0F523}" srcOrd="1" destOrd="0" presId="urn:microsoft.com/office/officeart/2005/8/layout/vList3#1"/>
    <dgm:cxn modelId="{FE4F160B-C82C-4259-B40D-79BCECBC010A}" type="presParOf" srcId="{0C73A795-FFAF-4B8D-8F3A-465C74146821}" destId="{DBB354AE-3829-47CB-A994-E6B4E99F6B5D}" srcOrd="2" destOrd="0" presId="urn:microsoft.com/office/officeart/2005/8/layout/vList3#1"/>
    <dgm:cxn modelId="{378E4293-DD90-42DE-AE3E-2ECD783F5BF2}" type="presParOf" srcId="{DBB354AE-3829-47CB-A994-E6B4E99F6B5D}" destId="{AB915253-BCFC-454E-BBD8-4ACA52994F7A}" srcOrd="0" destOrd="0" presId="urn:microsoft.com/office/officeart/2005/8/layout/vList3#1"/>
    <dgm:cxn modelId="{CF0D5FCB-73D9-47EF-A859-E4796BA24CFB}" type="presParOf" srcId="{DBB354AE-3829-47CB-A994-E6B4E99F6B5D}" destId="{0B5F477A-662E-4331-AC78-97286B4A9321}" srcOrd="1" destOrd="0" presId="urn:microsoft.com/office/officeart/2005/8/layout/vList3#1"/>
    <dgm:cxn modelId="{5D30F80B-BDBC-420E-8969-36E99BC8C3C0}" type="presParOf" srcId="{0C73A795-FFAF-4B8D-8F3A-465C74146821}" destId="{205E902D-9E45-4852-B395-65296DE546B5}" srcOrd="3" destOrd="0" presId="urn:microsoft.com/office/officeart/2005/8/layout/vList3#1"/>
    <dgm:cxn modelId="{FA92CCA0-9839-4143-BCBD-E5C28FE4F49D}" type="presParOf" srcId="{0C73A795-FFAF-4B8D-8F3A-465C74146821}" destId="{05485669-5474-48D3-94BC-57F6148E7460}" srcOrd="4" destOrd="0" presId="urn:microsoft.com/office/officeart/2005/8/layout/vList3#1"/>
    <dgm:cxn modelId="{EF94523C-DF39-4C9B-B9F3-6C082422059E}" type="presParOf" srcId="{05485669-5474-48D3-94BC-57F6148E7460}" destId="{84D27D25-599F-4E9B-9DBA-1A6AC8012FD0}" srcOrd="0" destOrd="0" presId="urn:microsoft.com/office/officeart/2005/8/layout/vList3#1"/>
    <dgm:cxn modelId="{B3BA9D2A-BEA8-4E2A-AB50-46BF3860E82C}" type="presParOf" srcId="{05485669-5474-48D3-94BC-57F6148E7460}" destId="{4F521A22-A359-4E73-8483-46C47E7BB39B}" srcOrd="1" destOrd="0" presId="urn:microsoft.com/office/officeart/2005/8/layout/vList3#1"/>
    <dgm:cxn modelId="{59F0E9D7-366E-4E04-930F-AF464E51BAEB}" type="presParOf" srcId="{0C73A795-FFAF-4B8D-8F3A-465C74146821}" destId="{E3AD0E7E-91B5-4AA0-B099-06978956E2E7}" srcOrd="5" destOrd="0" presId="urn:microsoft.com/office/officeart/2005/8/layout/vList3#1"/>
    <dgm:cxn modelId="{0C91E6B9-C12D-46ED-BDFA-9A31D4C0A7D9}" type="presParOf" srcId="{0C73A795-FFAF-4B8D-8F3A-465C74146821}" destId="{A929EF2F-2DF8-41CB-890C-9B5F1CD0E48E}" srcOrd="6" destOrd="0" presId="urn:microsoft.com/office/officeart/2005/8/layout/vList3#1"/>
    <dgm:cxn modelId="{F31FB8C1-7C1A-4F83-97AC-5491F1442CDD}" type="presParOf" srcId="{A929EF2F-2DF8-41CB-890C-9B5F1CD0E48E}" destId="{0BBFCBAE-5068-43B1-905B-7262E0C50A38}" srcOrd="0" destOrd="0" presId="urn:microsoft.com/office/officeart/2005/8/layout/vList3#1"/>
    <dgm:cxn modelId="{801BFA52-B4EF-4664-AD30-1E5C01BED90C}" type="presParOf" srcId="{A929EF2F-2DF8-41CB-890C-9B5F1CD0E48E}" destId="{823C11EE-FFC7-4D9D-8571-6E1E68E8C76D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035EBA-7298-4FDC-A535-6CADE5A61B00}" type="doc">
      <dgm:prSet loTypeId="urn:microsoft.com/office/officeart/2008/layout/VerticalCurvedList" loCatId="list" qsTypeId="urn:microsoft.com/office/officeart/2005/8/quickstyle/simple2" qsCatId="simple" csTypeId="urn:microsoft.com/office/officeart/2005/8/colors/accent0_2" csCatId="mainScheme"/>
      <dgm:spPr/>
      <dgm:t>
        <a:bodyPr/>
        <a:lstStyle/>
        <a:p>
          <a:endParaRPr lang="ru-RU"/>
        </a:p>
      </dgm:t>
    </dgm:pt>
    <dgm:pt modelId="{53ED7003-F4F3-49D6-89D1-80C8B066969C}">
      <dgm:prSet/>
      <dgm:spPr/>
      <dgm:t>
        <a:bodyPr/>
        <a:lstStyle/>
        <a:p>
          <a:pPr rtl="0"/>
          <a:r>
            <a:rPr lang="ru-RU" smtClean="0"/>
            <a:t>сбор и анализ финансовой информации о текущем состоянии хозяйствующего субъекта; </a:t>
          </a:r>
          <a:endParaRPr lang="ru-RU"/>
        </a:p>
      </dgm:t>
    </dgm:pt>
    <dgm:pt modelId="{DC7FD335-A915-4F26-A4F0-E66ED5278B31}" type="parTrans" cxnId="{15E5FE53-67C2-4B34-951D-1A1833151637}">
      <dgm:prSet/>
      <dgm:spPr/>
      <dgm:t>
        <a:bodyPr/>
        <a:lstStyle/>
        <a:p>
          <a:endParaRPr lang="ru-RU"/>
        </a:p>
      </dgm:t>
    </dgm:pt>
    <dgm:pt modelId="{DD8EF986-E76E-495E-97C3-FEA4A53AC722}" type="sibTrans" cxnId="{15E5FE53-67C2-4B34-951D-1A1833151637}">
      <dgm:prSet/>
      <dgm:spPr/>
      <dgm:t>
        <a:bodyPr/>
        <a:lstStyle/>
        <a:p>
          <a:endParaRPr lang="ru-RU"/>
        </a:p>
      </dgm:t>
    </dgm:pt>
    <dgm:pt modelId="{11B7D3E1-D5B0-4494-91F1-267D5FACA0AB}">
      <dgm:prSet/>
      <dgm:spPr/>
      <dgm:t>
        <a:bodyPr/>
        <a:lstStyle/>
        <a:p>
          <a:pPr rtl="0"/>
          <a:r>
            <a:rPr lang="ru-RU" smtClean="0"/>
            <a:t>планирование деятельности хозяйствующего субъекта в целом и по ее подразделениям; </a:t>
          </a:r>
          <a:endParaRPr lang="ru-RU"/>
        </a:p>
      </dgm:t>
    </dgm:pt>
    <dgm:pt modelId="{CA3DC434-4099-4897-B33A-31EA34EB6CD9}" type="parTrans" cxnId="{081BB955-DC57-400E-86B6-E7D61711F21F}">
      <dgm:prSet/>
      <dgm:spPr/>
      <dgm:t>
        <a:bodyPr/>
        <a:lstStyle/>
        <a:p>
          <a:endParaRPr lang="ru-RU"/>
        </a:p>
      </dgm:t>
    </dgm:pt>
    <dgm:pt modelId="{5D7BC946-F142-42B3-A452-9B31A8FD8115}" type="sibTrans" cxnId="{081BB955-DC57-400E-86B6-E7D61711F21F}">
      <dgm:prSet/>
      <dgm:spPr/>
      <dgm:t>
        <a:bodyPr/>
        <a:lstStyle/>
        <a:p>
          <a:endParaRPr lang="ru-RU"/>
        </a:p>
      </dgm:t>
    </dgm:pt>
    <dgm:pt modelId="{4DA13423-59FE-4461-ABB0-B33D225416D1}">
      <dgm:prSet/>
      <dgm:spPr/>
      <dgm:t>
        <a:bodyPr/>
        <a:lstStyle/>
        <a:p>
          <a:pPr rtl="0"/>
          <a:r>
            <a:rPr lang="ru-RU" smtClean="0"/>
            <a:t>разработка проекта бюджета; </a:t>
          </a:r>
          <a:endParaRPr lang="ru-RU"/>
        </a:p>
      </dgm:t>
    </dgm:pt>
    <dgm:pt modelId="{FD23D506-7B44-47B1-ABCF-77A25DF1D385}" type="parTrans" cxnId="{5FC97FF9-C4AE-483A-95B1-852618550203}">
      <dgm:prSet/>
      <dgm:spPr/>
      <dgm:t>
        <a:bodyPr/>
        <a:lstStyle/>
        <a:p>
          <a:endParaRPr lang="ru-RU"/>
        </a:p>
      </dgm:t>
    </dgm:pt>
    <dgm:pt modelId="{401EAB23-EC55-4975-A612-B60409D3BFEE}" type="sibTrans" cxnId="{5FC97FF9-C4AE-483A-95B1-852618550203}">
      <dgm:prSet/>
      <dgm:spPr/>
      <dgm:t>
        <a:bodyPr/>
        <a:lstStyle/>
        <a:p>
          <a:endParaRPr lang="ru-RU"/>
        </a:p>
      </dgm:t>
    </dgm:pt>
    <dgm:pt modelId="{00ECC1F0-C6DF-4E8C-AD97-C348FA38DF5F}">
      <dgm:prSet/>
      <dgm:spPr/>
      <dgm:t>
        <a:bodyPr/>
        <a:lstStyle/>
        <a:p>
          <a:pPr rtl="0"/>
          <a:r>
            <a:rPr lang="ru-RU" smtClean="0"/>
            <a:t>контроль и управление финансовыми результатами и затратами; </a:t>
          </a:r>
          <a:endParaRPr lang="ru-RU"/>
        </a:p>
      </dgm:t>
    </dgm:pt>
    <dgm:pt modelId="{EBEFBE10-2675-4C23-8730-747B3441958F}" type="parTrans" cxnId="{DDDC474C-040F-44F8-A4F5-5174028E69FA}">
      <dgm:prSet/>
      <dgm:spPr/>
      <dgm:t>
        <a:bodyPr/>
        <a:lstStyle/>
        <a:p>
          <a:endParaRPr lang="ru-RU"/>
        </a:p>
      </dgm:t>
    </dgm:pt>
    <dgm:pt modelId="{A8881B4B-A91C-440B-873B-607AB92C28E2}" type="sibTrans" cxnId="{DDDC474C-040F-44F8-A4F5-5174028E69FA}">
      <dgm:prSet/>
      <dgm:spPr/>
      <dgm:t>
        <a:bodyPr/>
        <a:lstStyle/>
        <a:p>
          <a:endParaRPr lang="ru-RU"/>
        </a:p>
      </dgm:t>
    </dgm:pt>
    <dgm:pt modelId="{C7111725-B907-467E-9062-6A0FF23675DB}">
      <dgm:prSet/>
      <dgm:spPr/>
      <dgm:t>
        <a:bodyPr/>
        <a:lstStyle/>
        <a:p>
          <a:pPr rtl="0"/>
          <a:r>
            <a:rPr lang="ru-RU" smtClean="0"/>
            <a:t>выявление отклонений фактических данных от запланированных и выяснение причин этих отклонений; </a:t>
          </a:r>
          <a:endParaRPr lang="ru-RU"/>
        </a:p>
      </dgm:t>
    </dgm:pt>
    <dgm:pt modelId="{E640C73B-F51D-48A2-A8E3-4E88B3B9790E}" type="parTrans" cxnId="{0DC130B7-A6DE-4C1A-93DF-96E063181294}">
      <dgm:prSet/>
      <dgm:spPr/>
      <dgm:t>
        <a:bodyPr/>
        <a:lstStyle/>
        <a:p>
          <a:endParaRPr lang="ru-RU"/>
        </a:p>
      </dgm:t>
    </dgm:pt>
    <dgm:pt modelId="{C2804F8A-B250-44EB-B330-190F98D9DBEF}" type="sibTrans" cxnId="{0DC130B7-A6DE-4C1A-93DF-96E063181294}">
      <dgm:prSet/>
      <dgm:spPr/>
      <dgm:t>
        <a:bodyPr/>
        <a:lstStyle/>
        <a:p>
          <a:endParaRPr lang="ru-RU"/>
        </a:p>
      </dgm:t>
    </dgm:pt>
    <dgm:pt modelId="{3942B52A-621E-4807-A30D-82749FD0137E}">
      <dgm:prSet/>
      <dgm:spPr/>
      <dgm:t>
        <a:bodyPr/>
        <a:lstStyle/>
        <a:p>
          <a:pPr rtl="0"/>
          <a:r>
            <a:rPr lang="ru-RU" smtClean="0"/>
            <a:t>просчет вариантов плана, внесение корректив; </a:t>
          </a:r>
          <a:endParaRPr lang="ru-RU"/>
        </a:p>
      </dgm:t>
    </dgm:pt>
    <dgm:pt modelId="{7D44461E-49AF-4729-935F-40B943C3E9CB}" type="parTrans" cxnId="{3B631EFB-FC86-4F4C-BBC1-1FF28F6472A5}">
      <dgm:prSet/>
      <dgm:spPr/>
      <dgm:t>
        <a:bodyPr/>
        <a:lstStyle/>
        <a:p>
          <a:endParaRPr lang="ru-RU"/>
        </a:p>
      </dgm:t>
    </dgm:pt>
    <dgm:pt modelId="{D8FD1996-6E41-433F-B8A3-324E34DED1E8}" type="sibTrans" cxnId="{3B631EFB-FC86-4F4C-BBC1-1FF28F6472A5}">
      <dgm:prSet/>
      <dgm:spPr/>
      <dgm:t>
        <a:bodyPr/>
        <a:lstStyle/>
        <a:p>
          <a:endParaRPr lang="ru-RU"/>
        </a:p>
      </dgm:t>
    </dgm:pt>
    <dgm:pt modelId="{99038293-C591-4283-BDDF-C5E000646B3A}">
      <dgm:prSet/>
      <dgm:spPr/>
      <dgm:t>
        <a:bodyPr/>
        <a:lstStyle/>
        <a:p>
          <a:pPr rtl="0"/>
          <a:r>
            <a:rPr lang="ru-RU" smtClean="0"/>
            <a:t>окончательное планирование, проектирование обратной связи и меняющихся условий; </a:t>
          </a:r>
          <a:endParaRPr lang="ru-RU"/>
        </a:p>
      </dgm:t>
    </dgm:pt>
    <dgm:pt modelId="{F865D9CA-BD6D-4E12-B6BC-ED3F7D2E30F4}" type="parTrans" cxnId="{D66F1A31-FADF-480C-837D-2219E7F6A85B}">
      <dgm:prSet/>
      <dgm:spPr/>
      <dgm:t>
        <a:bodyPr/>
        <a:lstStyle/>
        <a:p>
          <a:endParaRPr lang="ru-RU"/>
        </a:p>
      </dgm:t>
    </dgm:pt>
    <dgm:pt modelId="{28BF5FE5-D30F-4AD9-BBDD-BF1BC308C834}" type="sibTrans" cxnId="{D66F1A31-FADF-480C-837D-2219E7F6A85B}">
      <dgm:prSet/>
      <dgm:spPr/>
      <dgm:t>
        <a:bodyPr/>
        <a:lstStyle/>
        <a:p>
          <a:endParaRPr lang="ru-RU"/>
        </a:p>
      </dgm:t>
    </dgm:pt>
    <dgm:pt modelId="{2B3E02AA-7D92-4D6A-AC9D-30348FC27504}">
      <dgm:prSet/>
      <dgm:spPr/>
      <dgm:t>
        <a:bodyPr/>
        <a:lstStyle/>
        <a:p>
          <a:endParaRPr lang="ru-RU"/>
        </a:p>
      </dgm:t>
    </dgm:pt>
    <dgm:pt modelId="{714BA060-F146-493D-AD74-141E07943613}" type="parTrans" cxnId="{621F55EB-9D88-4EF9-BB46-13C7BA1CA815}">
      <dgm:prSet/>
      <dgm:spPr/>
      <dgm:t>
        <a:bodyPr/>
        <a:lstStyle/>
        <a:p>
          <a:endParaRPr lang="ru-RU"/>
        </a:p>
      </dgm:t>
    </dgm:pt>
    <dgm:pt modelId="{0E2047C3-F7B5-4603-87BB-CC30FF97CAEA}" type="sibTrans" cxnId="{621F55EB-9D88-4EF9-BB46-13C7BA1CA815}">
      <dgm:prSet/>
      <dgm:spPr/>
      <dgm:t>
        <a:bodyPr/>
        <a:lstStyle/>
        <a:p>
          <a:endParaRPr lang="ru-RU"/>
        </a:p>
      </dgm:t>
    </dgm:pt>
    <dgm:pt modelId="{81622882-7820-474E-BCB0-9394B18B3131}" type="pres">
      <dgm:prSet presAssocID="{45035EBA-7298-4FDC-A535-6CADE5A61B0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E54E01FC-6035-4332-A153-3DB6FA36FE77}" type="pres">
      <dgm:prSet presAssocID="{45035EBA-7298-4FDC-A535-6CADE5A61B00}" presName="Name1" presStyleCnt="0"/>
      <dgm:spPr/>
    </dgm:pt>
    <dgm:pt modelId="{2970D331-A1A9-4B96-800C-C30E06724B53}" type="pres">
      <dgm:prSet presAssocID="{45035EBA-7298-4FDC-A535-6CADE5A61B00}" presName="cycle" presStyleCnt="0"/>
      <dgm:spPr/>
    </dgm:pt>
    <dgm:pt modelId="{298ED3F0-3706-4623-A274-74E21AAD512B}" type="pres">
      <dgm:prSet presAssocID="{45035EBA-7298-4FDC-A535-6CADE5A61B00}" presName="srcNode" presStyleLbl="node1" presStyleIdx="0" presStyleCnt="7"/>
      <dgm:spPr/>
    </dgm:pt>
    <dgm:pt modelId="{EA172AAE-558F-4E6F-8057-EBAAEA5571FD}" type="pres">
      <dgm:prSet presAssocID="{45035EBA-7298-4FDC-A535-6CADE5A61B00}" presName="conn" presStyleLbl="parChTrans1D2" presStyleIdx="0" presStyleCnt="1"/>
      <dgm:spPr/>
      <dgm:t>
        <a:bodyPr/>
        <a:lstStyle/>
        <a:p>
          <a:endParaRPr lang="ru-RU"/>
        </a:p>
      </dgm:t>
    </dgm:pt>
    <dgm:pt modelId="{F1BF44E4-D2EA-4C00-9E92-5C1B83FC470A}" type="pres">
      <dgm:prSet presAssocID="{45035EBA-7298-4FDC-A535-6CADE5A61B00}" presName="extraNode" presStyleLbl="node1" presStyleIdx="0" presStyleCnt="7"/>
      <dgm:spPr/>
    </dgm:pt>
    <dgm:pt modelId="{B6613DC3-395E-46B5-B4C6-85802FD10B19}" type="pres">
      <dgm:prSet presAssocID="{45035EBA-7298-4FDC-A535-6CADE5A61B00}" presName="dstNode" presStyleLbl="node1" presStyleIdx="0" presStyleCnt="7"/>
      <dgm:spPr/>
    </dgm:pt>
    <dgm:pt modelId="{29E21FD4-86E1-44D8-85D3-618168BF8203}" type="pres">
      <dgm:prSet presAssocID="{53ED7003-F4F3-49D6-89D1-80C8B066969C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9AFD0E-ED1D-423B-A975-E7C1DB0912D5}" type="pres">
      <dgm:prSet presAssocID="{53ED7003-F4F3-49D6-89D1-80C8B066969C}" presName="accent_1" presStyleCnt="0"/>
      <dgm:spPr/>
    </dgm:pt>
    <dgm:pt modelId="{E3F1982F-BE5F-4B51-8FC1-54938CDB75B7}" type="pres">
      <dgm:prSet presAssocID="{53ED7003-F4F3-49D6-89D1-80C8B066969C}" presName="accentRepeatNode" presStyleLbl="solidFgAcc1" presStyleIdx="0" presStyleCnt="7"/>
      <dgm:spPr/>
    </dgm:pt>
    <dgm:pt modelId="{106BC1C4-C428-4D68-ACF5-C9EC272E6303}" type="pres">
      <dgm:prSet presAssocID="{11B7D3E1-D5B0-4494-91F1-267D5FACA0AB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A8BDCE-C752-4C47-969E-942F8C0F52F1}" type="pres">
      <dgm:prSet presAssocID="{11B7D3E1-D5B0-4494-91F1-267D5FACA0AB}" presName="accent_2" presStyleCnt="0"/>
      <dgm:spPr/>
    </dgm:pt>
    <dgm:pt modelId="{42FB6B8E-55D5-4AD5-8662-7EC710F34C81}" type="pres">
      <dgm:prSet presAssocID="{11B7D3E1-D5B0-4494-91F1-267D5FACA0AB}" presName="accentRepeatNode" presStyleLbl="solidFgAcc1" presStyleIdx="1" presStyleCnt="7"/>
      <dgm:spPr/>
    </dgm:pt>
    <dgm:pt modelId="{E233E975-06D3-4049-AD8E-B38945DCCC2C}" type="pres">
      <dgm:prSet presAssocID="{4DA13423-59FE-4461-ABB0-B33D225416D1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A80567-6D94-4C33-ADAE-42A047C3D261}" type="pres">
      <dgm:prSet presAssocID="{4DA13423-59FE-4461-ABB0-B33D225416D1}" presName="accent_3" presStyleCnt="0"/>
      <dgm:spPr/>
    </dgm:pt>
    <dgm:pt modelId="{3D1C83EC-13D6-455D-B032-5D16C94DF3F6}" type="pres">
      <dgm:prSet presAssocID="{4DA13423-59FE-4461-ABB0-B33D225416D1}" presName="accentRepeatNode" presStyleLbl="solidFgAcc1" presStyleIdx="2" presStyleCnt="7"/>
      <dgm:spPr/>
    </dgm:pt>
    <dgm:pt modelId="{5C436600-CD14-47BB-BA87-CE0A2B9936A5}" type="pres">
      <dgm:prSet presAssocID="{00ECC1F0-C6DF-4E8C-AD97-C348FA38DF5F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84A78-FC3A-44A4-9065-C7018267C955}" type="pres">
      <dgm:prSet presAssocID="{00ECC1F0-C6DF-4E8C-AD97-C348FA38DF5F}" presName="accent_4" presStyleCnt="0"/>
      <dgm:spPr/>
    </dgm:pt>
    <dgm:pt modelId="{045C2D65-0B40-44CC-B5AE-99E6D0A4B785}" type="pres">
      <dgm:prSet presAssocID="{00ECC1F0-C6DF-4E8C-AD97-C348FA38DF5F}" presName="accentRepeatNode" presStyleLbl="solidFgAcc1" presStyleIdx="3" presStyleCnt="7"/>
      <dgm:spPr/>
    </dgm:pt>
    <dgm:pt modelId="{C60A3B81-DD08-4737-A4BC-3A421D330C57}" type="pres">
      <dgm:prSet presAssocID="{C7111725-B907-467E-9062-6A0FF23675DB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4E5E47-2F48-48CD-8172-27DBE3B9DC98}" type="pres">
      <dgm:prSet presAssocID="{C7111725-B907-467E-9062-6A0FF23675DB}" presName="accent_5" presStyleCnt="0"/>
      <dgm:spPr/>
    </dgm:pt>
    <dgm:pt modelId="{5AE8D413-86BE-4F92-B096-38F3505AE5BA}" type="pres">
      <dgm:prSet presAssocID="{C7111725-B907-467E-9062-6A0FF23675DB}" presName="accentRepeatNode" presStyleLbl="solidFgAcc1" presStyleIdx="4" presStyleCnt="7"/>
      <dgm:spPr/>
    </dgm:pt>
    <dgm:pt modelId="{35A0AF51-4319-4DD6-9090-56C538919BC4}" type="pres">
      <dgm:prSet presAssocID="{3942B52A-621E-4807-A30D-82749FD0137E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AC53D7-D70C-4866-ABA5-C079B9D9791A}" type="pres">
      <dgm:prSet presAssocID="{3942B52A-621E-4807-A30D-82749FD0137E}" presName="accent_6" presStyleCnt="0"/>
      <dgm:spPr/>
    </dgm:pt>
    <dgm:pt modelId="{90CF85F4-A09E-411A-B06F-0F90FA5C7B91}" type="pres">
      <dgm:prSet presAssocID="{3942B52A-621E-4807-A30D-82749FD0137E}" presName="accentRepeatNode" presStyleLbl="solidFgAcc1" presStyleIdx="5" presStyleCnt="7"/>
      <dgm:spPr/>
    </dgm:pt>
    <dgm:pt modelId="{F3412012-7329-4669-BD62-29694A84E21A}" type="pres">
      <dgm:prSet presAssocID="{99038293-C591-4283-BDDF-C5E000646B3A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77B296-14EE-4EDD-810A-09FF204425E4}" type="pres">
      <dgm:prSet presAssocID="{99038293-C591-4283-BDDF-C5E000646B3A}" presName="accent_7" presStyleCnt="0"/>
      <dgm:spPr/>
    </dgm:pt>
    <dgm:pt modelId="{E7A64971-C02F-47A2-82A2-4B84F5CA19D1}" type="pres">
      <dgm:prSet presAssocID="{99038293-C591-4283-BDDF-C5E000646B3A}" presName="accentRepeatNode" presStyleLbl="solidFgAcc1" presStyleIdx="6" presStyleCnt="7"/>
      <dgm:spPr/>
    </dgm:pt>
  </dgm:ptLst>
  <dgm:cxnLst>
    <dgm:cxn modelId="{DDDC474C-040F-44F8-A4F5-5174028E69FA}" srcId="{45035EBA-7298-4FDC-A535-6CADE5A61B00}" destId="{00ECC1F0-C6DF-4E8C-AD97-C348FA38DF5F}" srcOrd="3" destOrd="0" parTransId="{EBEFBE10-2675-4C23-8730-747B3441958F}" sibTransId="{A8881B4B-A91C-440B-873B-607AB92C28E2}"/>
    <dgm:cxn modelId="{3F1A33BE-38D7-4B27-9FBC-31891E690AA7}" type="presOf" srcId="{00ECC1F0-C6DF-4E8C-AD97-C348FA38DF5F}" destId="{5C436600-CD14-47BB-BA87-CE0A2B9936A5}" srcOrd="0" destOrd="0" presId="urn:microsoft.com/office/officeart/2008/layout/VerticalCurvedList"/>
    <dgm:cxn modelId="{0E940DB8-2282-4911-B3DE-4F278B3516F7}" type="presOf" srcId="{99038293-C591-4283-BDDF-C5E000646B3A}" destId="{F3412012-7329-4669-BD62-29694A84E21A}" srcOrd="0" destOrd="0" presId="urn:microsoft.com/office/officeart/2008/layout/VerticalCurvedList"/>
    <dgm:cxn modelId="{CADC2731-A870-454D-BB28-90DE05B1C743}" type="presOf" srcId="{53ED7003-F4F3-49D6-89D1-80C8B066969C}" destId="{29E21FD4-86E1-44D8-85D3-618168BF8203}" srcOrd="0" destOrd="0" presId="urn:microsoft.com/office/officeart/2008/layout/VerticalCurvedList"/>
    <dgm:cxn modelId="{081BB955-DC57-400E-86B6-E7D61711F21F}" srcId="{45035EBA-7298-4FDC-A535-6CADE5A61B00}" destId="{11B7D3E1-D5B0-4494-91F1-267D5FACA0AB}" srcOrd="1" destOrd="0" parTransId="{CA3DC434-4099-4897-B33A-31EA34EB6CD9}" sibTransId="{5D7BC946-F142-42B3-A452-9B31A8FD8115}"/>
    <dgm:cxn modelId="{621F55EB-9D88-4EF9-BB46-13C7BA1CA815}" srcId="{45035EBA-7298-4FDC-A535-6CADE5A61B00}" destId="{2B3E02AA-7D92-4D6A-AC9D-30348FC27504}" srcOrd="7" destOrd="0" parTransId="{714BA060-F146-493D-AD74-141E07943613}" sibTransId="{0E2047C3-F7B5-4603-87BB-CC30FF97CAEA}"/>
    <dgm:cxn modelId="{78EC61AE-235B-4303-8F56-239354D7355F}" type="presOf" srcId="{C7111725-B907-467E-9062-6A0FF23675DB}" destId="{C60A3B81-DD08-4737-A4BC-3A421D330C57}" srcOrd="0" destOrd="0" presId="urn:microsoft.com/office/officeart/2008/layout/VerticalCurvedList"/>
    <dgm:cxn modelId="{5FC97FF9-C4AE-483A-95B1-852618550203}" srcId="{45035EBA-7298-4FDC-A535-6CADE5A61B00}" destId="{4DA13423-59FE-4461-ABB0-B33D225416D1}" srcOrd="2" destOrd="0" parTransId="{FD23D506-7B44-47B1-ABCF-77A25DF1D385}" sibTransId="{401EAB23-EC55-4975-A612-B60409D3BFEE}"/>
    <dgm:cxn modelId="{5A2C734E-16AF-48EA-A1DE-A8B686B9ED49}" type="presOf" srcId="{45035EBA-7298-4FDC-A535-6CADE5A61B00}" destId="{81622882-7820-474E-BCB0-9394B18B3131}" srcOrd="0" destOrd="0" presId="urn:microsoft.com/office/officeart/2008/layout/VerticalCurvedList"/>
    <dgm:cxn modelId="{3AAC7309-0057-4D5C-A21E-514E0AC22880}" type="presOf" srcId="{3942B52A-621E-4807-A30D-82749FD0137E}" destId="{35A0AF51-4319-4DD6-9090-56C538919BC4}" srcOrd="0" destOrd="0" presId="urn:microsoft.com/office/officeart/2008/layout/VerticalCurvedList"/>
    <dgm:cxn modelId="{D5D451E2-2C97-4F33-9DD0-13F126BD47E1}" type="presOf" srcId="{11B7D3E1-D5B0-4494-91F1-267D5FACA0AB}" destId="{106BC1C4-C428-4D68-ACF5-C9EC272E6303}" srcOrd="0" destOrd="0" presId="urn:microsoft.com/office/officeart/2008/layout/VerticalCurvedList"/>
    <dgm:cxn modelId="{60EA9833-677E-4E65-8476-77242F697E73}" type="presOf" srcId="{4DA13423-59FE-4461-ABB0-B33D225416D1}" destId="{E233E975-06D3-4049-AD8E-B38945DCCC2C}" srcOrd="0" destOrd="0" presId="urn:microsoft.com/office/officeart/2008/layout/VerticalCurvedList"/>
    <dgm:cxn modelId="{6403FBF4-5023-48EE-90D6-54F41776377A}" type="presOf" srcId="{DD8EF986-E76E-495E-97C3-FEA4A53AC722}" destId="{EA172AAE-558F-4E6F-8057-EBAAEA5571FD}" srcOrd="0" destOrd="0" presId="urn:microsoft.com/office/officeart/2008/layout/VerticalCurvedList"/>
    <dgm:cxn modelId="{15E5FE53-67C2-4B34-951D-1A1833151637}" srcId="{45035EBA-7298-4FDC-A535-6CADE5A61B00}" destId="{53ED7003-F4F3-49D6-89D1-80C8B066969C}" srcOrd="0" destOrd="0" parTransId="{DC7FD335-A915-4F26-A4F0-E66ED5278B31}" sibTransId="{DD8EF986-E76E-495E-97C3-FEA4A53AC722}"/>
    <dgm:cxn modelId="{D66F1A31-FADF-480C-837D-2219E7F6A85B}" srcId="{45035EBA-7298-4FDC-A535-6CADE5A61B00}" destId="{99038293-C591-4283-BDDF-C5E000646B3A}" srcOrd="6" destOrd="0" parTransId="{F865D9CA-BD6D-4E12-B6BC-ED3F7D2E30F4}" sibTransId="{28BF5FE5-D30F-4AD9-BBDD-BF1BC308C834}"/>
    <dgm:cxn modelId="{3B631EFB-FC86-4F4C-BBC1-1FF28F6472A5}" srcId="{45035EBA-7298-4FDC-A535-6CADE5A61B00}" destId="{3942B52A-621E-4807-A30D-82749FD0137E}" srcOrd="5" destOrd="0" parTransId="{7D44461E-49AF-4729-935F-40B943C3E9CB}" sibTransId="{D8FD1996-6E41-433F-B8A3-324E34DED1E8}"/>
    <dgm:cxn modelId="{0DC130B7-A6DE-4C1A-93DF-96E063181294}" srcId="{45035EBA-7298-4FDC-A535-6CADE5A61B00}" destId="{C7111725-B907-467E-9062-6A0FF23675DB}" srcOrd="4" destOrd="0" parTransId="{E640C73B-F51D-48A2-A8E3-4E88B3B9790E}" sibTransId="{C2804F8A-B250-44EB-B330-190F98D9DBEF}"/>
    <dgm:cxn modelId="{DF5FD684-661B-47E2-A2E8-F73A5BA34025}" type="presParOf" srcId="{81622882-7820-474E-BCB0-9394B18B3131}" destId="{E54E01FC-6035-4332-A153-3DB6FA36FE77}" srcOrd="0" destOrd="0" presId="urn:microsoft.com/office/officeart/2008/layout/VerticalCurvedList"/>
    <dgm:cxn modelId="{AAEFBBB5-8E7C-45F4-B8FE-63B143E34F66}" type="presParOf" srcId="{E54E01FC-6035-4332-A153-3DB6FA36FE77}" destId="{2970D331-A1A9-4B96-800C-C30E06724B53}" srcOrd="0" destOrd="0" presId="urn:microsoft.com/office/officeart/2008/layout/VerticalCurvedList"/>
    <dgm:cxn modelId="{119C781A-41AB-43B1-B89B-DD96AC399F68}" type="presParOf" srcId="{2970D331-A1A9-4B96-800C-C30E06724B53}" destId="{298ED3F0-3706-4623-A274-74E21AAD512B}" srcOrd="0" destOrd="0" presId="urn:microsoft.com/office/officeart/2008/layout/VerticalCurvedList"/>
    <dgm:cxn modelId="{91F17AA8-B206-417B-8EEC-E78FCFF4E6C4}" type="presParOf" srcId="{2970D331-A1A9-4B96-800C-C30E06724B53}" destId="{EA172AAE-558F-4E6F-8057-EBAAEA5571FD}" srcOrd="1" destOrd="0" presId="urn:microsoft.com/office/officeart/2008/layout/VerticalCurvedList"/>
    <dgm:cxn modelId="{1383254C-1906-442E-81D2-655911F5F3AF}" type="presParOf" srcId="{2970D331-A1A9-4B96-800C-C30E06724B53}" destId="{F1BF44E4-D2EA-4C00-9E92-5C1B83FC470A}" srcOrd="2" destOrd="0" presId="urn:microsoft.com/office/officeart/2008/layout/VerticalCurvedList"/>
    <dgm:cxn modelId="{422EEBB0-F35E-4CA5-B0B8-F1E3197BA835}" type="presParOf" srcId="{2970D331-A1A9-4B96-800C-C30E06724B53}" destId="{B6613DC3-395E-46B5-B4C6-85802FD10B19}" srcOrd="3" destOrd="0" presId="urn:microsoft.com/office/officeart/2008/layout/VerticalCurvedList"/>
    <dgm:cxn modelId="{43ACA908-2E8A-4928-BA2E-3BE8B1EF7386}" type="presParOf" srcId="{E54E01FC-6035-4332-A153-3DB6FA36FE77}" destId="{29E21FD4-86E1-44D8-85D3-618168BF8203}" srcOrd="1" destOrd="0" presId="urn:microsoft.com/office/officeart/2008/layout/VerticalCurvedList"/>
    <dgm:cxn modelId="{FCC87E1B-1FA8-40D6-BBB4-12A9300452FD}" type="presParOf" srcId="{E54E01FC-6035-4332-A153-3DB6FA36FE77}" destId="{F29AFD0E-ED1D-423B-A975-E7C1DB0912D5}" srcOrd="2" destOrd="0" presId="urn:microsoft.com/office/officeart/2008/layout/VerticalCurvedList"/>
    <dgm:cxn modelId="{75CE91FB-8DEB-4466-AF60-06E84C35C476}" type="presParOf" srcId="{F29AFD0E-ED1D-423B-A975-E7C1DB0912D5}" destId="{E3F1982F-BE5F-4B51-8FC1-54938CDB75B7}" srcOrd="0" destOrd="0" presId="urn:microsoft.com/office/officeart/2008/layout/VerticalCurvedList"/>
    <dgm:cxn modelId="{ED7A6DC2-5B03-4C45-B4D7-9B33730F2AF3}" type="presParOf" srcId="{E54E01FC-6035-4332-A153-3DB6FA36FE77}" destId="{106BC1C4-C428-4D68-ACF5-C9EC272E6303}" srcOrd="3" destOrd="0" presId="urn:microsoft.com/office/officeart/2008/layout/VerticalCurvedList"/>
    <dgm:cxn modelId="{E9B6322A-E968-449E-9810-612002D615F5}" type="presParOf" srcId="{E54E01FC-6035-4332-A153-3DB6FA36FE77}" destId="{2EA8BDCE-C752-4C47-969E-942F8C0F52F1}" srcOrd="4" destOrd="0" presId="urn:microsoft.com/office/officeart/2008/layout/VerticalCurvedList"/>
    <dgm:cxn modelId="{76E340EF-C10C-46E2-A502-32ABD2728A08}" type="presParOf" srcId="{2EA8BDCE-C752-4C47-969E-942F8C0F52F1}" destId="{42FB6B8E-55D5-4AD5-8662-7EC710F34C81}" srcOrd="0" destOrd="0" presId="urn:microsoft.com/office/officeart/2008/layout/VerticalCurvedList"/>
    <dgm:cxn modelId="{591E7B88-CF9A-407C-9490-48DE0676A7A3}" type="presParOf" srcId="{E54E01FC-6035-4332-A153-3DB6FA36FE77}" destId="{E233E975-06D3-4049-AD8E-B38945DCCC2C}" srcOrd="5" destOrd="0" presId="urn:microsoft.com/office/officeart/2008/layout/VerticalCurvedList"/>
    <dgm:cxn modelId="{7ABE5ECF-640B-45C4-A951-28AD14497DAA}" type="presParOf" srcId="{E54E01FC-6035-4332-A153-3DB6FA36FE77}" destId="{C5A80567-6D94-4C33-ADAE-42A047C3D261}" srcOrd="6" destOrd="0" presId="urn:microsoft.com/office/officeart/2008/layout/VerticalCurvedList"/>
    <dgm:cxn modelId="{E235256E-637D-41EC-A63C-3E477E3630C0}" type="presParOf" srcId="{C5A80567-6D94-4C33-ADAE-42A047C3D261}" destId="{3D1C83EC-13D6-455D-B032-5D16C94DF3F6}" srcOrd="0" destOrd="0" presId="urn:microsoft.com/office/officeart/2008/layout/VerticalCurvedList"/>
    <dgm:cxn modelId="{CD2863BE-CC2A-436F-81B4-A3F8238FA979}" type="presParOf" srcId="{E54E01FC-6035-4332-A153-3DB6FA36FE77}" destId="{5C436600-CD14-47BB-BA87-CE0A2B9936A5}" srcOrd="7" destOrd="0" presId="urn:microsoft.com/office/officeart/2008/layout/VerticalCurvedList"/>
    <dgm:cxn modelId="{84113189-243A-41E8-8EB7-6F7539D5D20D}" type="presParOf" srcId="{E54E01FC-6035-4332-A153-3DB6FA36FE77}" destId="{93484A78-FC3A-44A4-9065-C7018267C955}" srcOrd="8" destOrd="0" presId="urn:microsoft.com/office/officeart/2008/layout/VerticalCurvedList"/>
    <dgm:cxn modelId="{8584D1AB-990E-4907-95EC-C7DEFC7F223C}" type="presParOf" srcId="{93484A78-FC3A-44A4-9065-C7018267C955}" destId="{045C2D65-0B40-44CC-B5AE-99E6D0A4B785}" srcOrd="0" destOrd="0" presId="urn:microsoft.com/office/officeart/2008/layout/VerticalCurvedList"/>
    <dgm:cxn modelId="{9E588B9B-F0DD-453F-B0F3-6B85371F5446}" type="presParOf" srcId="{E54E01FC-6035-4332-A153-3DB6FA36FE77}" destId="{C60A3B81-DD08-4737-A4BC-3A421D330C57}" srcOrd="9" destOrd="0" presId="urn:microsoft.com/office/officeart/2008/layout/VerticalCurvedList"/>
    <dgm:cxn modelId="{074B876D-D273-4F6F-AA05-6DA9C1611C66}" type="presParOf" srcId="{E54E01FC-6035-4332-A153-3DB6FA36FE77}" destId="{254E5E47-2F48-48CD-8172-27DBE3B9DC98}" srcOrd="10" destOrd="0" presId="urn:microsoft.com/office/officeart/2008/layout/VerticalCurvedList"/>
    <dgm:cxn modelId="{DEE2E97B-E02E-42A9-90C3-D1FBACE50E36}" type="presParOf" srcId="{254E5E47-2F48-48CD-8172-27DBE3B9DC98}" destId="{5AE8D413-86BE-4F92-B096-38F3505AE5BA}" srcOrd="0" destOrd="0" presId="urn:microsoft.com/office/officeart/2008/layout/VerticalCurvedList"/>
    <dgm:cxn modelId="{D7447BFB-E270-4FFA-A303-7414729C0ADA}" type="presParOf" srcId="{E54E01FC-6035-4332-A153-3DB6FA36FE77}" destId="{35A0AF51-4319-4DD6-9090-56C538919BC4}" srcOrd="11" destOrd="0" presId="urn:microsoft.com/office/officeart/2008/layout/VerticalCurvedList"/>
    <dgm:cxn modelId="{E753850C-C744-4F6E-A368-C0A6F632C0BA}" type="presParOf" srcId="{E54E01FC-6035-4332-A153-3DB6FA36FE77}" destId="{BAAC53D7-D70C-4866-ABA5-C079B9D9791A}" srcOrd="12" destOrd="0" presId="urn:microsoft.com/office/officeart/2008/layout/VerticalCurvedList"/>
    <dgm:cxn modelId="{AE49E3FA-0A9C-411C-B4A8-9F17DC6D09C6}" type="presParOf" srcId="{BAAC53D7-D70C-4866-ABA5-C079B9D9791A}" destId="{90CF85F4-A09E-411A-B06F-0F90FA5C7B91}" srcOrd="0" destOrd="0" presId="urn:microsoft.com/office/officeart/2008/layout/VerticalCurvedList"/>
    <dgm:cxn modelId="{7FB8A6FA-6F69-42F8-B5FE-4E9EF4427BC8}" type="presParOf" srcId="{E54E01FC-6035-4332-A153-3DB6FA36FE77}" destId="{F3412012-7329-4669-BD62-29694A84E21A}" srcOrd="13" destOrd="0" presId="urn:microsoft.com/office/officeart/2008/layout/VerticalCurvedList"/>
    <dgm:cxn modelId="{CF898453-219A-4E22-9B43-1F0E0000FD35}" type="presParOf" srcId="{E54E01FC-6035-4332-A153-3DB6FA36FE77}" destId="{BE77B296-14EE-4EDD-810A-09FF204425E4}" srcOrd="14" destOrd="0" presId="urn:microsoft.com/office/officeart/2008/layout/VerticalCurvedList"/>
    <dgm:cxn modelId="{3E526264-C594-4F20-9CBF-AECB3D42D085}" type="presParOf" srcId="{BE77B296-14EE-4EDD-810A-09FF204425E4}" destId="{E7A64971-C02F-47A2-82A2-4B84F5CA19D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CBD399-2893-42B7-A2B5-3CB3D4A30CE9}">
      <dsp:nvSpPr>
        <dsp:cNvPr id="0" name=""/>
        <dsp:cNvSpPr/>
      </dsp:nvSpPr>
      <dsp:spPr>
        <a:xfrm rot="10800000">
          <a:off x="693115" y="98"/>
          <a:ext cx="7542761" cy="104429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0505" tIns="53340" rIns="99568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предполагает «сквозной» характер (системность) управления, то есть планирование, учет и контроль результатов деятельности в форме бюджетов как отдельных подразделений банка, так и банка в целом;</a:t>
          </a:r>
          <a:endParaRPr lang="ru-RU" sz="1400" kern="1200" dirty="0"/>
        </a:p>
      </dsp:txBody>
      <dsp:txXfrm rot="10800000">
        <a:off x="693115" y="98"/>
        <a:ext cx="7542761" cy="1044295"/>
      </dsp:txXfrm>
    </dsp:sp>
    <dsp:sp modelId="{0FD5489F-426E-41DF-A672-872D37B74070}">
      <dsp:nvSpPr>
        <dsp:cNvPr id="0" name=""/>
        <dsp:cNvSpPr/>
      </dsp:nvSpPr>
      <dsp:spPr>
        <a:xfrm>
          <a:off x="72012" y="4"/>
          <a:ext cx="1044295" cy="1044295"/>
        </a:xfrm>
        <a:prstGeom prst="ellipse">
          <a:avLst/>
        </a:prstGeom>
        <a:blipFill>
          <a:blip xmlns:r="http://schemas.openxmlformats.org/officeDocument/2006/relationships" r:embed="rId1"/>
          <a:srcRect/>
          <a:stretch>
            <a:fillRect t="-2000" b="-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5F477A-662E-4331-AC78-97286B4A9321}">
      <dsp:nvSpPr>
        <dsp:cNvPr id="0" name=""/>
        <dsp:cNvSpPr/>
      </dsp:nvSpPr>
      <dsp:spPr>
        <a:xfrm rot="10800000">
          <a:off x="720072" y="1356123"/>
          <a:ext cx="7488846" cy="104429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0505" tIns="53340" rIns="99568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является инструментом для исполнения стратегии, с одной стороны, и ключом к оперативному управлению – с другой, что позволяет управлять бизнесом на основании информации, связанной с сегодняшним или завтрашним днем, и, следовательно, повышать эффективность работы банка;</a:t>
          </a:r>
          <a:endParaRPr lang="ru-RU" sz="1400" kern="1200" dirty="0"/>
        </a:p>
      </dsp:txBody>
      <dsp:txXfrm rot="10800000">
        <a:off x="720072" y="1356123"/>
        <a:ext cx="7488846" cy="1044295"/>
      </dsp:txXfrm>
    </dsp:sp>
    <dsp:sp modelId="{AB915253-BCFC-454E-BBD8-4ACA52994F7A}">
      <dsp:nvSpPr>
        <dsp:cNvPr id="0" name=""/>
        <dsp:cNvSpPr/>
      </dsp:nvSpPr>
      <dsp:spPr>
        <a:xfrm>
          <a:off x="288035" y="1368153"/>
          <a:ext cx="1044295" cy="1044295"/>
        </a:xfrm>
        <a:prstGeom prst="ellipse">
          <a:avLst/>
        </a:prstGeom>
        <a:blipFill>
          <a:blip xmlns:r="http://schemas.openxmlformats.org/officeDocument/2006/relationships" r:embed="rId2"/>
          <a:srcRect/>
          <a:stretch>
            <a:fillRect l="-8000" r="-8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521A22-A359-4E73-8483-46C47E7BB39B}">
      <dsp:nvSpPr>
        <dsp:cNvPr id="0" name=""/>
        <dsp:cNvSpPr/>
      </dsp:nvSpPr>
      <dsp:spPr>
        <a:xfrm rot="10800000">
          <a:off x="720072" y="2712148"/>
          <a:ext cx="7488846" cy="104429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0505" tIns="53340" rIns="99568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основана на данных управленческого и бухгалтерского учета;</a:t>
          </a:r>
          <a:endParaRPr lang="ru-RU" sz="1400" kern="1200" dirty="0"/>
        </a:p>
      </dsp:txBody>
      <dsp:txXfrm rot="10800000">
        <a:off x="720072" y="2712148"/>
        <a:ext cx="7488846" cy="1044295"/>
      </dsp:txXfrm>
    </dsp:sp>
    <dsp:sp modelId="{84D27D25-599F-4E9B-9DBA-1A6AC8012FD0}">
      <dsp:nvSpPr>
        <dsp:cNvPr id="0" name=""/>
        <dsp:cNvSpPr/>
      </dsp:nvSpPr>
      <dsp:spPr>
        <a:xfrm>
          <a:off x="504058" y="2664299"/>
          <a:ext cx="1044295" cy="1044295"/>
        </a:xfrm>
        <a:prstGeom prst="ellipse">
          <a:avLst/>
        </a:prstGeom>
        <a:blipFill>
          <a:blip xmlns:r="http://schemas.openxmlformats.org/officeDocument/2006/relationships" r:embed="rId3"/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3C11EE-FFC7-4D9D-8571-6E1E68E8C76D}">
      <dsp:nvSpPr>
        <dsp:cNvPr id="0" name=""/>
        <dsp:cNvSpPr/>
      </dsp:nvSpPr>
      <dsp:spPr>
        <a:xfrm rot="10800000">
          <a:off x="720072" y="4068174"/>
          <a:ext cx="7488846" cy="104429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0505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представляет собой основу построения системы мотивации персонала, базирующуюся на эффективности как подразделений, так и отдельных сотрудников.</a:t>
          </a:r>
          <a:endParaRPr lang="ru-RU" sz="1400" kern="1200" dirty="0"/>
        </a:p>
      </dsp:txBody>
      <dsp:txXfrm rot="10800000">
        <a:off x="720072" y="4068174"/>
        <a:ext cx="7488846" cy="1044295"/>
      </dsp:txXfrm>
    </dsp:sp>
    <dsp:sp modelId="{0BBFCBAE-5068-43B1-905B-7262E0C50A38}">
      <dsp:nvSpPr>
        <dsp:cNvPr id="0" name=""/>
        <dsp:cNvSpPr/>
      </dsp:nvSpPr>
      <dsp:spPr>
        <a:xfrm>
          <a:off x="720081" y="4032448"/>
          <a:ext cx="1044295" cy="1044295"/>
        </a:xfrm>
        <a:prstGeom prst="ellipse">
          <a:avLst/>
        </a:prstGeom>
        <a:blipFill>
          <a:blip xmlns:r="http://schemas.openxmlformats.org/officeDocument/2006/relationships" r:embed="rId4"/>
          <a:srcRect/>
          <a:stretch>
            <a:fillRect l="-22000" r="-2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A172AAE-558F-4E6F-8057-EBAAEA5571FD}">
      <dsp:nvSpPr>
        <dsp:cNvPr id="0" name=""/>
        <dsp:cNvSpPr/>
      </dsp:nvSpPr>
      <dsp:spPr>
        <a:xfrm>
          <a:off x="-5777171" y="-884761"/>
          <a:ext cx="6882091" cy="6882091"/>
        </a:xfrm>
        <a:prstGeom prst="blockArc">
          <a:avLst>
            <a:gd name="adj1" fmla="val 18900000"/>
            <a:gd name="adj2" fmla="val 2700000"/>
            <a:gd name="adj3" fmla="val 314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E21FD4-86E1-44D8-85D3-618168BF8203}">
      <dsp:nvSpPr>
        <dsp:cNvPr id="0" name=""/>
        <dsp:cNvSpPr/>
      </dsp:nvSpPr>
      <dsp:spPr>
        <a:xfrm>
          <a:off x="358646" y="232417"/>
          <a:ext cx="8008380" cy="4646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8800" tIns="35560" rIns="35560" bIns="3556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сбор и анализ финансовой информации о текущем состоянии хозяйствующего субъекта; </a:t>
          </a:r>
          <a:endParaRPr lang="ru-RU" sz="1400" kern="1200"/>
        </a:p>
      </dsp:txBody>
      <dsp:txXfrm>
        <a:off x="358646" y="232417"/>
        <a:ext cx="8008380" cy="464630"/>
      </dsp:txXfrm>
    </dsp:sp>
    <dsp:sp modelId="{E3F1982F-BE5F-4B51-8FC1-54938CDB75B7}">
      <dsp:nvSpPr>
        <dsp:cNvPr id="0" name=""/>
        <dsp:cNvSpPr/>
      </dsp:nvSpPr>
      <dsp:spPr>
        <a:xfrm>
          <a:off x="68252" y="174338"/>
          <a:ext cx="580787" cy="5807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6BC1C4-C428-4D68-ACF5-C9EC272E6303}">
      <dsp:nvSpPr>
        <dsp:cNvPr id="0" name=""/>
        <dsp:cNvSpPr/>
      </dsp:nvSpPr>
      <dsp:spPr>
        <a:xfrm>
          <a:off x="779410" y="929771"/>
          <a:ext cx="7587616" cy="4646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8800" tIns="35560" rIns="35560" bIns="3556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планирование деятельности хозяйствующего субъекта в целом и по ее подразделениям; </a:t>
          </a:r>
          <a:endParaRPr lang="ru-RU" sz="1400" kern="1200"/>
        </a:p>
      </dsp:txBody>
      <dsp:txXfrm>
        <a:off x="779410" y="929771"/>
        <a:ext cx="7587616" cy="464630"/>
      </dsp:txXfrm>
    </dsp:sp>
    <dsp:sp modelId="{42FB6B8E-55D5-4AD5-8662-7EC710F34C81}">
      <dsp:nvSpPr>
        <dsp:cNvPr id="0" name=""/>
        <dsp:cNvSpPr/>
      </dsp:nvSpPr>
      <dsp:spPr>
        <a:xfrm>
          <a:off x="489017" y="871692"/>
          <a:ext cx="580787" cy="5807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33E975-06D3-4049-AD8E-B38945DCCC2C}">
      <dsp:nvSpPr>
        <dsp:cNvPr id="0" name=""/>
        <dsp:cNvSpPr/>
      </dsp:nvSpPr>
      <dsp:spPr>
        <a:xfrm>
          <a:off x="1009987" y="1626614"/>
          <a:ext cx="7357039" cy="4646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8800" tIns="35560" rIns="35560" bIns="3556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разработка проекта бюджета; </a:t>
          </a:r>
          <a:endParaRPr lang="ru-RU" sz="1400" kern="1200"/>
        </a:p>
      </dsp:txBody>
      <dsp:txXfrm>
        <a:off x="1009987" y="1626614"/>
        <a:ext cx="7357039" cy="464630"/>
      </dsp:txXfrm>
    </dsp:sp>
    <dsp:sp modelId="{3D1C83EC-13D6-455D-B032-5D16C94DF3F6}">
      <dsp:nvSpPr>
        <dsp:cNvPr id="0" name=""/>
        <dsp:cNvSpPr/>
      </dsp:nvSpPr>
      <dsp:spPr>
        <a:xfrm>
          <a:off x="719593" y="1568535"/>
          <a:ext cx="580787" cy="5807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436600-CD14-47BB-BA87-CE0A2B9936A5}">
      <dsp:nvSpPr>
        <dsp:cNvPr id="0" name=""/>
        <dsp:cNvSpPr/>
      </dsp:nvSpPr>
      <dsp:spPr>
        <a:xfrm>
          <a:off x="1083608" y="2323968"/>
          <a:ext cx="7283418" cy="4646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8800" tIns="35560" rIns="35560" bIns="3556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контроль и управление финансовыми результатами и затратами; </a:t>
          </a:r>
          <a:endParaRPr lang="ru-RU" sz="1400" kern="1200"/>
        </a:p>
      </dsp:txBody>
      <dsp:txXfrm>
        <a:off x="1083608" y="2323968"/>
        <a:ext cx="7283418" cy="464630"/>
      </dsp:txXfrm>
    </dsp:sp>
    <dsp:sp modelId="{045C2D65-0B40-44CC-B5AE-99E6D0A4B785}">
      <dsp:nvSpPr>
        <dsp:cNvPr id="0" name=""/>
        <dsp:cNvSpPr/>
      </dsp:nvSpPr>
      <dsp:spPr>
        <a:xfrm>
          <a:off x="793214" y="2265890"/>
          <a:ext cx="580787" cy="5807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0A3B81-DD08-4737-A4BC-3A421D330C57}">
      <dsp:nvSpPr>
        <dsp:cNvPr id="0" name=""/>
        <dsp:cNvSpPr/>
      </dsp:nvSpPr>
      <dsp:spPr>
        <a:xfrm>
          <a:off x="1009987" y="3021323"/>
          <a:ext cx="7357039" cy="4646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8800" tIns="35560" rIns="35560" bIns="3556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выявление отклонений фактических данных от запланированных и выяснение причин этих отклонений; </a:t>
          </a:r>
          <a:endParaRPr lang="ru-RU" sz="1400" kern="1200"/>
        </a:p>
      </dsp:txBody>
      <dsp:txXfrm>
        <a:off x="1009987" y="3021323"/>
        <a:ext cx="7357039" cy="464630"/>
      </dsp:txXfrm>
    </dsp:sp>
    <dsp:sp modelId="{5AE8D413-86BE-4F92-B096-38F3505AE5BA}">
      <dsp:nvSpPr>
        <dsp:cNvPr id="0" name=""/>
        <dsp:cNvSpPr/>
      </dsp:nvSpPr>
      <dsp:spPr>
        <a:xfrm>
          <a:off x="719593" y="2963244"/>
          <a:ext cx="580787" cy="5807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A0AF51-4319-4DD6-9090-56C538919BC4}">
      <dsp:nvSpPr>
        <dsp:cNvPr id="0" name=""/>
        <dsp:cNvSpPr/>
      </dsp:nvSpPr>
      <dsp:spPr>
        <a:xfrm>
          <a:off x="779410" y="3718166"/>
          <a:ext cx="7587616" cy="4646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8800" tIns="35560" rIns="35560" bIns="3556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просчет вариантов плана, внесение корректив; </a:t>
          </a:r>
          <a:endParaRPr lang="ru-RU" sz="1400" kern="1200"/>
        </a:p>
      </dsp:txBody>
      <dsp:txXfrm>
        <a:off x="779410" y="3718166"/>
        <a:ext cx="7587616" cy="464630"/>
      </dsp:txXfrm>
    </dsp:sp>
    <dsp:sp modelId="{90CF85F4-A09E-411A-B06F-0F90FA5C7B91}">
      <dsp:nvSpPr>
        <dsp:cNvPr id="0" name=""/>
        <dsp:cNvSpPr/>
      </dsp:nvSpPr>
      <dsp:spPr>
        <a:xfrm>
          <a:off x="489017" y="3660087"/>
          <a:ext cx="580787" cy="5807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412012-7329-4669-BD62-29694A84E21A}">
      <dsp:nvSpPr>
        <dsp:cNvPr id="0" name=""/>
        <dsp:cNvSpPr/>
      </dsp:nvSpPr>
      <dsp:spPr>
        <a:xfrm>
          <a:off x="358646" y="4415520"/>
          <a:ext cx="8008380" cy="4646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8800" tIns="35560" rIns="35560" bIns="3556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окончательное планирование, проектирование обратной связи и меняющихся условий; </a:t>
          </a:r>
          <a:endParaRPr lang="ru-RU" sz="1400" kern="1200"/>
        </a:p>
      </dsp:txBody>
      <dsp:txXfrm>
        <a:off x="358646" y="4415520"/>
        <a:ext cx="8008380" cy="464630"/>
      </dsp:txXfrm>
    </dsp:sp>
    <dsp:sp modelId="{E7A64971-C02F-47A2-82A2-4B84F5CA19D1}">
      <dsp:nvSpPr>
        <dsp:cNvPr id="0" name=""/>
        <dsp:cNvSpPr/>
      </dsp:nvSpPr>
      <dsp:spPr>
        <a:xfrm>
          <a:off x="68252" y="4357441"/>
          <a:ext cx="580787" cy="5807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Прямоуг.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6083" name="Прямоуг.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6084" name="Прямоуг.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6085" name="Прямоуг.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30638E-E6F9-4995-AC05-275EF4F213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98598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рямоуг.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5" name="Прямоуг.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Прямоуг.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197" name="Прямоуг.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Прямоуг.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9" name="Прямоуг.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4ED7CD-F655-45B3-8889-436DACD975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35823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ED7CD-F655-45B3-8889-436DACD975D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1695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" name="Полилиния 40"/>
          <p:cNvSpPr>
            <a:spLocks/>
          </p:cNvSpPr>
          <p:nvPr/>
        </p:nvSpPr>
        <p:spPr bwMode="gray">
          <a:xfrm>
            <a:off x="0" y="6048375"/>
            <a:ext cx="2762250" cy="809625"/>
          </a:xfrm>
          <a:custGeom>
            <a:avLst/>
            <a:gdLst>
              <a:gd name="T0" fmla="*/ 0 w 1740"/>
              <a:gd name="T1" fmla="*/ 0 h 510"/>
              <a:gd name="T2" fmla="*/ 0 w 1740"/>
              <a:gd name="T3" fmla="*/ 510 h 510"/>
              <a:gd name="T4" fmla="*/ 1740 w 1740"/>
              <a:gd name="T5" fmla="*/ 510 h 510"/>
              <a:gd name="T6" fmla="*/ 1595 w 1740"/>
              <a:gd name="T7" fmla="*/ 30 h 510"/>
              <a:gd name="T8" fmla="*/ 0 w 1740"/>
              <a:gd name="T9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0" h="510">
                <a:moveTo>
                  <a:pt x="0" y="0"/>
                </a:moveTo>
                <a:lnTo>
                  <a:pt x="0" y="510"/>
                </a:lnTo>
                <a:cubicBezTo>
                  <a:pt x="0" y="510"/>
                  <a:pt x="870" y="510"/>
                  <a:pt x="1740" y="510"/>
                </a:cubicBezTo>
                <a:cubicBezTo>
                  <a:pt x="1650" y="258"/>
                  <a:pt x="1595" y="30"/>
                  <a:pt x="1595" y="30"/>
                </a:cubicBezTo>
                <a:cubicBezTo>
                  <a:pt x="798" y="54"/>
                  <a:pt x="0" y="0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13" name="Полилиния 41"/>
          <p:cNvSpPr>
            <a:spLocks/>
          </p:cNvSpPr>
          <p:nvPr/>
        </p:nvSpPr>
        <p:spPr bwMode="gray">
          <a:xfrm>
            <a:off x="2590800" y="4705350"/>
            <a:ext cx="6400800" cy="2152650"/>
          </a:xfrm>
          <a:custGeom>
            <a:avLst/>
            <a:gdLst>
              <a:gd name="T0" fmla="*/ 1116 w 4032"/>
              <a:gd name="T1" fmla="*/ 0 h 1356"/>
              <a:gd name="T2" fmla="*/ 3840 w 4032"/>
              <a:gd name="T3" fmla="*/ 636 h 1356"/>
              <a:gd name="T4" fmla="*/ 4032 w 4032"/>
              <a:gd name="T5" fmla="*/ 1356 h 1356"/>
              <a:gd name="T6" fmla="*/ 288 w 4032"/>
              <a:gd name="T7" fmla="*/ 1356 h 1356"/>
              <a:gd name="T8" fmla="*/ 0 w 4032"/>
              <a:gd name="T9" fmla="*/ 828 h 1356"/>
              <a:gd name="T10" fmla="*/ 1116 w 4032"/>
              <a:gd name="T11" fmla="*/ 0 h 1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32" h="1356">
                <a:moveTo>
                  <a:pt x="1116" y="0"/>
                </a:moveTo>
                <a:cubicBezTo>
                  <a:pt x="2370" y="1254"/>
                  <a:pt x="3840" y="636"/>
                  <a:pt x="3840" y="636"/>
                </a:cubicBezTo>
                <a:cubicBezTo>
                  <a:pt x="4032" y="966"/>
                  <a:pt x="4032" y="1356"/>
                  <a:pt x="4032" y="1356"/>
                </a:cubicBezTo>
                <a:cubicBezTo>
                  <a:pt x="4032" y="1356"/>
                  <a:pt x="2160" y="1356"/>
                  <a:pt x="288" y="1356"/>
                </a:cubicBezTo>
                <a:cubicBezTo>
                  <a:pt x="120" y="1140"/>
                  <a:pt x="0" y="828"/>
                  <a:pt x="0" y="828"/>
                </a:cubicBezTo>
                <a:lnTo>
                  <a:pt x="1116" y="0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14" name="Полилиния 42"/>
          <p:cNvSpPr>
            <a:spLocks/>
          </p:cNvSpPr>
          <p:nvPr/>
        </p:nvSpPr>
        <p:spPr bwMode="gray">
          <a:xfrm>
            <a:off x="4400550" y="781050"/>
            <a:ext cx="4743450" cy="5048250"/>
          </a:xfrm>
          <a:custGeom>
            <a:avLst/>
            <a:gdLst>
              <a:gd name="T0" fmla="*/ 510 w 2988"/>
              <a:gd name="T1" fmla="*/ 1098 h 3180"/>
              <a:gd name="T2" fmla="*/ 2280 w 2988"/>
              <a:gd name="T3" fmla="*/ 0 h 3180"/>
              <a:gd name="T4" fmla="*/ 2988 w 2988"/>
              <a:gd name="T5" fmla="*/ 342 h 3180"/>
              <a:gd name="T6" fmla="*/ 2988 w 2988"/>
              <a:gd name="T7" fmla="*/ 2772 h 3180"/>
              <a:gd name="T8" fmla="*/ 1452 w 2988"/>
              <a:gd name="T9" fmla="*/ 3060 h 3180"/>
              <a:gd name="T10" fmla="*/ 0 w 2988"/>
              <a:gd name="T11" fmla="*/ 2406 h 3180"/>
              <a:gd name="T12" fmla="*/ 510 w 2988"/>
              <a:gd name="T13" fmla="*/ 1098 h 3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88" h="3180">
                <a:moveTo>
                  <a:pt x="510" y="1098"/>
                </a:moveTo>
                <a:cubicBezTo>
                  <a:pt x="1710" y="840"/>
                  <a:pt x="2280" y="0"/>
                  <a:pt x="2280" y="0"/>
                </a:cubicBezTo>
                <a:cubicBezTo>
                  <a:pt x="2700" y="96"/>
                  <a:pt x="2988" y="342"/>
                  <a:pt x="2988" y="342"/>
                </a:cubicBezTo>
                <a:lnTo>
                  <a:pt x="2988" y="2772"/>
                </a:lnTo>
                <a:cubicBezTo>
                  <a:pt x="2988" y="2772"/>
                  <a:pt x="2202" y="3180"/>
                  <a:pt x="1452" y="3060"/>
                </a:cubicBezTo>
                <a:cubicBezTo>
                  <a:pt x="636" y="2940"/>
                  <a:pt x="0" y="2406"/>
                  <a:pt x="0" y="2406"/>
                </a:cubicBezTo>
                <a:lnTo>
                  <a:pt x="510" y="109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15" name="Полилиния 43"/>
          <p:cNvSpPr>
            <a:spLocks/>
          </p:cNvSpPr>
          <p:nvPr/>
        </p:nvSpPr>
        <p:spPr bwMode="gray">
          <a:xfrm>
            <a:off x="4800600" y="0"/>
            <a:ext cx="3276600" cy="2409825"/>
          </a:xfrm>
          <a:custGeom>
            <a:avLst/>
            <a:gdLst>
              <a:gd name="T0" fmla="*/ 0 w 2064"/>
              <a:gd name="T1" fmla="*/ 0 h 1518"/>
              <a:gd name="T2" fmla="*/ 276 w 2064"/>
              <a:gd name="T3" fmla="*/ 1518 h 1518"/>
              <a:gd name="T4" fmla="*/ 2064 w 2064"/>
              <a:gd name="T5" fmla="*/ 0 h 1518"/>
              <a:gd name="T6" fmla="*/ 0 w 2064"/>
              <a:gd name="T7" fmla="*/ 0 h 1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64" h="1518">
                <a:moveTo>
                  <a:pt x="0" y="0"/>
                </a:moveTo>
                <a:cubicBezTo>
                  <a:pt x="0" y="0"/>
                  <a:pt x="138" y="759"/>
                  <a:pt x="276" y="1518"/>
                </a:cubicBezTo>
                <a:cubicBezTo>
                  <a:pt x="1518" y="1194"/>
                  <a:pt x="2064" y="0"/>
                  <a:pt x="2064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51" name="Полилиния 79"/>
          <p:cNvSpPr>
            <a:spLocks/>
          </p:cNvSpPr>
          <p:nvPr/>
        </p:nvSpPr>
        <p:spPr bwMode="gray">
          <a:xfrm>
            <a:off x="0" y="0"/>
            <a:ext cx="6583363" cy="7267575"/>
          </a:xfrm>
          <a:custGeom>
            <a:avLst/>
            <a:gdLst>
              <a:gd name="T0" fmla="*/ 0 w 4014"/>
              <a:gd name="T1" fmla="*/ 0 h 4455"/>
              <a:gd name="T2" fmla="*/ 3612 w 4014"/>
              <a:gd name="T3" fmla="*/ 0 h 4455"/>
              <a:gd name="T4" fmla="*/ 3222 w 4014"/>
              <a:gd name="T5" fmla="*/ 3042 h 4455"/>
              <a:gd name="T6" fmla="*/ 0 w 4014"/>
              <a:gd name="T7" fmla="*/ 3744 h 4455"/>
              <a:gd name="T8" fmla="*/ 0 w 4014"/>
              <a:gd name="T9" fmla="*/ 0 h 4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17" name="Полилиния 45"/>
          <p:cNvSpPr>
            <a:spLocks/>
          </p:cNvSpPr>
          <p:nvPr/>
        </p:nvSpPr>
        <p:spPr bwMode="gray">
          <a:xfrm>
            <a:off x="0" y="0"/>
            <a:ext cx="6372225" cy="7072313"/>
          </a:xfrm>
          <a:custGeom>
            <a:avLst/>
            <a:gdLst>
              <a:gd name="T0" fmla="*/ 0 w 4014"/>
              <a:gd name="T1" fmla="*/ 0 h 4455"/>
              <a:gd name="T2" fmla="*/ 3612 w 4014"/>
              <a:gd name="T3" fmla="*/ 0 h 4455"/>
              <a:gd name="T4" fmla="*/ 3222 w 4014"/>
              <a:gd name="T5" fmla="*/ 3042 h 4455"/>
              <a:gd name="T6" fmla="*/ 0 w 4014"/>
              <a:gd name="T7" fmla="*/ 3744 h 4455"/>
              <a:gd name="T8" fmla="*/ 0 w 4014"/>
              <a:gd name="T9" fmla="*/ 0 h 4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25490"/>
                  <a:invGamma/>
                </a:schemeClr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19" name="Линия 47"/>
          <p:cNvSpPr>
            <a:spLocks noChangeShapeType="1"/>
          </p:cNvSpPr>
          <p:nvPr/>
        </p:nvSpPr>
        <p:spPr bwMode="gray">
          <a:xfrm>
            <a:off x="250825" y="1588"/>
            <a:ext cx="0" cy="601503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20" name="Линия 48"/>
          <p:cNvSpPr>
            <a:spLocks noChangeShapeType="1"/>
          </p:cNvSpPr>
          <p:nvPr/>
        </p:nvSpPr>
        <p:spPr bwMode="gray">
          <a:xfrm>
            <a:off x="1293813" y="1588"/>
            <a:ext cx="0" cy="62071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21" name="Линия 49"/>
          <p:cNvSpPr>
            <a:spLocks noChangeShapeType="1"/>
          </p:cNvSpPr>
          <p:nvPr/>
        </p:nvSpPr>
        <p:spPr bwMode="gray">
          <a:xfrm>
            <a:off x="2338388" y="1588"/>
            <a:ext cx="0" cy="6183312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22" name="Линия 50"/>
          <p:cNvSpPr>
            <a:spLocks noChangeShapeType="1"/>
          </p:cNvSpPr>
          <p:nvPr/>
        </p:nvSpPr>
        <p:spPr bwMode="gray">
          <a:xfrm>
            <a:off x="3382963" y="1588"/>
            <a:ext cx="0" cy="59721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23" name="Линия 51"/>
          <p:cNvSpPr>
            <a:spLocks noChangeShapeType="1"/>
          </p:cNvSpPr>
          <p:nvPr/>
        </p:nvSpPr>
        <p:spPr bwMode="gray">
          <a:xfrm>
            <a:off x="4427538" y="1588"/>
            <a:ext cx="0" cy="544988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25" name="Линия 53"/>
          <p:cNvSpPr>
            <a:spLocks noChangeShapeType="1"/>
          </p:cNvSpPr>
          <p:nvPr/>
        </p:nvSpPr>
        <p:spPr bwMode="gray">
          <a:xfrm rot="5400000">
            <a:off x="2913063" y="-2654300"/>
            <a:ext cx="0" cy="58134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26" name="Линия 54"/>
          <p:cNvSpPr>
            <a:spLocks noChangeShapeType="1"/>
          </p:cNvSpPr>
          <p:nvPr/>
        </p:nvSpPr>
        <p:spPr bwMode="gray">
          <a:xfrm rot="5400000">
            <a:off x="3006725" y="-1682750"/>
            <a:ext cx="0" cy="600075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27" name="Линия 55"/>
          <p:cNvSpPr>
            <a:spLocks noChangeShapeType="1"/>
          </p:cNvSpPr>
          <p:nvPr/>
        </p:nvSpPr>
        <p:spPr bwMode="gray">
          <a:xfrm rot="5400000">
            <a:off x="3011488" y="-622300"/>
            <a:ext cx="0" cy="60102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28" name="Линия 56"/>
          <p:cNvSpPr>
            <a:spLocks noChangeShapeType="1"/>
          </p:cNvSpPr>
          <p:nvPr/>
        </p:nvSpPr>
        <p:spPr bwMode="gray">
          <a:xfrm rot="5400000">
            <a:off x="2907507" y="548481"/>
            <a:ext cx="0" cy="58023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29" name="Линия 57"/>
          <p:cNvSpPr>
            <a:spLocks noChangeShapeType="1"/>
          </p:cNvSpPr>
          <p:nvPr/>
        </p:nvSpPr>
        <p:spPr bwMode="gray">
          <a:xfrm rot="5400000">
            <a:off x="2666207" y="1854993"/>
            <a:ext cx="0" cy="53197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30" name="Линия 58"/>
          <p:cNvSpPr>
            <a:spLocks noChangeShapeType="1"/>
          </p:cNvSpPr>
          <p:nvPr/>
        </p:nvSpPr>
        <p:spPr bwMode="gray">
          <a:xfrm rot="5400000">
            <a:off x="2115344" y="3472656"/>
            <a:ext cx="0" cy="421798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31" name="Прямоуг. 59"/>
          <p:cNvSpPr>
            <a:spLocks noChangeArrowheads="1"/>
          </p:cNvSpPr>
          <p:nvPr/>
        </p:nvSpPr>
        <p:spPr bwMode="gray">
          <a:xfrm>
            <a:off x="2362200" y="277813"/>
            <a:ext cx="1012825" cy="1025525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32" name="Прямоуг. 60"/>
          <p:cNvSpPr>
            <a:spLocks noChangeArrowheads="1"/>
          </p:cNvSpPr>
          <p:nvPr/>
        </p:nvSpPr>
        <p:spPr bwMode="gray">
          <a:xfrm>
            <a:off x="285750" y="2427288"/>
            <a:ext cx="1012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33" name="Прямоуг. 61"/>
          <p:cNvSpPr>
            <a:spLocks noChangeArrowheads="1"/>
          </p:cNvSpPr>
          <p:nvPr/>
        </p:nvSpPr>
        <p:spPr bwMode="gray">
          <a:xfrm>
            <a:off x="0" y="271463"/>
            <a:ext cx="250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34" name="Прямоуг. 62"/>
          <p:cNvSpPr>
            <a:spLocks noChangeArrowheads="1"/>
          </p:cNvSpPr>
          <p:nvPr/>
        </p:nvSpPr>
        <p:spPr bwMode="gray">
          <a:xfrm>
            <a:off x="1331913" y="1588"/>
            <a:ext cx="1012825" cy="234950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36" name="Полилиния 64"/>
          <p:cNvSpPr>
            <a:spLocks/>
          </p:cNvSpPr>
          <p:nvPr/>
        </p:nvSpPr>
        <p:spPr bwMode="gray">
          <a:xfrm>
            <a:off x="2365375" y="4541838"/>
            <a:ext cx="1009650" cy="1033462"/>
          </a:xfrm>
          <a:custGeom>
            <a:avLst/>
            <a:gdLst>
              <a:gd name="T0" fmla="*/ 0 w 636"/>
              <a:gd name="T1" fmla="*/ 0 h 651"/>
              <a:gd name="T2" fmla="*/ 0 w 636"/>
              <a:gd name="T3" fmla="*/ 645 h 651"/>
              <a:gd name="T4" fmla="*/ 636 w 636"/>
              <a:gd name="T5" fmla="*/ 651 h 651"/>
              <a:gd name="T6" fmla="*/ 632 w 636"/>
              <a:gd name="T7" fmla="*/ 0 h 651"/>
              <a:gd name="T8" fmla="*/ 0 w 636"/>
              <a:gd name="T9" fmla="*/ 0 h 6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6" h="651">
                <a:moveTo>
                  <a:pt x="0" y="0"/>
                </a:moveTo>
                <a:lnTo>
                  <a:pt x="0" y="645"/>
                </a:lnTo>
                <a:lnTo>
                  <a:pt x="636" y="651"/>
                </a:lnTo>
                <a:lnTo>
                  <a:pt x="63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3" name="Прямоуг. 31"/>
          <p:cNvSpPr>
            <a:spLocks noChangeArrowheads="1"/>
          </p:cNvSpPr>
          <p:nvPr/>
        </p:nvSpPr>
        <p:spPr bwMode="gray">
          <a:xfrm>
            <a:off x="285750" y="243522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5" name="Прямоуг. 3"/>
          <p:cNvSpPr>
            <a:spLocks noGrp="1" noChangeArrowheads="1"/>
          </p:cNvSpPr>
          <p:nvPr>
            <p:ph type="subTitle" idx="1"/>
          </p:nvPr>
        </p:nvSpPr>
        <p:spPr>
          <a:xfrm>
            <a:off x="333375" y="5084763"/>
            <a:ext cx="6400800" cy="457200"/>
          </a:xfrm>
        </p:spPr>
        <p:txBody>
          <a:bodyPr/>
          <a:lstStyle>
            <a:lvl1pPr marL="0" indent="0">
              <a:buFontTx/>
              <a:buNone/>
              <a:defRPr sz="1600">
                <a:latin typeface="Times New Roman" pitchFamily="18" charset="0"/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3076" name="Прямоуг.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07150"/>
            <a:ext cx="2133600" cy="3143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Прямоуг.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7150"/>
            <a:ext cx="2895600" cy="3143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Прямоуг.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7150"/>
            <a:ext cx="2133600" cy="314325"/>
          </a:xfrm>
        </p:spPr>
        <p:txBody>
          <a:bodyPr/>
          <a:lstStyle>
            <a:lvl1pPr>
              <a:defRPr/>
            </a:lvl1pPr>
          </a:lstStyle>
          <a:p>
            <a:fld id="{E144AB89-8633-4624-98A3-622C259B45A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110" name="Поле 38"/>
          <p:cNvSpPr txBox="1">
            <a:spLocks noChangeArrowheads="1"/>
          </p:cNvSpPr>
          <p:nvPr/>
        </p:nvSpPr>
        <p:spPr bwMode="gray">
          <a:xfrm>
            <a:off x="333375" y="4714875"/>
            <a:ext cx="130333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200">
                <a:latin typeface="Arial Black" pitchFamily="34" charset="0"/>
              </a:rPr>
              <a:t>L/O/G/O</a:t>
            </a:r>
          </a:p>
        </p:txBody>
      </p:sp>
      <p:grpSp>
        <p:nvGrpSpPr>
          <p:cNvPr id="3143" name="Группа 71"/>
          <p:cNvGrpSpPr>
            <a:grpSpLocks/>
          </p:cNvGrpSpPr>
          <p:nvPr/>
        </p:nvGrpSpPr>
        <p:grpSpPr bwMode="auto">
          <a:xfrm>
            <a:off x="8077200" y="0"/>
            <a:ext cx="1076325" cy="6858000"/>
            <a:chOff x="5088" y="0"/>
            <a:chExt cx="678" cy="4320"/>
          </a:xfrm>
        </p:grpSpPr>
        <p:sp>
          <p:nvSpPr>
            <p:cNvPr id="3138" name="Полилиния 66"/>
            <p:cNvSpPr>
              <a:spLocks/>
            </p:cNvSpPr>
            <p:nvPr userDrawn="1"/>
          </p:nvSpPr>
          <p:spPr bwMode="gray">
            <a:xfrm>
              <a:off x="5088" y="0"/>
              <a:ext cx="672" cy="702"/>
            </a:xfrm>
            <a:custGeom>
              <a:avLst/>
              <a:gdLst>
                <a:gd name="T0" fmla="*/ 0 w 672"/>
                <a:gd name="T1" fmla="*/ 432 h 720"/>
                <a:gd name="T2" fmla="*/ 288 w 672"/>
                <a:gd name="T3" fmla="*/ 0 h 720"/>
                <a:gd name="T4" fmla="*/ 672 w 672"/>
                <a:gd name="T5" fmla="*/ 0 h 720"/>
                <a:gd name="T6" fmla="*/ 672 w 672"/>
                <a:gd name="T7" fmla="*/ 720 h 720"/>
                <a:gd name="T8" fmla="*/ 0 w 672"/>
                <a:gd name="T9" fmla="*/ 432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2" h="720">
                  <a:moveTo>
                    <a:pt x="0" y="432"/>
                  </a:moveTo>
                  <a:cubicBezTo>
                    <a:pt x="186" y="216"/>
                    <a:pt x="288" y="0"/>
                    <a:pt x="288" y="0"/>
                  </a:cubicBezTo>
                  <a:lnTo>
                    <a:pt x="672" y="0"/>
                  </a:lnTo>
                  <a:lnTo>
                    <a:pt x="672" y="720"/>
                  </a:lnTo>
                  <a:cubicBezTo>
                    <a:pt x="672" y="720"/>
                    <a:pt x="384" y="516"/>
                    <a:pt x="0" y="432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39" name="Полилиния 67"/>
            <p:cNvSpPr>
              <a:spLocks/>
            </p:cNvSpPr>
            <p:nvPr userDrawn="1"/>
          </p:nvSpPr>
          <p:spPr bwMode="gray">
            <a:xfrm>
              <a:off x="5602" y="3496"/>
              <a:ext cx="164" cy="824"/>
            </a:xfrm>
            <a:custGeom>
              <a:avLst/>
              <a:gdLst>
                <a:gd name="T0" fmla="*/ 206 w 212"/>
                <a:gd name="T1" fmla="*/ 0 h 824"/>
                <a:gd name="T2" fmla="*/ 0 w 212"/>
                <a:gd name="T3" fmla="*/ 82 h 824"/>
                <a:gd name="T4" fmla="*/ 168 w 212"/>
                <a:gd name="T5" fmla="*/ 824 h 824"/>
                <a:gd name="T6" fmla="*/ 212 w 212"/>
                <a:gd name="T7" fmla="*/ 822 h 824"/>
                <a:gd name="T8" fmla="*/ 206 w 212"/>
                <a:gd name="T9" fmla="*/ 0 h 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2" h="824">
                  <a:moveTo>
                    <a:pt x="206" y="0"/>
                  </a:moveTo>
                  <a:cubicBezTo>
                    <a:pt x="104" y="54"/>
                    <a:pt x="0" y="82"/>
                    <a:pt x="0" y="82"/>
                  </a:cubicBezTo>
                  <a:cubicBezTo>
                    <a:pt x="0" y="82"/>
                    <a:pt x="148" y="378"/>
                    <a:pt x="168" y="824"/>
                  </a:cubicBezTo>
                  <a:lnTo>
                    <a:pt x="212" y="822"/>
                  </a:lnTo>
                  <a:cubicBezTo>
                    <a:pt x="212" y="822"/>
                    <a:pt x="209" y="411"/>
                    <a:pt x="206" y="0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152" name="Прямоуг. 80"/>
          <p:cNvSpPr>
            <a:spLocks noChangeArrowheads="1"/>
          </p:cNvSpPr>
          <p:nvPr/>
        </p:nvSpPr>
        <p:spPr bwMode="gray">
          <a:xfrm>
            <a:off x="5495925" y="1333500"/>
            <a:ext cx="660400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53" name="Линия 81"/>
          <p:cNvSpPr>
            <a:spLocks noChangeShapeType="1"/>
          </p:cNvSpPr>
          <p:nvPr/>
        </p:nvSpPr>
        <p:spPr bwMode="gray">
          <a:xfrm>
            <a:off x="5480050" y="1588"/>
            <a:ext cx="0" cy="42386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54" name="Прямоуг. 82"/>
          <p:cNvSpPr>
            <a:spLocks noChangeArrowheads="1"/>
          </p:cNvSpPr>
          <p:nvPr/>
        </p:nvSpPr>
        <p:spPr bwMode="gray">
          <a:xfrm>
            <a:off x="4457700" y="349567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Прямоуг. 2"/>
          <p:cNvSpPr>
            <a:spLocks noGrp="1" noChangeArrowheads="1"/>
          </p:cNvSpPr>
          <p:nvPr>
            <p:ph type="ctrTitle"/>
          </p:nvPr>
        </p:nvSpPr>
        <p:spPr bwMode="gray">
          <a:xfrm>
            <a:off x="333375" y="1884363"/>
            <a:ext cx="8229600" cy="1470025"/>
          </a:xfrm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pic>
        <p:nvPicPr>
          <p:cNvPr id="3155" name="Рисунок 83" descr="wat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2409" t="16374" b="27486"/>
          <a:stretch>
            <a:fillRect/>
          </a:stretch>
        </p:blipFill>
        <p:spPr bwMode="gray">
          <a:xfrm rot="393398">
            <a:off x="2667000" y="609600"/>
            <a:ext cx="2663825" cy="219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 tmFilter="0, 0; .2, .5; .8, .5; 1, 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1000" autoRev="1" fill="hold"/>
                                        <p:tgtEl>
                                          <p:spTgt spid="31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31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 tmFilter="0, 0; .2, .5; .8, .5; 1, 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1000" autoRev="1" fill="hold"/>
                                        <p:tgtEl>
                                          <p:spTgt spid="31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grpId="1" nodeType="withEffect">
                                  <p:stCondLst>
                                    <p:cond delay="1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 tmFilter="0, 0; .2, .5; .8, .5; 1, 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1000" autoRev="1" fill="hold"/>
                                        <p:tgtEl>
                                          <p:spTgt spid="3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6600"/>
                            </p:stCondLst>
                            <p:childTnLst>
                              <p:par>
                                <p:cTn id="31" presetID="19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3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mph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38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9" presetClass="emph" presetSubtype="0" fill="hold" grpId="2" nodeType="withEffect">
                                  <p:stCondLst>
                                    <p:cond delay="9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43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9" presetClass="emph" presetSubtype="0" fill="hold" grpId="2" nodeType="withEffect">
                                  <p:stCondLst>
                                    <p:cond delay="14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2" presetID="19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9" presetClass="emph" presetSubtype="0" fill="hold" grpId="3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59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9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4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9" presetClass="emph" presetSubtype="0" fill="hold" grpId="3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69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0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" grpId="0" animBg="1"/>
      <p:bldP spid="3112" grpId="1" animBg="1"/>
      <p:bldP spid="3112" grpId="2" animBg="1"/>
      <p:bldP spid="3112" grpId="3" animBg="1"/>
      <p:bldP spid="3113" grpId="0" animBg="1"/>
      <p:bldP spid="3113" grpId="1" animBg="1"/>
      <p:bldP spid="3113" grpId="2" animBg="1"/>
      <p:bldP spid="3113" grpId="3" animBg="1"/>
      <p:bldP spid="3114" grpId="0" animBg="1"/>
      <p:bldP spid="3114" grpId="1" animBg="1"/>
      <p:bldP spid="3114" grpId="2" animBg="1"/>
      <p:bldP spid="3114" grpId="3" animBg="1"/>
      <p:bldP spid="3115" grpId="0" animBg="1"/>
      <p:bldP spid="3115" grpId="1" animBg="1"/>
      <p:bldP spid="3115" grpId="2" animBg="1"/>
      <p:bldP spid="3115" grpId="3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6C9BEC-0964-491B-9A56-D602128722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220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25438"/>
            <a:ext cx="2057400" cy="58007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25438"/>
            <a:ext cx="6019800" cy="58007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D0AA70-76DE-445C-9220-DE098475BD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4797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8387006-5254-4D17-9EEA-151886FA39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9088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B743EA0-CC6B-494C-B0EF-3019AE8FD5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35578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F2FCB7E-5F60-4F29-8C5F-593926546A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3779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F8C006A-1F2E-4AB9-A36B-534B5FF2F0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888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smtClean="0"/>
              <a:t>Вставка рисунка SmartArt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5DF3DF0-7E34-4AAC-8985-B086045A99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4521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E34DC-F600-402F-945C-F2A2BD68DC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808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94B69D-CA72-4824-AE6C-164FD2132E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762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187AE-E668-4FC6-982C-D3F9455E39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9132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EC417E-BECB-47F4-9553-32DBAD36FE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9376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17D92B-0028-47B0-AE4C-AE18A3D899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6236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5CC5F8-3F32-4BB6-BE0A-876E7C5C53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8297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938D65-4A49-48D4-B59B-18555D7679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1430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81B208-D691-485D-8746-FA9A9B16B3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2568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Полилиния 7"/>
          <p:cNvSpPr>
            <a:spLocks/>
          </p:cNvSpPr>
          <p:nvPr/>
        </p:nvSpPr>
        <p:spPr bwMode="gray">
          <a:xfrm>
            <a:off x="-9525" y="-9525"/>
            <a:ext cx="9156700" cy="6872288"/>
          </a:xfrm>
          <a:custGeom>
            <a:avLst/>
            <a:gdLst>
              <a:gd name="T0" fmla="*/ 5766 w 5768"/>
              <a:gd name="T1" fmla="*/ 605 h 4329"/>
              <a:gd name="T2" fmla="*/ 5768 w 5768"/>
              <a:gd name="T3" fmla="*/ 4325 h 4329"/>
              <a:gd name="T4" fmla="*/ 1082 w 5768"/>
              <a:gd name="T5" fmla="*/ 4329 h 4329"/>
              <a:gd name="T6" fmla="*/ 13 w 5768"/>
              <a:gd name="T7" fmla="*/ 3351 h 4329"/>
              <a:gd name="T8" fmla="*/ 0 w 5768"/>
              <a:gd name="T9" fmla="*/ 0 h 4329"/>
              <a:gd name="T10" fmla="*/ 2428 w 5768"/>
              <a:gd name="T11" fmla="*/ 7 h 4329"/>
              <a:gd name="T12" fmla="*/ 5766 w 5768"/>
              <a:gd name="T13" fmla="*/ 605 h 4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68" h="4329">
                <a:moveTo>
                  <a:pt x="5766" y="605"/>
                </a:moveTo>
                <a:cubicBezTo>
                  <a:pt x="5767" y="2464"/>
                  <a:pt x="5768" y="4325"/>
                  <a:pt x="5768" y="4325"/>
                </a:cubicBezTo>
                <a:lnTo>
                  <a:pt x="1082" y="4329"/>
                </a:lnTo>
                <a:cubicBezTo>
                  <a:pt x="318" y="3809"/>
                  <a:pt x="9" y="3349"/>
                  <a:pt x="13" y="3351"/>
                </a:cubicBezTo>
                <a:lnTo>
                  <a:pt x="0" y="0"/>
                </a:lnTo>
                <a:lnTo>
                  <a:pt x="2428" y="7"/>
                </a:lnTo>
                <a:cubicBezTo>
                  <a:pt x="2428" y="12"/>
                  <a:pt x="3096" y="401"/>
                  <a:pt x="5766" y="605"/>
                </a:cubicBez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3137"/>
                  <a:invGamma/>
                </a:schemeClr>
              </a:gs>
              <a:gs pos="100000">
                <a:schemeClr val="bg1">
                  <a:alpha val="7000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3" name="Полилиния 9"/>
          <p:cNvSpPr>
            <a:spLocks/>
          </p:cNvSpPr>
          <p:nvPr/>
        </p:nvSpPr>
        <p:spPr bwMode="gray">
          <a:xfrm>
            <a:off x="-4763" y="5500688"/>
            <a:ext cx="1441451" cy="1358900"/>
          </a:xfrm>
          <a:custGeom>
            <a:avLst/>
            <a:gdLst>
              <a:gd name="T0" fmla="*/ 0 w 1089"/>
              <a:gd name="T1" fmla="*/ 0 h 1100"/>
              <a:gd name="T2" fmla="*/ 0 w 1089"/>
              <a:gd name="T3" fmla="*/ 1100 h 1100"/>
              <a:gd name="T4" fmla="*/ 1089 w 1089"/>
              <a:gd name="T5" fmla="*/ 1100 h 1100"/>
              <a:gd name="T6" fmla="*/ 0 w 1089"/>
              <a:gd name="T7" fmla="*/ 0 h 1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89" h="1100">
                <a:moveTo>
                  <a:pt x="0" y="0"/>
                </a:moveTo>
                <a:cubicBezTo>
                  <a:pt x="0" y="550"/>
                  <a:pt x="0" y="1100"/>
                  <a:pt x="0" y="1100"/>
                </a:cubicBezTo>
                <a:lnTo>
                  <a:pt x="1089" y="1100"/>
                </a:lnTo>
                <a:cubicBezTo>
                  <a:pt x="1089" y="1100"/>
                  <a:pt x="596" y="865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7" name="Линия 13"/>
          <p:cNvSpPr>
            <a:spLocks noChangeShapeType="1"/>
          </p:cNvSpPr>
          <p:nvPr/>
        </p:nvSpPr>
        <p:spPr bwMode="gray">
          <a:xfrm>
            <a:off x="527050" y="0"/>
            <a:ext cx="0" cy="59102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8" name="Линия 14"/>
          <p:cNvSpPr>
            <a:spLocks noChangeShapeType="1"/>
          </p:cNvSpPr>
          <p:nvPr/>
        </p:nvSpPr>
        <p:spPr bwMode="gray">
          <a:xfrm>
            <a:off x="1677988" y="0"/>
            <a:ext cx="0" cy="68326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9" name="Линия 15"/>
          <p:cNvSpPr>
            <a:spLocks noChangeShapeType="1"/>
          </p:cNvSpPr>
          <p:nvPr/>
        </p:nvSpPr>
        <p:spPr bwMode="gray">
          <a:xfrm>
            <a:off x="2830513" y="0"/>
            <a:ext cx="0" cy="68611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0" name="Линия 16"/>
          <p:cNvSpPr>
            <a:spLocks noChangeShapeType="1"/>
          </p:cNvSpPr>
          <p:nvPr/>
        </p:nvSpPr>
        <p:spPr bwMode="gray">
          <a:xfrm>
            <a:off x="3983038" y="0"/>
            <a:ext cx="0" cy="68754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1" name="Линия 17"/>
          <p:cNvSpPr>
            <a:spLocks noChangeShapeType="1"/>
          </p:cNvSpPr>
          <p:nvPr/>
        </p:nvSpPr>
        <p:spPr bwMode="gray">
          <a:xfrm>
            <a:off x="5133975" y="388938"/>
            <a:ext cx="0" cy="6486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2" name="Линия 18"/>
          <p:cNvSpPr>
            <a:spLocks noChangeShapeType="1"/>
          </p:cNvSpPr>
          <p:nvPr/>
        </p:nvSpPr>
        <p:spPr bwMode="gray">
          <a:xfrm>
            <a:off x="6286500" y="619125"/>
            <a:ext cx="0" cy="6256338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3" name="Линия 19"/>
          <p:cNvSpPr>
            <a:spLocks noChangeShapeType="1"/>
          </p:cNvSpPr>
          <p:nvPr/>
        </p:nvSpPr>
        <p:spPr bwMode="gray">
          <a:xfrm>
            <a:off x="7439025" y="773113"/>
            <a:ext cx="0" cy="6102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4" name="Линия 20"/>
          <p:cNvSpPr>
            <a:spLocks noChangeShapeType="1"/>
          </p:cNvSpPr>
          <p:nvPr/>
        </p:nvSpPr>
        <p:spPr bwMode="gray">
          <a:xfrm>
            <a:off x="8591550" y="900113"/>
            <a:ext cx="0" cy="5975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6" name="Линия 22"/>
          <p:cNvSpPr>
            <a:spLocks noChangeShapeType="1"/>
          </p:cNvSpPr>
          <p:nvPr/>
        </p:nvSpPr>
        <p:spPr bwMode="gray">
          <a:xfrm rot="5400000">
            <a:off x="2595563" y="-2176463"/>
            <a:ext cx="0" cy="51911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7" name="Линия 23"/>
          <p:cNvSpPr>
            <a:spLocks noChangeShapeType="1"/>
          </p:cNvSpPr>
          <p:nvPr/>
        </p:nvSpPr>
        <p:spPr bwMode="gray">
          <a:xfrm rot="5400000">
            <a:off x="4578350" y="-303688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8" name="Линия 24"/>
          <p:cNvSpPr>
            <a:spLocks noChangeShapeType="1"/>
          </p:cNvSpPr>
          <p:nvPr/>
        </p:nvSpPr>
        <p:spPr bwMode="gray">
          <a:xfrm rot="5400000">
            <a:off x="4578350" y="-191293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9" name="Линия 25"/>
          <p:cNvSpPr>
            <a:spLocks noChangeShapeType="1"/>
          </p:cNvSpPr>
          <p:nvPr/>
        </p:nvSpPr>
        <p:spPr bwMode="gray">
          <a:xfrm rot="5400000">
            <a:off x="4579938" y="-788988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50" name="Линия 26"/>
          <p:cNvSpPr>
            <a:spLocks noChangeShapeType="1"/>
          </p:cNvSpPr>
          <p:nvPr/>
        </p:nvSpPr>
        <p:spPr bwMode="gray">
          <a:xfrm rot="5400000">
            <a:off x="4579938" y="334962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51" name="Линия 27"/>
          <p:cNvSpPr>
            <a:spLocks noChangeShapeType="1"/>
          </p:cNvSpPr>
          <p:nvPr/>
        </p:nvSpPr>
        <p:spPr bwMode="gray">
          <a:xfrm rot="5400000">
            <a:off x="4905376" y="1824037"/>
            <a:ext cx="0" cy="84232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52" name="Прямоуг. 28"/>
          <p:cNvSpPr>
            <a:spLocks noChangeArrowheads="1"/>
          </p:cNvSpPr>
          <p:nvPr/>
        </p:nvSpPr>
        <p:spPr bwMode="gray">
          <a:xfrm>
            <a:off x="4005263" y="2692400"/>
            <a:ext cx="1128712" cy="1079500"/>
          </a:xfrm>
          <a:prstGeom prst="rect">
            <a:avLst/>
          </a:prstGeom>
          <a:solidFill>
            <a:srgbClr val="FFFFFF">
              <a:alpha val="2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53" name="Прямоуг. 29"/>
          <p:cNvSpPr>
            <a:spLocks noChangeArrowheads="1"/>
          </p:cNvSpPr>
          <p:nvPr/>
        </p:nvSpPr>
        <p:spPr bwMode="gray">
          <a:xfrm>
            <a:off x="7459663" y="4937125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54" name="Прямоуг. 30"/>
          <p:cNvSpPr>
            <a:spLocks noChangeArrowheads="1"/>
          </p:cNvSpPr>
          <p:nvPr/>
        </p:nvSpPr>
        <p:spPr bwMode="gray">
          <a:xfrm>
            <a:off x="549275" y="3808413"/>
            <a:ext cx="1128713" cy="10795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55" name="Прямоуг. 31"/>
          <p:cNvSpPr>
            <a:spLocks noChangeArrowheads="1"/>
          </p:cNvSpPr>
          <p:nvPr/>
        </p:nvSpPr>
        <p:spPr bwMode="gray">
          <a:xfrm>
            <a:off x="6307138" y="6064250"/>
            <a:ext cx="1128712" cy="796925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56" name="Прямоуг. 32"/>
          <p:cNvSpPr>
            <a:spLocks noChangeArrowheads="1"/>
          </p:cNvSpPr>
          <p:nvPr/>
        </p:nvSpPr>
        <p:spPr bwMode="gray">
          <a:xfrm>
            <a:off x="2846388" y="0"/>
            <a:ext cx="1128712" cy="404813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57" name="Прямоуг. 33"/>
          <p:cNvSpPr>
            <a:spLocks noChangeArrowheads="1"/>
          </p:cNvSpPr>
          <p:nvPr/>
        </p:nvSpPr>
        <p:spPr bwMode="gray">
          <a:xfrm>
            <a:off x="2852738" y="493871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58" name="Прямоуг. 34"/>
          <p:cNvSpPr>
            <a:spLocks noChangeArrowheads="1"/>
          </p:cNvSpPr>
          <p:nvPr/>
        </p:nvSpPr>
        <p:spPr bwMode="gray">
          <a:xfrm>
            <a:off x="6300788" y="156686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7" name="Прямоуг.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Прямоуг.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Прямоуг.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Прямоуг.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754AA75-2586-4C5D-88A1-EEE8CADE9B6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60" name="Полилиния 36"/>
          <p:cNvSpPr>
            <a:spLocks/>
          </p:cNvSpPr>
          <p:nvPr/>
        </p:nvSpPr>
        <p:spPr bwMode="gray">
          <a:xfrm>
            <a:off x="4041775" y="0"/>
            <a:ext cx="5105400" cy="739775"/>
          </a:xfrm>
          <a:custGeom>
            <a:avLst/>
            <a:gdLst>
              <a:gd name="T0" fmla="*/ 3130 w 3130"/>
              <a:gd name="T1" fmla="*/ 453 h 453"/>
              <a:gd name="T2" fmla="*/ 3130 w 3130"/>
              <a:gd name="T3" fmla="*/ 0 h 453"/>
              <a:gd name="T4" fmla="*/ 0 w 3130"/>
              <a:gd name="T5" fmla="*/ 0 h 453"/>
              <a:gd name="T6" fmla="*/ 3130 w 3130"/>
              <a:gd name="T7" fmla="*/ 45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30" h="453">
                <a:moveTo>
                  <a:pt x="3130" y="453"/>
                </a:moveTo>
                <a:cubicBezTo>
                  <a:pt x="3130" y="226"/>
                  <a:pt x="3130" y="0"/>
                  <a:pt x="3130" y="0"/>
                </a:cubicBezTo>
                <a:lnTo>
                  <a:pt x="0" y="0"/>
                </a:lnTo>
                <a:cubicBezTo>
                  <a:pt x="0" y="0"/>
                  <a:pt x="1298" y="389"/>
                  <a:pt x="3130" y="453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6" name="Прямоуг.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325438"/>
            <a:ext cx="8229600" cy="9271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pic>
        <p:nvPicPr>
          <p:cNvPr id="1061" name="Рисунок 37" descr="water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2409" t="16374" b="27486"/>
          <a:stretch>
            <a:fillRect/>
          </a:stretch>
        </p:blipFill>
        <p:spPr bwMode="gray">
          <a:xfrm rot="786797">
            <a:off x="6629400" y="-381000"/>
            <a:ext cx="2417763" cy="1995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pic>
        <p:nvPicPr>
          <p:cNvPr id="1062" name="Рисунок 38" descr="3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gray">
          <a:xfrm rot="20740733" flipH="1">
            <a:off x="49213" y="5726113"/>
            <a:ext cx="1223962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" grpId="0" animBg="1"/>
      <p:bldP spid="1060" grpId="0" animBg="1"/>
      <p:bldP spid="1026" grpId="0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Прямоуг. 2"/>
          <p:cNvSpPr>
            <a:spLocks noGrp="1" noChangeArrowheads="1"/>
          </p:cNvSpPr>
          <p:nvPr>
            <p:ph type="ctrTitle"/>
          </p:nvPr>
        </p:nvSpPr>
        <p:spPr bwMode="black">
          <a:xfrm>
            <a:off x="107504" y="2060848"/>
            <a:ext cx="5976664" cy="216024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Бюджетирование</a:t>
            </a:r>
            <a:br>
              <a:rPr lang="ru-RU" sz="44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44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 коммерческом </a:t>
            </a:r>
            <a:br>
              <a:rPr lang="ru-RU" sz="44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44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банке</a:t>
            </a:r>
            <a:endParaRPr lang="en-US" sz="800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 bwMode="auto">
          <a:xfrm>
            <a:off x="251520" y="4612974"/>
            <a:ext cx="1944216" cy="12813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Рисунок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invGray">
          <a:xfrm>
            <a:off x="1475656" y="4005064"/>
            <a:ext cx="2425452" cy="2425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229600" cy="1224136"/>
          </a:xfrm>
        </p:spPr>
        <p:txBody>
          <a:bodyPr/>
          <a:lstStyle/>
          <a:p>
            <a:r>
              <a:rPr lang="ru-RU" dirty="0"/>
              <a:t>Никитина Т.В.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209331"/>
          </a:xfrm>
        </p:spPr>
        <p:txBody>
          <a:bodyPr/>
          <a:lstStyle/>
          <a:p>
            <a:pPr algn="r"/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Бюджетирование - это процесс, который должен обеспечивать эффективный инструмент планирования, контроля, оценки результатов деятельности банка, информационного обмена и координации работы его подразделений.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7420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27100"/>
          </a:xfrm>
        </p:spPr>
        <p:txBody>
          <a:bodyPr/>
          <a:lstStyle/>
          <a:p>
            <a:r>
              <a:rPr lang="ru-RU" dirty="0" smtClean="0"/>
              <a:t>Обобщенное понятие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3040" y="1340768"/>
            <a:ext cx="8640960" cy="4525963"/>
          </a:xfrm>
        </p:spPr>
        <p:txBody>
          <a:bodyPr/>
          <a:lstStyle/>
          <a:p>
            <a:r>
              <a:rPr lang="ru-RU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Бюджетирование в </a:t>
            </a:r>
            <a:r>
              <a:rPr lang="ru-RU" b="1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КБ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это система управления совокупной способностью имеющихся в наличии экономических ресурсов произвести такой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объем банковских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продуктов и услуг, который позволит максимизировать прибыль с учетом достижения необходимого уровня надежности коммерческого банка, с точки зрения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его способности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исполнять обязательства перед контрагентами.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53841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32912" cy="1080120"/>
          </a:xfrm>
        </p:spPr>
        <p:txBody>
          <a:bodyPr/>
          <a:lstStyle/>
          <a:p>
            <a:r>
              <a:rPr lang="ru-RU" sz="3200" dirty="0"/>
              <a:t>Место бюджетирования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в </a:t>
            </a:r>
            <a:r>
              <a:rPr lang="ru-RU" sz="3200" dirty="0"/>
              <a:t>системе </a:t>
            </a:r>
            <a:r>
              <a:rPr lang="ru-RU" sz="3200" dirty="0" smtClean="0"/>
              <a:t>управления КБ</a:t>
            </a:r>
            <a:endParaRPr lang="ru-RU" sz="3200" dirty="0"/>
          </a:p>
        </p:txBody>
      </p:sp>
      <p:pic>
        <p:nvPicPr>
          <p:cNvPr id="89090" name="Рисунок 1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484784"/>
            <a:ext cx="9144000" cy="5362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90137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Признаки </a:t>
            </a:r>
            <a:r>
              <a:rPr lang="ru-RU" dirty="0"/>
              <a:t>системы </a:t>
            </a:r>
            <a:r>
              <a:rPr lang="ru-RU" dirty="0" smtClean="0"/>
              <a:t>бюджетирования</a:t>
            </a: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2017175268"/>
              </p:ext>
            </p:extLst>
          </p:nvPr>
        </p:nvGraphicFramePr>
        <p:xfrm>
          <a:off x="107504" y="1556792"/>
          <a:ext cx="8928992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965778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Прямоуг. 2"/>
          <p:cNvSpPr>
            <a:spLocks noGrp="1" noChangeArrowheads="1"/>
          </p:cNvSpPr>
          <p:nvPr>
            <p:ph type="title"/>
          </p:nvPr>
        </p:nvSpPr>
        <p:spPr>
          <a:xfrm>
            <a:off x="230188" y="332656"/>
            <a:ext cx="8229600" cy="927100"/>
          </a:xfrm>
        </p:spPr>
        <p:txBody>
          <a:bodyPr/>
          <a:lstStyle/>
          <a:p>
            <a:r>
              <a:rPr lang="ru-RU" dirty="0" smtClean="0"/>
              <a:t>Цели бюджетирования</a:t>
            </a:r>
            <a:endParaRPr lang="en-US" dirty="0"/>
          </a:p>
        </p:txBody>
      </p:sp>
      <p:sp>
        <p:nvSpPr>
          <p:cNvPr id="77827" name="Автофигура 3"/>
          <p:cNvSpPr>
            <a:spLocks noChangeArrowheads="1"/>
          </p:cNvSpPr>
          <p:nvPr/>
        </p:nvSpPr>
        <p:spPr bwMode="gray">
          <a:xfrm rot="5400000">
            <a:off x="741363" y="3803650"/>
            <a:ext cx="2181225" cy="2028825"/>
          </a:xfrm>
          <a:prstGeom prst="roundRect">
            <a:avLst>
              <a:gd name="adj" fmla="val 19894"/>
            </a:avLst>
          </a:prstGeom>
          <a:gradFill rotWithShape="1">
            <a:gsLst>
              <a:gs pos="0">
                <a:srgbClr val="FFFFFF">
                  <a:gamma/>
                  <a:shade val="78824"/>
                  <a:invGamma/>
                  <a:alpha val="98000"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78824"/>
                  <a:invGamma/>
                  <a:alpha val="98000"/>
                </a:srgbClr>
              </a:gs>
            </a:gsLst>
            <a:lin ang="540000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28" name="Полилиния 4"/>
          <p:cNvSpPr>
            <a:spLocks/>
          </p:cNvSpPr>
          <p:nvPr/>
        </p:nvSpPr>
        <p:spPr bwMode="gray">
          <a:xfrm>
            <a:off x="828675" y="3725863"/>
            <a:ext cx="2006600" cy="481012"/>
          </a:xfrm>
          <a:custGeom>
            <a:avLst/>
            <a:gdLst>
              <a:gd name="T0" fmla="*/ 5 w 1270"/>
              <a:gd name="T1" fmla="*/ 303 h 303"/>
              <a:gd name="T2" fmla="*/ 21 w 1270"/>
              <a:gd name="T3" fmla="*/ 177 h 303"/>
              <a:gd name="T4" fmla="*/ 172 w 1270"/>
              <a:gd name="T5" fmla="*/ 22 h 303"/>
              <a:gd name="T6" fmla="*/ 361 w 1270"/>
              <a:gd name="T7" fmla="*/ 11 h 303"/>
              <a:gd name="T8" fmla="*/ 932 w 1270"/>
              <a:gd name="T9" fmla="*/ 12 h 303"/>
              <a:gd name="T10" fmla="*/ 1070 w 1270"/>
              <a:gd name="T11" fmla="*/ 14 h 303"/>
              <a:gd name="T12" fmla="*/ 1260 w 1270"/>
              <a:gd name="T13" fmla="*/ 189 h 303"/>
              <a:gd name="T14" fmla="*/ 1266 w 1270"/>
              <a:gd name="T15" fmla="*/ 302 h 303"/>
              <a:gd name="T16" fmla="*/ 5 w 1270"/>
              <a:gd name="T17" fmla="*/ 303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0" h="303">
                <a:moveTo>
                  <a:pt x="5" y="303"/>
                </a:moveTo>
                <a:cubicBezTo>
                  <a:pt x="5" y="303"/>
                  <a:pt x="0" y="253"/>
                  <a:pt x="21" y="177"/>
                </a:cubicBezTo>
                <a:cubicBezTo>
                  <a:pt x="48" y="130"/>
                  <a:pt x="69" y="44"/>
                  <a:pt x="172" y="22"/>
                </a:cubicBezTo>
                <a:cubicBezTo>
                  <a:pt x="275" y="0"/>
                  <a:pt x="235" y="13"/>
                  <a:pt x="361" y="11"/>
                </a:cubicBezTo>
                <a:cubicBezTo>
                  <a:pt x="487" y="9"/>
                  <a:pt x="813" y="12"/>
                  <a:pt x="932" y="12"/>
                </a:cubicBezTo>
                <a:cubicBezTo>
                  <a:pt x="1050" y="12"/>
                  <a:pt x="998" y="2"/>
                  <a:pt x="1070" y="14"/>
                </a:cubicBezTo>
                <a:cubicBezTo>
                  <a:pt x="1143" y="26"/>
                  <a:pt x="1215" y="84"/>
                  <a:pt x="1260" y="189"/>
                </a:cubicBezTo>
                <a:cubicBezTo>
                  <a:pt x="1270" y="262"/>
                  <a:pt x="1266" y="302"/>
                  <a:pt x="1266" y="302"/>
                </a:cubicBezTo>
                <a:lnTo>
                  <a:pt x="5" y="303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38100" cap="flat" cmpd="sng">
                <a:solidFill>
                  <a:srgbClr xmlns:mc="http://schemas.openxmlformats.org/markup-compatibility/2006" val="EAEAEA" mc:Ignorable="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30" name="Поле 6"/>
          <p:cNvSpPr txBox="1">
            <a:spLocks noChangeArrowheads="1"/>
          </p:cNvSpPr>
          <p:nvPr/>
        </p:nvSpPr>
        <p:spPr bwMode="gray">
          <a:xfrm>
            <a:off x="817563" y="4403725"/>
            <a:ext cx="2011362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ru-RU" sz="1400" dirty="0" err="1"/>
              <a:t>взаимоувязка</a:t>
            </a:r>
            <a:r>
              <a:rPr lang="ru-RU" sz="1400" dirty="0"/>
              <a:t> параметров развития компании с наличными ресурсами</a:t>
            </a:r>
            <a:endParaRPr lang="en-US" sz="1300" dirty="0">
              <a:solidFill>
                <a:srgbClr val="1C1C1C"/>
              </a:solidFill>
            </a:endParaRPr>
          </a:p>
        </p:txBody>
      </p:sp>
      <p:sp>
        <p:nvSpPr>
          <p:cNvPr id="77831" name="Автофигура 7"/>
          <p:cNvSpPr>
            <a:spLocks noChangeArrowheads="1"/>
          </p:cNvSpPr>
          <p:nvPr/>
        </p:nvSpPr>
        <p:spPr bwMode="gray">
          <a:xfrm rot="5400000">
            <a:off x="3484563" y="3803650"/>
            <a:ext cx="2181225" cy="2028825"/>
          </a:xfrm>
          <a:prstGeom prst="roundRect">
            <a:avLst>
              <a:gd name="adj" fmla="val 19894"/>
            </a:avLst>
          </a:prstGeom>
          <a:gradFill rotWithShape="1">
            <a:gsLst>
              <a:gs pos="0">
                <a:srgbClr val="FFFFFF">
                  <a:gamma/>
                  <a:shade val="78824"/>
                  <a:invGamma/>
                  <a:alpha val="98000"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78824"/>
                  <a:invGamma/>
                  <a:alpha val="98000"/>
                </a:srgbClr>
              </a:gs>
            </a:gsLst>
            <a:lin ang="540000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32" name="Полилиния 8"/>
          <p:cNvSpPr>
            <a:spLocks/>
          </p:cNvSpPr>
          <p:nvPr/>
        </p:nvSpPr>
        <p:spPr bwMode="gray">
          <a:xfrm>
            <a:off x="3576638" y="3724275"/>
            <a:ext cx="2001837" cy="481013"/>
          </a:xfrm>
          <a:custGeom>
            <a:avLst/>
            <a:gdLst>
              <a:gd name="T0" fmla="*/ 6 w 1261"/>
              <a:gd name="T1" fmla="*/ 297 h 303"/>
              <a:gd name="T2" fmla="*/ 18 w 1261"/>
              <a:gd name="T3" fmla="*/ 174 h 303"/>
              <a:gd name="T4" fmla="*/ 171 w 1261"/>
              <a:gd name="T5" fmla="*/ 30 h 303"/>
              <a:gd name="T6" fmla="*/ 352 w 1261"/>
              <a:gd name="T7" fmla="*/ 13 h 303"/>
              <a:gd name="T8" fmla="*/ 922 w 1261"/>
              <a:gd name="T9" fmla="*/ 10 h 303"/>
              <a:gd name="T10" fmla="*/ 1061 w 1261"/>
              <a:gd name="T11" fmla="*/ 12 h 303"/>
              <a:gd name="T12" fmla="*/ 1251 w 1261"/>
              <a:gd name="T13" fmla="*/ 190 h 303"/>
              <a:gd name="T14" fmla="*/ 1257 w 1261"/>
              <a:gd name="T15" fmla="*/ 303 h 303"/>
              <a:gd name="T16" fmla="*/ 6 w 1261"/>
              <a:gd name="T17" fmla="*/ 297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61" h="303">
                <a:moveTo>
                  <a:pt x="6" y="297"/>
                </a:moveTo>
                <a:cubicBezTo>
                  <a:pt x="6" y="297"/>
                  <a:pt x="0" y="225"/>
                  <a:pt x="18" y="174"/>
                </a:cubicBezTo>
                <a:cubicBezTo>
                  <a:pt x="36" y="123"/>
                  <a:pt x="105" y="45"/>
                  <a:pt x="171" y="30"/>
                </a:cubicBezTo>
                <a:cubicBezTo>
                  <a:pt x="237" y="15"/>
                  <a:pt x="227" y="16"/>
                  <a:pt x="352" y="13"/>
                </a:cubicBezTo>
                <a:cubicBezTo>
                  <a:pt x="477" y="10"/>
                  <a:pt x="804" y="10"/>
                  <a:pt x="922" y="10"/>
                </a:cubicBezTo>
                <a:cubicBezTo>
                  <a:pt x="1039" y="10"/>
                  <a:pt x="988" y="0"/>
                  <a:pt x="1061" y="12"/>
                </a:cubicBezTo>
                <a:cubicBezTo>
                  <a:pt x="1133" y="24"/>
                  <a:pt x="1206" y="83"/>
                  <a:pt x="1251" y="190"/>
                </a:cubicBezTo>
                <a:cubicBezTo>
                  <a:pt x="1261" y="263"/>
                  <a:pt x="1257" y="303"/>
                  <a:pt x="1257" y="303"/>
                </a:cubicBezTo>
                <a:lnTo>
                  <a:pt x="6" y="297"/>
                </a:lnTo>
                <a:close/>
              </a:path>
            </a:pathLst>
          </a:custGeom>
          <a:solidFill>
            <a:schemeClr val="hlink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38100" cap="flat" cmpd="sng">
                <a:solidFill>
                  <a:srgbClr xmlns:mc="http://schemas.openxmlformats.org/markup-compatibility/2006" val="EAEAEA" mc:Ignorable="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34" name="Поле 10"/>
          <p:cNvSpPr txBox="1">
            <a:spLocks noChangeArrowheads="1"/>
          </p:cNvSpPr>
          <p:nvPr/>
        </p:nvSpPr>
        <p:spPr bwMode="gray">
          <a:xfrm>
            <a:off x="3560763" y="4403725"/>
            <a:ext cx="201136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ru-RU" sz="1400" dirty="0"/>
              <a:t>достижение наилучших финансовых результатов</a:t>
            </a:r>
            <a:endParaRPr lang="en-US" sz="1300" dirty="0">
              <a:solidFill>
                <a:srgbClr val="1C1C1C"/>
              </a:solidFill>
            </a:endParaRPr>
          </a:p>
        </p:txBody>
      </p:sp>
      <p:sp>
        <p:nvSpPr>
          <p:cNvPr id="77835" name="Автофигура 11"/>
          <p:cNvSpPr>
            <a:spLocks noChangeArrowheads="1"/>
          </p:cNvSpPr>
          <p:nvPr/>
        </p:nvSpPr>
        <p:spPr bwMode="gray">
          <a:xfrm rot="5400000">
            <a:off x="6189663" y="3803650"/>
            <a:ext cx="2181225" cy="2028825"/>
          </a:xfrm>
          <a:prstGeom prst="roundRect">
            <a:avLst>
              <a:gd name="adj" fmla="val 19894"/>
            </a:avLst>
          </a:prstGeom>
          <a:gradFill rotWithShape="1">
            <a:gsLst>
              <a:gs pos="0">
                <a:srgbClr val="FFFFFF">
                  <a:gamma/>
                  <a:shade val="78824"/>
                  <a:invGamma/>
                  <a:alpha val="98000"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78824"/>
                  <a:invGamma/>
                  <a:alpha val="98000"/>
                </a:srgbClr>
              </a:gs>
            </a:gsLst>
            <a:lin ang="540000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36" name="Полилиния 12"/>
          <p:cNvSpPr>
            <a:spLocks/>
          </p:cNvSpPr>
          <p:nvPr/>
        </p:nvSpPr>
        <p:spPr bwMode="gray">
          <a:xfrm>
            <a:off x="6276975" y="3743325"/>
            <a:ext cx="2000250" cy="463550"/>
          </a:xfrm>
          <a:custGeom>
            <a:avLst/>
            <a:gdLst>
              <a:gd name="T0" fmla="*/ 5 w 1260"/>
              <a:gd name="T1" fmla="*/ 292 h 292"/>
              <a:gd name="T2" fmla="*/ 192 w 1260"/>
              <a:gd name="T3" fmla="*/ 0 h 292"/>
              <a:gd name="T4" fmla="*/ 1060 w 1260"/>
              <a:gd name="T5" fmla="*/ 0 h 292"/>
              <a:gd name="T6" fmla="*/ 1254 w 1260"/>
              <a:gd name="T7" fmla="*/ 291 h 292"/>
              <a:gd name="T8" fmla="*/ 5 w 1260"/>
              <a:gd name="T9" fmla="*/ 292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60" h="292">
                <a:moveTo>
                  <a:pt x="5" y="292"/>
                </a:moveTo>
                <a:cubicBezTo>
                  <a:pt x="0" y="270"/>
                  <a:pt x="16" y="49"/>
                  <a:pt x="192" y="0"/>
                </a:cubicBezTo>
                <a:lnTo>
                  <a:pt x="1060" y="0"/>
                </a:lnTo>
                <a:cubicBezTo>
                  <a:pt x="1241" y="48"/>
                  <a:pt x="1260" y="186"/>
                  <a:pt x="1254" y="291"/>
                </a:cubicBezTo>
                <a:lnTo>
                  <a:pt x="5" y="292"/>
                </a:lnTo>
                <a:close/>
              </a:path>
            </a:pathLst>
          </a:custGeom>
          <a:solidFill>
            <a:schemeClr val="folHlink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38100" cap="flat" cmpd="sng">
                <a:solidFill>
                  <a:srgbClr xmlns:mc="http://schemas.openxmlformats.org/markup-compatibility/2006" val="EAEAEA" mc:Ignorable="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38" name="Поле 14"/>
          <p:cNvSpPr txBox="1">
            <a:spLocks noChangeArrowheads="1"/>
          </p:cNvSpPr>
          <p:nvPr/>
        </p:nvSpPr>
        <p:spPr bwMode="gray">
          <a:xfrm>
            <a:off x="6304757" y="4182507"/>
            <a:ext cx="2011362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ru-RU" sz="1400" dirty="0"/>
              <a:t>обеспечение способности хозяйствующего субъекта своевременно отвечать по своим обязательствам </a:t>
            </a:r>
            <a:endParaRPr lang="en-US" sz="1300" dirty="0">
              <a:solidFill>
                <a:srgbClr val="1C1C1C"/>
              </a:solidFill>
            </a:endParaRPr>
          </a:p>
        </p:txBody>
      </p:sp>
      <p:grpSp>
        <p:nvGrpSpPr>
          <p:cNvPr id="77839" name="Группа 15"/>
          <p:cNvGrpSpPr>
            <a:grpSpLocks/>
          </p:cNvGrpSpPr>
          <p:nvPr/>
        </p:nvGrpSpPr>
        <p:grpSpPr bwMode="auto">
          <a:xfrm>
            <a:off x="3378200" y="1771650"/>
            <a:ext cx="2382838" cy="538163"/>
            <a:chOff x="2251" y="1126"/>
            <a:chExt cx="1501" cy="339"/>
          </a:xfrm>
        </p:grpSpPr>
        <p:sp>
          <p:nvSpPr>
            <p:cNvPr id="77840" name="Автофигура 16"/>
            <p:cNvSpPr>
              <a:spLocks noChangeArrowheads="1"/>
            </p:cNvSpPr>
            <p:nvPr/>
          </p:nvSpPr>
          <p:spPr bwMode="gray">
            <a:xfrm>
              <a:off x="2251" y="1126"/>
              <a:ext cx="1501" cy="33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AEAEA">
                    <a:gamma/>
                    <a:shade val="3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36078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>
              <a:outerShdw dist="40161" dir="4293903" algn="ctr" rotWithShape="0">
                <a:srgbClr val="FFFFCC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9525" algn="ctr">
                  <a:solidFill>
                    <a:srgbClr xmlns:mc="http://schemas.openxmlformats.org/markup-compatibility/2006" val="3366CC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7841" name="Автофигура 17"/>
            <p:cNvSpPr>
              <a:spLocks noChangeArrowheads="1"/>
            </p:cNvSpPr>
            <p:nvPr/>
          </p:nvSpPr>
          <p:spPr bwMode="gray">
            <a:xfrm>
              <a:off x="2269" y="1145"/>
              <a:ext cx="1465" cy="30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>
                    <a:alpha val="89999"/>
                  </a:schemeClr>
                </a:gs>
                <a:gs pos="50000">
                  <a:schemeClr val="hlink">
                    <a:gamma/>
                    <a:tint val="33725"/>
                    <a:invGamma/>
                  </a:schemeClr>
                </a:gs>
                <a:gs pos="100000">
                  <a:schemeClr val="hlink">
                    <a:alpha val="89999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xmlns:mc="http://schemas.openxmlformats.org/markup-compatibility/2006" val="808080" mc:Ignorable="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7842" name="Прямоуг. 18"/>
          <p:cNvSpPr>
            <a:spLocks noChangeArrowheads="1"/>
          </p:cNvSpPr>
          <p:nvPr/>
        </p:nvSpPr>
        <p:spPr bwMode="gray">
          <a:xfrm>
            <a:off x="4112495" y="1841500"/>
            <a:ext cx="9364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1C1C1C"/>
                </a:solidFill>
              </a:rPr>
              <a:t>2 цель</a:t>
            </a:r>
            <a:endParaRPr lang="en-US" b="1" dirty="0">
              <a:solidFill>
                <a:srgbClr val="1C1C1C"/>
              </a:solidFill>
            </a:endParaRPr>
          </a:p>
        </p:txBody>
      </p:sp>
      <p:grpSp>
        <p:nvGrpSpPr>
          <p:cNvPr id="77843" name="Группа 19"/>
          <p:cNvGrpSpPr>
            <a:grpSpLocks/>
          </p:cNvGrpSpPr>
          <p:nvPr/>
        </p:nvGrpSpPr>
        <p:grpSpPr bwMode="auto">
          <a:xfrm>
            <a:off x="6105525" y="1771650"/>
            <a:ext cx="2384425" cy="538163"/>
            <a:chOff x="3969" y="1126"/>
            <a:chExt cx="1502" cy="339"/>
          </a:xfrm>
        </p:grpSpPr>
        <p:sp>
          <p:nvSpPr>
            <p:cNvPr id="77844" name="Автофигура 20"/>
            <p:cNvSpPr>
              <a:spLocks noChangeArrowheads="1"/>
            </p:cNvSpPr>
            <p:nvPr/>
          </p:nvSpPr>
          <p:spPr bwMode="gray">
            <a:xfrm>
              <a:off x="3969" y="1126"/>
              <a:ext cx="1502" cy="33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AEAEA">
                    <a:gamma/>
                    <a:shade val="3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36078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>
              <a:outerShdw dist="40161" dir="4293903" algn="ctr" rotWithShape="0">
                <a:srgbClr val="FFFFCC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9525" algn="ctr">
                  <a:solidFill>
                    <a:srgbClr xmlns:mc="http://schemas.openxmlformats.org/markup-compatibility/2006" val="3366CC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7845" name="Автофигура 21"/>
            <p:cNvSpPr>
              <a:spLocks noChangeArrowheads="1"/>
            </p:cNvSpPr>
            <p:nvPr/>
          </p:nvSpPr>
          <p:spPr bwMode="gray">
            <a:xfrm>
              <a:off x="3988" y="1145"/>
              <a:ext cx="1464" cy="30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folHlink">
                    <a:alpha val="89999"/>
                  </a:schemeClr>
                </a:gs>
                <a:gs pos="50000">
                  <a:schemeClr val="folHlink">
                    <a:gamma/>
                    <a:tint val="33725"/>
                    <a:invGamma/>
                  </a:schemeClr>
                </a:gs>
                <a:gs pos="100000">
                  <a:schemeClr val="folHlink">
                    <a:alpha val="89999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xmlns:mc="http://schemas.openxmlformats.org/markup-compatibility/2006" val="808080" mc:Ignorable="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7846" name="Прямоуг. 22"/>
          <p:cNvSpPr>
            <a:spLocks noChangeArrowheads="1"/>
          </p:cNvSpPr>
          <p:nvPr/>
        </p:nvSpPr>
        <p:spPr bwMode="gray">
          <a:xfrm>
            <a:off x="6842202" y="1841500"/>
            <a:ext cx="9364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1C1C1C"/>
                </a:solidFill>
              </a:rPr>
              <a:t>3 цель</a:t>
            </a:r>
            <a:endParaRPr lang="en-US" b="1" dirty="0">
              <a:solidFill>
                <a:srgbClr val="1C1C1C"/>
              </a:solidFill>
            </a:endParaRPr>
          </a:p>
        </p:txBody>
      </p:sp>
      <p:grpSp>
        <p:nvGrpSpPr>
          <p:cNvPr id="77847" name="Группа 23"/>
          <p:cNvGrpSpPr>
            <a:grpSpLocks/>
          </p:cNvGrpSpPr>
          <p:nvPr/>
        </p:nvGrpSpPr>
        <p:grpSpPr bwMode="auto">
          <a:xfrm>
            <a:off x="685800" y="1771650"/>
            <a:ext cx="2384425" cy="538163"/>
            <a:chOff x="555" y="1126"/>
            <a:chExt cx="1502" cy="339"/>
          </a:xfrm>
        </p:grpSpPr>
        <p:sp>
          <p:nvSpPr>
            <p:cNvPr id="77848" name="Автофигура 24"/>
            <p:cNvSpPr>
              <a:spLocks noChangeArrowheads="1"/>
            </p:cNvSpPr>
            <p:nvPr/>
          </p:nvSpPr>
          <p:spPr bwMode="gray">
            <a:xfrm>
              <a:off x="555" y="1126"/>
              <a:ext cx="1502" cy="33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2">
                    <a:gamma/>
                    <a:shade val="36078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36078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>
              <a:outerShdw dist="40161" dir="4293903" algn="ctr" rotWithShape="0">
                <a:srgbClr val="FFFFCC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9525" algn="ctr">
                  <a:solidFill>
                    <a:srgbClr xmlns:mc="http://schemas.openxmlformats.org/markup-compatibility/2006" val="3366CC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7849" name="Автофигура 25"/>
            <p:cNvSpPr>
              <a:spLocks noChangeArrowheads="1"/>
            </p:cNvSpPr>
            <p:nvPr/>
          </p:nvSpPr>
          <p:spPr bwMode="gray">
            <a:xfrm>
              <a:off x="574" y="1145"/>
              <a:ext cx="1464" cy="30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2">
                    <a:alpha val="89999"/>
                  </a:schemeClr>
                </a:gs>
                <a:gs pos="50000">
                  <a:schemeClr val="accent2">
                    <a:gamma/>
                    <a:tint val="33725"/>
                    <a:invGamma/>
                  </a:schemeClr>
                </a:gs>
                <a:gs pos="100000">
                  <a:schemeClr val="accent2">
                    <a:alpha val="89999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xmlns:mc="http://schemas.openxmlformats.org/markup-compatibility/2006" val="808080" mc:Ignorable="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7850" name="Прямоуг. 26"/>
          <p:cNvSpPr>
            <a:spLocks noChangeArrowheads="1"/>
          </p:cNvSpPr>
          <p:nvPr/>
        </p:nvSpPr>
        <p:spPr bwMode="gray">
          <a:xfrm>
            <a:off x="1422477" y="1841500"/>
            <a:ext cx="9364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1C1C1C"/>
                </a:solidFill>
              </a:rPr>
              <a:t>1 цель</a:t>
            </a:r>
            <a:endParaRPr lang="en-US" b="1" dirty="0">
              <a:solidFill>
                <a:srgbClr val="1C1C1C"/>
              </a:solidFill>
            </a:endParaRPr>
          </a:p>
        </p:txBody>
      </p:sp>
      <p:sp>
        <p:nvSpPr>
          <p:cNvPr id="77851" name="Автофигура 27"/>
          <p:cNvSpPr>
            <a:spLocks noChangeArrowheads="1"/>
          </p:cNvSpPr>
          <p:nvPr/>
        </p:nvSpPr>
        <p:spPr bwMode="gray">
          <a:xfrm flipV="1">
            <a:off x="871538" y="2324100"/>
            <a:ext cx="1981200" cy="13716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52" name="Автофигура 28"/>
          <p:cNvSpPr>
            <a:spLocks noChangeArrowheads="1"/>
          </p:cNvSpPr>
          <p:nvPr/>
        </p:nvSpPr>
        <p:spPr bwMode="gray">
          <a:xfrm flipV="1">
            <a:off x="3538538" y="2324100"/>
            <a:ext cx="1981200" cy="13716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53" name="Автофигура 29"/>
          <p:cNvSpPr>
            <a:spLocks noChangeArrowheads="1"/>
          </p:cNvSpPr>
          <p:nvPr/>
        </p:nvSpPr>
        <p:spPr bwMode="gray">
          <a:xfrm flipV="1">
            <a:off x="6281738" y="2324100"/>
            <a:ext cx="1981200" cy="13716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229600" cy="927100"/>
          </a:xfrm>
        </p:spPr>
        <p:txBody>
          <a:bodyPr/>
          <a:lstStyle/>
          <a:p>
            <a:r>
              <a:rPr lang="ru-RU" dirty="0" smtClean="0"/>
              <a:t>Задачи бюджетирования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47614096"/>
              </p:ext>
            </p:extLst>
          </p:nvPr>
        </p:nvGraphicFramePr>
        <p:xfrm>
          <a:off x="457200" y="1340768"/>
          <a:ext cx="843528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785700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бюджетирования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n-ea"/>
                <a:cs typeface="+mn-cs"/>
              </a:rPr>
              <a:t>1 ЭТАП</a:t>
            </a:r>
          </a:p>
          <a:p>
            <a:pPr marL="0" indent="0" algn="ctr">
              <a:buNone/>
            </a:pPr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n-ea"/>
              <a:cs typeface="+mn-cs"/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построение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финансовой структуры, выделения Центров возникновения затрат, Центров кумуляции затрат, Центров возникновения прибыли, Центров финансовой ответственности и др.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35949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бюджетирования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424936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n-ea"/>
                <a:cs typeface="+mn-cs"/>
              </a:rPr>
              <a:t>2 ЭТАП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применение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различных техник и технологий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планирования бюджета:</a:t>
            </a:r>
          </a:p>
          <a:p>
            <a:pPr marL="400050" lvl="1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анализ исполнения смет прошлых периодов (определение причин, </a:t>
            </a:r>
            <a:r>
              <a:rPr lang="ru-RU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вызывавающих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отклонения);</a:t>
            </a:r>
          </a:p>
          <a:p>
            <a:pPr marL="400050" lvl="1" indent="0">
              <a:buNone/>
            </a:pP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б) динамика прироста или экономии средств по отдельным направлениям бюджета;</a:t>
            </a:r>
          </a:p>
          <a:p>
            <a:pPr marL="400050" lvl="1" indent="0">
              <a:buNone/>
            </a:pP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в) согласование бюджета на различных уровнях;</a:t>
            </a:r>
          </a:p>
          <a:p>
            <a:pPr marL="400050" lvl="1" indent="0">
              <a:buNone/>
            </a:pP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г) применение резервных фондов бюджета;</a:t>
            </a:r>
          </a:p>
          <a:p>
            <a:pPr marL="400050" lvl="1" indent="0">
              <a:buNone/>
            </a:pP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д) использование лимитов планирования;</a:t>
            </a:r>
          </a:p>
          <a:p>
            <a:pPr marL="400050" lvl="1" indent="0">
              <a:buNone/>
            </a:pP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е) использование лимитов на проведение непредвиденных платежей;</a:t>
            </a:r>
          </a:p>
          <a:p>
            <a:pPr marL="400050" lvl="1" indent="0">
              <a:buNone/>
            </a:pP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ж) организация связи бюджетирования с бухгалтерским учетом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sz="3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1882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Рисунок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386" r="13996" b="9471"/>
          <a:stretch/>
        </p:blipFill>
        <p:spPr bwMode="invGray">
          <a:xfrm>
            <a:off x="5796136" y="1772816"/>
            <a:ext cx="3246120" cy="4855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бюджетирования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745232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n-ea"/>
                <a:cs typeface="+mn-cs"/>
              </a:rPr>
              <a:t>3 ЭТАП</a:t>
            </a:r>
          </a:p>
          <a:p>
            <a:pPr marL="0" indent="0" algn="ctr">
              <a:buNone/>
            </a:pPr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контроль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 исполнением утвержденных бюджетов (выполнение дисциплины планирования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166142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бюджетирования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00200"/>
            <a:ext cx="8496944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 ЭТАП</a:t>
            </a:r>
          </a:p>
          <a:p>
            <a:pPr marL="0" indent="0" algn="ctr">
              <a:buNone/>
            </a:pPr>
            <a:r>
              <a:rPr lang="ru-RU" sz="3400" dirty="0" smtClean="0"/>
              <a:t>качественный </a:t>
            </a:r>
            <a:r>
              <a:rPr lang="ru-RU" sz="3400" dirty="0"/>
              <a:t>анализ исполнения </a:t>
            </a:r>
            <a:r>
              <a:rPr lang="ru-RU" sz="3400" dirty="0" smtClean="0"/>
              <a:t>бюджета</a:t>
            </a:r>
          </a:p>
          <a:p>
            <a:pPr marL="457200" lvl="1" indent="0">
              <a:buNone/>
            </a:pPr>
            <a:r>
              <a:rPr lang="ru-RU" sz="2000" dirty="0"/>
              <a:t>- </a:t>
            </a:r>
            <a:r>
              <a:rPr lang="ru-RU" sz="2200" dirty="0"/>
              <a:t>анализ доли различного вида расходов в общих затратах;</a:t>
            </a:r>
          </a:p>
          <a:p>
            <a:pPr marL="457200" lvl="1" indent="0">
              <a:buNone/>
            </a:pPr>
            <a:r>
              <a:rPr lang="ru-RU" sz="2200" dirty="0"/>
              <a:t>- анализ структуры расходов, в целом;</a:t>
            </a:r>
          </a:p>
          <a:p>
            <a:pPr marL="457200" lvl="1" indent="0">
              <a:buNone/>
            </a:pPr>
            <a:r>
              <a:rPr lang="ru-RU" sz="2200" dirty="0"/>
              <a:t>- исследование динамики расходов в течение планируемого периода;</a:t>
            </a:r>
          </a:p>
          <a:p>
            <a:pPr marL="457200" lvl="1" indent="0">
              <a:buNone/>
            </a:pPr>
            <a:r>
              <a:rPr lang="ru-RU" sz="2200" dirty="0"/>
              <a:t>- анализ тенденции изменения расходов;</a:t>
            </a:r>
          </a:p>
          <a:p>
            <a:pPr marL="457200" lvl="1" indent="0">
              <a:buNone/>
            </a:pPr>
            <a:r>
              <a:rPr lang="ru-RU" sz="2200" dirty="0"/>
              <a:t>- анализ влияния внешних факторов на исполнение бюджета;</a:t>
            </a:r>
          </a:p>
          <a:p>
            <a:pPr marL="457200" lvl="1" indent="0">
              <a:buNone/>
            </a:pPr>
            <a:r>
              <a:rPr lang="ru-RU" sz="2200" dirty="0"/>
              <a:t>- выявление тенденций в структуре расходов и др.</a:t>
            </a:r>
          </a:p>
        </p:txBody>
      </p:sp>
    </p:spTree>
    <p:extLst>
      <p:ext uri="{BB962C8B-B14F-4D97-AF65-F5344CB8AC3E}">
        <p14:creationId xmlns:p14="http://schemas.microsoft.com/office/powerpoint/2010/main" xmlns="" val="1009517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Кот А.Д., Филиппов В.Е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Бюджетирование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-это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основной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механизм планирования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текущей операционной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деятельности.</a:t>
            </a:r>
            <a:endParaRPr lang="ru-RU" dirty="0"/>
          </a:p>
        </p:txBody>
      </p:sp>
      <p:pic>
        <p:nvPicPr>
          <p:cNvPr id="90114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invGray">
          <a:xfrm>
            <a:off x="3491880" y="2492896"/>
            <a:ext cx="4104456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6438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1303362"/>
          </a:xfrm>
        </p:spPr>
        <p:txBody>
          <a:bodyPr/>
          <a:lstStyle/>
          <a:p>
            <a:r>
              <a:rPr lang="ru-RU" dirty="0"/>
              <a:t>Автоматизация </a:t>
            </a:r>
            <a:r>
              <a:rPr lang="ru-RU" dirty="0" smtClean="0"/>
              <a:t>бюджетирования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72816"/>
            <a:ext cx="8579296" cy="4525963"/>
          </a:xfrm>
        </p:spPr>
        <p:txBody>
          <a:bodyPr/>
          <a:lstStyle/>
          <a:p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 последнего времени автоматизацией бюджетирования в банке занимались сами сотрудники планово-экономических служб банка, используя, в основном, электронные таблицы (MS </a:t>
            </a:r>
            <a:r>
              <a:rPr lang="ru-RU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Excel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и персональные СУБД (MS </a:t>
            </a:r>
            <a:r>
              <a:rPr lang="ru-RU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Access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Interbase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пр.). </a:t>
            </a:r>
            <a:endParaRPr lang="ru-RU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r"/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Это 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было связано с отсутствием на рынке промышленных систем бюджетирования для банков. </a:t>
            </a:r>
            <a:r>
              <a:rPr lang="ru-RU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Hyperion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Solutions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Corporation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</a:t>
            </a:r>
            <a:r>
              <a:rPr lang="ru-RU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Comshare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MPC (разработчик: </a:t>
            </a:r>
            <a:r>
              <a:rPr lang="ru-RU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Comshare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Software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</a:t>
            </a:r>
            <a:r>
              <a:rPr lang="ru-RU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Adaytum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e.Planning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(разработчик: </a:t>
            </a:r>
            <a:r>
              <a:rPr lang="ru-RU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Adaytum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Software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Бюджетной управление для 1С:Предприятие (разработчик: КВФ "</a:t>
            </a:r>
            <a:r>
              <a:rPr lang="ru-RU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Инталев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") и Контур </a:t>
            </a:r>
            <a:r>
              <a:rPr lang="ru-RU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Корпорация.Бюджет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(разработчик: </a:t>
            </a:r>
            <a:r>
              <a:rPr lang="ru-RU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Intersoft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Lab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793896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Прямоуг. 4"/>
          <p:cNvSpPr>
            <a:spLocks noGrp="1" noChangeArrowheads="1"/>
          </p:cNvSpPr>
          <p:nvPr>
            <p:ph type="ctrTitle"/>
          </p:nvPr>
        </p:nvSpPr>
        <p:spPr>
          <a:xfrm>
            <a:off x="323528" y="2276872"/>
            <a:ext cx="8229600" cy="1470025"/>
          </a:xfrm>
        </p:spPr>
        <p:txBody>
          <a:bodyPr/>
          <a:lstStyle/>
          <a:p>
            <a:r>
              <a:rPr lang="ru-RU" sz="6000" dirty="0" smtClean="0"/>
              <a:t>Спасибо за внимание!</a:t>
            </a:r>
            <a:endParaRPr lang="en-US" sz="6000" dirty="0"/>
          </a:p>
        </p:txBody>
      </p:sp>
      <p:sp>
        <p:nvSpPr>
          <p:cNvPr id="3" name="Скругленный прямоугольник 2"/>
          <p:cNvSpPr/>
          <p:nvPr/>
        </p:nvSpPr>
        <p:spPr bwMode="auto">
          <a:xfrm>
            <a:off x="179512" y="4725144"/>
            <a:ext cx="1656184" cy="50405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Волкова О.Н.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Бюджетирование - это процесс согласованного планирования и управления деятельностью организации с помощью бюджетов (смет) и экономических показателей, позволяющих определить вклад каждого подразделения и каждого менеджера в достижение общих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целей.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7343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Бланк И.А.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Бюджетирование — это разработка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системы бюджетов.</a:t>
            </a: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91138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invGray">
          <a:xfrm>
            <a:off x="3275856" y="2204864"/>
            <a:ext cx="5193598" cy="4484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2932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Стоянова Е.С.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7776864" cy="4525963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Процесс бюджетирования является составной частью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финансового планирования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то есть процесса определения будущих действий по формированию и использованию финансовых ресурсов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dirty="0"/>
          </a:p>
        </p:txBody>
      </p:sp>
      <p:pic>
        <p:nvPicPr>
          <p:cNvPr id="92162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invGray">
          <a:xfrm>
            <a:off x="6588224" y="4077072"/>
            <a:ext cx="1872208" cy="2396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7540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Щиборщ</a:t>
            </a:r>
            <a:r>
              <a:rPr lang="ru-RU" dirty="0"/>
              <a:t> К.В.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Бюджетирование — это процесс составления и реализации бюджета в процессе практической деятельности организации. При этом бюджет — это документ, в соответствии с которым хозяйствующий субъект ведет свою хозяйственную деятельность.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9218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348880"/>
          </a:xfrm>
        </p:spPr>
        <p:txBody>
          <a:bodyPr/>
          <a:lstStyle/>
          <a:p>
            <a:r>
              <a:rPr lang="ru-RU" dirty="0"/>
              <a:t>М. Р. Оленичева, </a:t>
            </a:r>
            <a:r>
              <a:rPr lang="ru-RU" dirty="0" smtClean="0"/>
              <a:t>            </a:t>
            </a:r>
            <a:br>
              <a:rPr lang="ru-RU" dirty="0" smtClean="0"/>
            </a:br>
            <a:r>
              <a:rPr lang="ru-RU" dirty="0" smtClean="0"/>
              <a:t>Л</a:t>
            </a:r>
            <a:r>
              <a:rPr lang="ru-RU" dirty="0"/>
              <a:t>. И. </a:t>
            </a:r>
            <a:r>
              <a:rPr lang="ru-RU" dirty="0" err="1" smtClean="0"/>
              <a:t>Вотинцева</a:t>
            </a:r>
            <a:r>
              <a:rPr lang="ru-RU" dirty="0" smtClean="0"/>
              <a:t>, </a:t>
            </a:r>
            <a:br>
              <a:rPr lang="ru-RU" dirty="0" smtClean="0"/>
            </a:br>
            <a:r>
              <a:rPr lang="ru-RU" dirty="0" smtClean="0"/>
              <a:t>В.В</a:t>
            </a:r>
            <a:r>
              <a:rPr lang="ru-RU" dirty="0"/>
              <a:t>. </a:t>
            </a:r>
            <a:r>
              <a:rPr lang="ru-RU" dirty="0" err="1"/>
              <a:t>Рудько-Силиванов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Бюджетирование — это процесс составления смет доходов и расходов, интегрируемых в итоговый баланс движения денежных средств, на основе которого проводится планирование прибыли банка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144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Ульянова Н.В.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Бюджетирование - это система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управления банком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основе планирования деятельности как всего банка, так и отдельного его подразделения посредством составления бюджетов и их исполнения, учета, контроля и анализа отклонений от плана, мотивации персонала.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9034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1663402"/>
          </a:xfrm>
        </p:spPr>
        <p:txBody>
          <a:bodyPr/>
          <a:lstStyle/>
          <a:p>
            <a:r>
              <a:rPr lang="ru-RU" dirty="0"/>
              <a:t>А. Бочкарев,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</a:t>
            </a:r>
            <a:r>
              <a:rPr lang="ru-RU" dirty="0"/>
              <a:t>. Кондратьев, В. </a:t>
            </a:r>
            <a:r>
              <a:rPr lang="ru-RU" dirty="0" err="1"/>
              <a:t>Кранова</a:t>
            </a:r>
            <a:r>
              <a:rPr lang="ru-RU" dirty="0"/>
              <a:t>, А. Матвеева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2985195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Бюджетирование — это корпоративная технология интегрированного планирования, учета и контроля денег и финансовых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результатов.</a:t>
            </a:r>
            <a:endParaRPr lang="ru-RU" dirty="0"/>
          </a:p>
        </p:txBody>
      </p:sp>
      <p:pic>
        <p:nvPicPr>
          <p:cNvPr id="93186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invGray">
          <a:xfrm>
            <a:off x="5724128" y="4221088"/>
            <a:ext cx="3316065" cy="21816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9162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80TGp_general_light_ani">
  <a:themeElements>
    <a:clrScheme name="Default Design 1">
      <a:dk1>
        <a:srgbClr val="000000"/>
      </a:dk1>
      <a:lt1>
        <a:srgbClr val="FDF58D"/>
      </a:lt1>
      <a:dk2>
        <a:srgbClr val="CC3300"/>
      </a:dk2>
      <a:lt2>
        <a:srgbClr val="808080"/>
      </a:lt2>
      <a:accent1>
        <a:srgbClr val="FF6161"/>
      </a:accent1>
      <a:accent2>
        <a:srgbClr val="FFC319"/>
      </a:accent2>
      <a:accent3>
        <a:srgbClr val="FEF9C5"/>
      </a:accent3>
      <a:accent4>
        <a:srgbClr val="000000"/>
      </a:accent4>
      <a:accent5>
        <a:srgbClr val="FFB7B7"/>
      </a:accent5>
      <a:accent6>
        <a:srgbClr val="E7B016"/>
      </a:accent6>
      <a:hlink>
        <a:srgbClr val="A8D02A"/>
      </a:hlink>
      <a:folHlink>
        <a:srgbClr val="5CB1F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DF58D"/>
        </a:lt1>
        <a:dk2>
          <a:srgbClr val="CC3300"/>
        </a:dk2>
        <a:lt2>
          <a:srgbClr val="808080"/>
        </a:lt2>
        <a:accent1>
          <a:srgbClr val="FF6161"/>
        </a:accent1>
        <a:accent2>
          <a:srgbClr val="FFC319"/>
        </a:accent2>
        <a:accent3>
          <a:srgbClr val="FEF9C5"/>
        </a:accent3>
        <a:accent4>
          <a:srgbClr val="000000"/>
        </a:accent4>
        <a:accent5>
          <a:srgbClr val="FFB7B7"/>
        </a:accent5>
        <a:accent6>
          <a:srgbClr val="E7B016"/>
        </a:accent6>
        <a:hlink>
          <a:srgbClr val="A8D02A"/>
        </a:hlink>
        <a:folHlink>
          <a:srgbClr val="5CB1F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E1F4D8"/>
        </a:lt1>
        <a:dk2>
          <a:srgbClr val="003366"/>
        </a:dk2>
        <a:lt2>
          <a:srgbClr val="808080"/>
        </a:lt2>
        <a:accent1>
          <a:srgbClr val="FFC319"/>
        </a:accent1>
        <a:accent2>
          <a:srgbClr val="A8D02A"/>
        </a:accent2>
        <a:accent3>
          <a:srgbClr val="EEF8E9"/>
        </a:accent3>
        <a:accent4>
          <a:srgbClr val="000000"/>
        </a:accent4>
        <a:accent5>
          <a:srgbClr val="FFDEAB"/>
        </a:accent5>
        <a:accent6>
          <a:srgbClr val="98BC25"/>
        </a:accent6>
        <a:hlink>
          <a:srgbClr val="5CB1FE"/>
        </a:hlink>
        <a:folHlink>
          <a:srgbClr val="FF6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EE9DE"/>
        </a:lt1>
        <a:dk2>
          <a:srgbClr val="000066"/>
        </a:dk2>
        <a:lt2>
          <a:srgbClr val="808080"/>
        </a:lt2>
        <a:accent1>
          <a:srgbClr val="5CB1FE"/>
        </a:accent1>
        <a:accent2>
          <a:srgbClr val="FF7575"/>
        </a:accent2>
        <a:accent3>
          <a:srgbClr val="FEF2EC"/>
        </a:accent3>
        <a:accent4>
          <a:srgbClr val="000000"/>
        </a:accent4>
        <a:accent5>
          <a:srgbClr val="B5D5FE"/>
        </a:accent5>
        <a:accent6>
          <a:srgbClr val="E76969"/>
        </a:accent6>
        <a:hlink>
          <a:srgbClr val="FFC319"/>
        </a:hlink>
        <a:folHlink>
          <a:srgbClr val="A8D0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580TGp_general_light_ani</Template>
  <TotalTime>46</TotalTime>
  <Words>765</Words>
  <Application>Microsoft Office PowerPoint</Application>
  <PresentationFormat>Экран (4:3)</PresentationFormat>
  <Paragraphs>74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580TGp_general_light_ani</vt:lpstr>
      <vt:lpstr>Бюджетирование в коммерческом  банке</vt:lpstr>
      <vt:lpstr>Кот А.Д., Филиппов В.Е.</vt:lpstr>
      <vt:lpstr>Волкова О.Н. </vt:lpstr>
      <vt:lpstr>Бланк И.А. </vt:lpstr>
      <vt:lpstr>Стоянова Е.С.  </vt:lpstr>
      <vt:lpstr>Щиборщ К.В. </vt:lpstr>
      <vt:lpstr>М. Р. Оленичева,              Л. И. Вотинцева,  В.В. Рудько-Силиванов</vt:lpstr>
      <vt:lpstr>Ульянова Н.В. </vt:lpstr>
      <vt:lpstr>А. Бочкарев,  В. Кондратьев, В. Кранова, А. Матвеева</vt:lpstr>
      <vt:lpstr>Никитина Т.В. </vt:lpstr>
      <vt:lpstr>Обобщенное понятие</vt:lpstr>
      <vt:lpstr>Место бюджетирования  в системе управления КБ</vt:lpstr>
      <vt:lpstr>Признаки системы бюджетирования</vt:lpstr>
      <vt:lpstr>Цели бюджетирования</vt:lpstr>
      <vt:lpstr>Задачи бюджетирования</vt:lpstr>
      <vt:lpstr>Этапы бюджетирования</vt:lpstr>
      <vt:lpstr>Этапы бюджетирования</vt:lpstr>
      <vt:lpstr>Этапы бюджетирования</vt:lpstr>
      <vt:lpstr>Этапы бюджетирования</vt:lpstr>
      <vt:lpstr>Автоматизация бюджетирования</vt:lpstr>
      <vt:lpstr>Спасибо за внимание!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Бюджетирование</dc:title>
  <dc:creator>Name</dc:creator>
  <cp:lastModifiedBy>WiZaRd</cp:lastModifiedBy>
  <cp:revision>12</cp:revision>
  <dcterms:created xsi:type="dcterms:W3CDTF">2008-11-16T07:43:43Z</dcterms:created>
  <dcterms:modified xsi:type="dcterms:W3CDTF">2015-03-11T13:52:59Z</dcterms:modified>
</cp:coreProperties>
</file>