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1"/>
  </p:notesMasterIdLst>
  <p:sldIdLst>
    <p:sldId id="310" r:id="rId2"/>
    <p:sldId id="298" r:id="rId3"/>
    <p:sldId id="299" r:id="rId4"/>
    <p:sldId id="300" r:id="rId5"/>
    <p:sldId id="301" r:id="rId6"/>
    <p:sldId id="303" r:id="rId7"/>
    <p:sldId id="304" r:id="rId8"/>
    <p:sldId id="305" r:id="rId9"/>
    <p:sldId id="306" r:id="rId10"/>
    <p:sldId id="307" r:id="rId11"/>
    <p:sldId id="308" r:id="rId12"/>
    <p:sldId id="311" r:id="rId13"/>
    <p:sldId id="277" r:id="rId14"/>
    <p:sldId id="278" r:id="rId15"/>
    <p:sldId id="279" r:id="rId16"/>
    <p:sldId id="280" r:id="rId17"/>
    <p:sldId id="281" r:id="rId18"/>
    <p:sldId id="313" r:id="rId19"/>
    <p:sldId id="319" r:id="rId20"/>
    <p:sldId id="314" r:id="rId21"/>
    <p:sldId id="315" r:id="rId22"/>
    <p:sldId id="312" r:id="rId23"/>
    <p:sldId id="257" r:id="rId24"/>
    <p:sldId id="258" r:id="rId25"/>
    <p:sldId id="259" r:id="rId26"/>
    <p:sldId id="320" r:id="rId27"/>
    <p:sldId id="321" r:id="rId28"/>
    <p:sldId id="325" r:id="rId29"/>
    <p:sldId id="326" r:id="rId30"/>
    <p:sldId id="327" r:id="rId31"/>
    <p:sldId id="328" r:id="rId32"/>
    <p:sldId id="329" r:id="rId33"/>
    <p:sldId id="330" r:id="rId34"/>
    <p:sldId id="331" r:id="rId35"/>
    <p:sldId id="332" r:id="rId36"/>
    <p:sldId id="267" r:id="rId37"/>
    <p:sldId id="324" r:id="rId38"/>
    <p:sldId id="260" r:id="rId39"/>
    <p:sldId id="261" r:id="rId40"/>
    <p:sldId id="263" r:id="rId41"/>
    <p:sldId id="264" r:id="rId42"/>
    <p:sldId id="268" r:id="rId43"/>
    <p:sldId id="269" r:id="rId44"/>
    <p:sldId id="271" r:id="rId45"/>
    <p:sldId id="273" r:id="rId46"/>
    <p:sldId id="274" r:id="rId47"/>
    <p:sldId id="275" r:id="rId48"/>
    <p:sldId id="276" r:id="rId49"/>
    <p:sldId id="322" r:id="rId5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702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09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7F1630B-2F88-4BF3-8A50-724EEC82FE11}" type="datetimeFigureOut">
              <a:rPr lang="ru-RU"/>
              <a:pPr>
                <a:defRPr/>
              </a:pPr>
              <a:t>14.04.2015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E60E495-77C9-4D0D-8BBF-D4236E366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02411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4F377DC3-63EE-4238-B82D-546623C8CB71}" type="slidenum">
              <a:rPr lang="en-US" sz="1200">
                <a:latin typeface="Calibri" pitchFamily="34" charset="0"/>
              </a:rPr>
              <a:pPr algn="r"/>
              <a:t>33</a:t>
            </a:fld>
            <a:endParaRPr lang="en-US" sz="1200">
              <a:latin typeface="Calibri" pitchFamily="34" charset="0"/>
            </a:endParaRPr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2525" y="688975"/>
            <a:ext cx="4568825" cy="342582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5696591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E1543313-3EF6-4784-A8D6-273E6C8F2EB6}" type="slidenum">
              <a:rPr lang="en-US" sz="1200">
                <a:latin typeface="Calibri" pitchFamily="34" charset="0"/>
              </a:rPr>
              <a:pPr algn="r"/>
              <a:t>49</a:t>
            </a:fld>
            <a:endParaRPr lang="en-US" sz="1200">
              <a:latin typeface="Calibri" pitchFamily="34" charset="0"/>
            </a:endParaRPr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703263"/>
            <a:ext cx="4591050" cy="34432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2328383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BAC02-6ECA-4D43-8BCB-174C4C10C503}" type="datetimeFigureOut">
              <a:rPr lang="ru-RU"/>
              <a:pPr>
                <a:defRPr/>
              </a:pPr>
              <a:t>14.04.2015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6954C7-7DD4-4ED3-96F8-EE30B2954C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2CD470-58D2-477C-99EE-0CF878DFC0B9}" type="datetimeFigureOut">
              <a:rPr lang="ru-RU"/>
              <a:pPr>
                <a:defRPr/>
              </a:pPr>
              <a:t>14.04.2015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ED285E-9BDC-449E-B958-A73A971BD1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1ADED7-3674-4C23-9655-76EC7A691139}" type="datetimeFigureOut">
              <a:rPr lang="ru-RU"/>
              <a:pPr>
                <a:defRPr/>
              </a:pPr>
              <a:t>14.04.2015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B234CD-AED6-43EE-93B0-32890CB018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E4E011-5ED8-4C8C-AA49-46F94AC247F7}" type="datetimeFigureOut">
              <a:rPr lang="ru-RU"/>
              <a:pPr>
                <a:defRPr/>
              </a:pPr>
              <a:t>14.04.2015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03E51F-323D-4778-8B52-2853B462CF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8881D7-E50F-40FB-8CE4-DB6E927D16EF}" type="datetimeFigureOut">
              <a:rPr lang="ru-RU"/>
              <a:pPr>
                <a:defRPr/>
              </a:pPr>
              <a:t>14.04.2015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CB77A9-A53A-4B1B-BC95-77337A3879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7B0CB2-7522-4B89-9AF0-95AA83AE44F4}" type="datetimeFigureOut">
              <a:rPr lang="ru-RU"/>
              <a:pPr>
                <a:defRPr/>
              </a:pPr>
              <a:t>14.04.2015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D4E5ED-F066-4F62-86AB-2233211128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2749EF-28A1-4830-9FD1-38DA2761BA6F}" type="datetimeFigureOut">
              <a:rPr lang="ru-RU"/>
              <a:pPr>
                <a:defRPr/>
              </a:pPr>
              <a:t>14.04.2015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A060CB-E369-47AA-8DC4-9F8FA82C7A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0179D7-A4F8-42BA-9BAE-DB00E0AE6F36}" type="datetimeFigureOut">
              <a:rPr lang="ru-RU"/>
              <a:pPr>
                <a:defRPr/>
              </a:pPr>
              <a:t>14.04.2015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2A741D-FE99-419A-A022-8DD71DE4D4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BB336C-2B43-4A69-B13B-9AF982FC0091}" type="datetimeFigureOut">
              <a:rPr lang="ru-RU"/>
              <a:pPr>
                <a:defRPr/>
              </a:pPr>
              <a:t>14.04.2015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C8674D-9564-430D-A9B6-5CA1891099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8698F-1DB8-4113-9236-2DC12705CABE}" type="datetimeFigureOut">
              <a:rPr lang="ru-RU"/>
              <a:pPr>
                <a:defRPr/>
              </a:pPr>
              <a:t>14.04.2015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7CBE1E-A4E7-4012-88BF-5A8EAAB790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ый треугольник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E5ECF6-083A-4EDD-9FBB-E3F5C2C8A67F}" type="datetimeFigureOut">
              <a:rPr lang="ru-RU"/>
              <a:pPr>
                <a:defRPr/>
              </a:pPr>
              <a:t>14.04.2015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93906A-5ED6-4E57-B88D-C735E7E4C1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1CCB3E9-BB2D-4C78-BE77-476AA4928364}" type="datetimeFigureOut">
              <a:rPr lang="ru-RU"/>
              <a:pPr>
                <a:defRPr/>
              </a:pPr>
              <a:t>14.04.2015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7B3BAA3-622A-4C0D-B447-F476E39A66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69" r:id="rId5"/>
    <p:sldLayoutId id="2147483668" r:id="rId6"/>
    <p:sldLayoutId id="2147483667" r:id="rId7"/>
    <p:sldLayoutId id="2147483666" r:id="rId8"/>
    <p:sldLayoutId id="2147483674" r:id="rId9"/>
    <p:sldLayoutId id="2147483665" r:id="rId10"/>
    <p:sldLayoutId id="2147483664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Microsoft_Excel_97-2003_Worksheet1.xls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opisdela.ru/wp-content/uploads/2011/12/170956201.jpg" TargetMode="Externa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2.wmf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Содержимое 21"/>
          <p:cNvSpPr>
            <a:spLocks noGrp="1"/>
          </p:cNvSpPr>
          <p:nvPr>
            <p:ph idx="1"/>
          </p:nvPr>
        </p:nvSpPr>
        <p:spPr>
          <a:xfrm>
            <a:off x="539750" y="1844675"/>
            <a:ext cx="8229600" cy="4581525"/>
          </a:xfrm>
        </p:spPr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ru-RU" sz="3800" b="1" smtClean="0"/>
              <a:t>  Тема 1:</a:t>
            </a:r>
          </a:p>
          <a:p>
            <a:pPr algn="ctr">
              <a:buFont typeface="Wingdings 2" pitchFamily="18" charset="2"/>
              <a:buNone/>
            </a:pPr>
            <a:r>
              <a:rPr lang="ru-RU" sz="3800" b="1" smtClean="0"/>
              <a:t> </a:t>
            </a:r>
            <a:r>
              <a:rPr lang="ru-RU" sz="4000" b="1" smtClean="0"/>
              <a:t>Теоретические принципы корпоративной социальной политики</a:t>
            </a:r>
            <a:endParaRPr lang="ru-RU" sz="3800" smtClean="0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800" b="1" smtClean="0"/>
              <a:t>Уровни ответственности компаний перед стейкхолдерами</a:t>
            </a:r>
            <a:endParaRPr lang="ru-RU" sz="3800" smtClean="0"/>
          </a:p>
        </p:txBody>
      </p:sp>
      <p:sp>
        <p:nvSpPr>
          <p:cNvPr id="24578" name="Содержимое 21"/>
          <p:cNvSpPr>
            <a:spLocks noGrp="1"/>
          </p:cNvSpPr>
          <p:nvPr>
            <p:ph idx="1"/>
          </p:nvPr>
        </p:nvSpPr>
        <p:spPr>
          <a:xfrm>
            <a:off x="250825" y="2708275"/>
            <a:ext cx="8713788" cy="3616325"/>
          </a:xfrm>
        </p:spPr>
        <p:txBody>
          <a:bodyPr/>
          <a:lstStyle/>
          <a:p>
            <a:r>
              <a:rPr lang="ru-RU" sz="3000" smtClean="0"/>
              <a:t>Уровень </a:t>
            </a:r>
            <a:r>
              <a:rPr lang="ru-RU" sz="3000" b="1" i="1" smtClean="0"/>
              <a:t>экономической ответственности</a:t>
            </a:r>
            <a:endParaRPr lang="ru-RU" sz="3000" smtClean="0"/>
          </a:p>
          <a:p>
            <a:r>
              <a:rPr lang="ru-RU" sz="3000" smtClean="0"/>
              <a:t>Уровень </a:t>
            </a:r>
            <a:r>
              <a:rPr lang="ru-RU" sz="3000" b="1" i="1" smtClean="0"/>
              <a:t>правовой ответственности</a:t>
            </a:r>
            <a:endParaRPr lang="ru-RU" sz="3000" smtClean="0"/>
          </a:p>
          <a:p>
            <a:r>
              <a:rPr lang="ru-RU" sz="3000" smtClean="0"/>
              <a:t>Уровень </a:t>
            </a:r>
            <a:r>
              <a:rPr lang="ru-RU" sz="3000" b="1" i="1" smtClean="0"/>
              <a:t>этической ответственности</a:t>
            </a:r>
            <a:endParaRPr lang="ru-RU" sz="3000" smtClean="0"/>
          </a:p>
          <a:p>
            <a:r>
              <a:rPr lang="ru-RU" sz="3000" smtClean="0"/>
              <a:t>Уровень </a:t>
            </a:r>
            <a:r>
              <a:rPr lang="ru-RU" sz="3000" b="1" i="1" smtClean="0"/>
              <a:t>социальной ответственности</a:t>
            </a:r>
            <a:endParaRPr lang="ru-RU" sz="3000" smtClean="0"/>
          </a:p>
          <a:p>
            <a:endParaRPr lang="ru-RU" sz="3000" smtClean="0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Заголовок 20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Элементы корпоративной социальной ответственности:</a:t>
            </a:r>
            <a:endParaRPr lang="ru-RU" dirty="0"/>
          </a:p>
        </p:txBody>
      </p:sp>
      <p:sp>
        <p:nvSpPr>
          <p:cNvPr id="25602" name="Содержимое 2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smtClean="0"/>
              <a:t>Экономика предприятия</a:t>
            </a:r>
          </a:p>
          <a:p>
            <a:r>
              <a:rPr lang="ru-RU" sz="3600" smtClean="0"/>
              <a:t>Экология предприятия</a:t>
            </a:r>
          </a:p>
          <a:p>
            <a:r>
              <a:rPr lang="ru-RU" sz="3600" smtClean="0"/>
              <a:t>Социальная политика предприятия</a:t>
            </a:r>
          </a:p>
          <a:p>
            <a:endParaRPr lang="ru-RU" smtClean="0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Содержимое 21"/>
          <p:cNvSpPr>
            <a:spLocks noGrp="1"/>
          </p:cNvSpPr>
          <p:nvPr>
            <p:ph idx="1"/>
          </p:nvPr>
        </p:nvSpPr>
        <p:spPr>
          <a:xfrm>
            <a:off x="539750" y="1844675"/>
            <a:ext cx="8229600" cy="4581525"/>
          </a:xfrm>
        </p:spPr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ru-RU" sz="4200" b="1" smtClean="0"/>
              <a:t>  Тема 2 :</a:t>
            </a:r>
          </a:p>
          <a:p>
            <a:pPr algn="ctr">
              <a:buFont typeface="Wingdings 2" pitchFamily="18" charset="2"/>
              <a:buNone/>
            </a:pPr>
            <a:r>
              <a:rPr lang="ru-RU" sz="4200" b="1" smtClean="0"/>
              <a:t> Экономическая ответственность бизнеса</a:t>
            </a:r>
            <a:endParaRPr lang="ru-RU" sz="4200" smtClean="0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9" name="Text Box 5" descr="Пергамент"/>
          <p:cNvSpPr txBox="1">
            <a:spLocks noChangeArrowheads="1"/>
          </p:cNvSpPr>
          <p:nvPr/>
        </p:nvSpPr>
        <p:spPr bwMode="auto">
          <a:xfrm>
            <a:off x="609600" y="609600"/>
            <a:ext cx="8305800" cy="523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u="sng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Национальная идея России</a:t>
            </a: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solidFill>
                <a:schemeClr val="accent2"/>
              </a:solidFill>
              <a:latin typeface="+mn-lt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А.И. Солженицын: Сбережение народа</a:t>
            </a: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Б. Немцов: Путь в Европу</a:t>
            </a: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A. Чубайс: «Либеральная империя»</a:t>
            </a: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  <a:p>
            <a:pPr marL="1889125" indent="-1889125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Аристотель: Цель государства – благополучие  граждан </a:t>
            </a: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 </a:t>
            </a: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accent2"/>
              </a:solidFill>
              <a:latin typeface="+mn-lt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Общий вывод:</a:t>
            </a:r>
            <a:r>
              <a:rPr lang="ru-RU" b="1" dirty="0">
                <a:solidFill>
                  <a:schemeClr val="accent2"/>
                </a:solidFill>
                <a:latin typeface="+mn-lt"/>
              </a:rPr>
              <a:t> </a:t>
            </a: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2"/>
                </a:solidFill>
                <a:latin typeface="+mn-lt"/>
              </a:rPr>
              <a:t>Национальная идея    </a:t>
            </a:r>
            <a:r>
              <a:rPr lang="ru-RU" b="1" dirty="0">
                <a:solidFill>
                  <a:schemeClr val="accent2"/>
                </a:solidFill>
                <a:latin typeface="+mn-lt"/>
                <a:sym typeface="SymbolPS" pitchFamily="18" charset="2"/>
              </a:rPr>
              <a:t>  </a:t>
            </a:r>
            <a:r>
              <a:rPr lang="ru-RU" b="1" dirty="0">
                <a:solidFill>
                  <a:schemeClr val="accent2"/>
                </a:solidFill>
                <a:latin typeface="+mn-lt"/>
              </a:rPr>
              <a:t>  Основная цель страны </a:t>
            </a:r>
            <a:r>
              <a:rPr lang="ru-RU" b="1" dirty="0">
                <a:solidFill>
                  <a:schemeClr val="accent2"/>
                </a:solidFill>
                <a:latin typeface="+mn-lt"/>
                <a:sym typeface="SymbolPS" pitchFamily="18" charset="2"/>
              </a:rPr>
              <a:t>    </a:t>
            </a:r>
            <a:r>
              <a:rPr lang="ru-RU" b="1" dirty="0">
                <a:solidFill>
                  <a:schemeClr val="accent2"/>
                </a:solidFill>
                <a:latin typeface="+mn-lt"/>
              </a:rPr>
              <a:t>  Повышение качества жизни народа</a:t>
            </a:r>
          </a:p>
        </p:txBody>
      </p:sp>
      <p:sp>
        <p:nvSpPr>
          <p:cNvPr id="27650" name="AutoShape 7"/>
          <p:cNvSpPr>
            <a:spLocks noChangeArrowheads="1"/>
          </p:cNvSpPr>
          <p:nvPr/>
        </p:nvSpPr>
        <p:spPr bwMode="auto">
          <a:xfrm>
            <a:off x="3657600" y="5105400"/>
            <a:ext cx="228600" cy="150813"/>
          </a:xfrm>
          <a:prstGeom prst="rightArrow">
            <a:avLst>
              <a:gd name="adj1" fmla="val 50000"/>
              <a:gd name="adj2" fmla="val 37895"/>
            </a:avLst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latin typeface="Constantia" pitchFamily="18" charset="0"/>
            </a:endParaRPr>
          </a:p>
        </p:txBody>
      </p:sp>
      <p:sp>
        <p:nvSpPr>
          <p:cNvPr id="27651" name="AutoShape 8"/>
          <p:cNvSpPr>
            <a:spLocks noChangeArrowheads="1"/>
          </p:cNvSpPr>
          <p:nvPr/>
        </p:nvSpPr>
        <p:spPr bwMode="auto">
          <a:xfrm>
            <a:off x="7391400" y="5105400"/>
            <a:ext cx="228600" cy="150813"/>
          </a:xfrm>
          <a:prstGeom prst="rightArrow">
            <a:avLst>
              <a:gd name="adj1" fmla="val 50000"/>
              <a:gd name="adj2" fmla="val 37895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4213" y="188913"/>
            <a:ext cx="7772400" cy="792162"/>
          </a:xfrm>
        </p:spPr>
        <p:txBody>
          <a:bodyPr>
            <a:normAutofit fontScale="90000"/>
          </a:bodyPr>
          <a:lstStyle/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3200" b="1" smtClean="0">
                <a:solidFill>
                  <a:schemeClr val="tx1"/>
                </a:solidFill>
              </a:rPr>
              <a:t>Источники и виды доходов в рыночной экономике</a:t>
            </a:r>
          </a:p>
        </p:txBody>
      </p:sp>
      <p:graphicFrame>
        <p:nvGraphicFramePr>
          <p:cNvPr id="55389" name="Group 93"/>
          <p:cNvGraphicFramePr>
            <a:graphicFrameLocks noGrp="1"/>
          </p:cNvGraphicFramePr>
          <p:nvPr>
            <p:ph idx="4294967295"/>
          </p:nvPr>
        </p:nvGraphicFramePr>
        <p:xfrm>
          <a:off x="468313" y="1196975"/>
          <a:ext cx="8351837" cy="4816475"/>
        </p:xfrm>
        <a:graphic>
          <a:graphicData uri="http://schemas.openxmlformats.org/drawingml/2006/table">
            <a:tbl>
              <a:tblPr/>
              <a:tblGrid>
                <a:gridCol w="719137"/>
                <a:gridCol w="4032250"/>
                <a:gridCol w="3600450"/>
              </a:tblGrid>
              <a:tr h="9366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п/п</a:t>
                      </a:r>
                      <a:endParaRPr kumimoji="0" lang="ru-RU" sz="28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Экономические ресурсы – источники доходов</a:t>
                      </a:r>
                      <a:endParaRPr kumimoji="0" lang="ru-RU" sz="28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 дохода</a:t>
                      </a:r>
                      <a:endParaRPr kumimoji="0" lang="ru-RU" sz="28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4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Природные ресурсы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Рента, арендная плата 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414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Компоненты трудового потенциала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Заработная плата, гонорар, предпринимательский доход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79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Информация, энергия, оборудование, здания, продукция, деньги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Дивиденды, проценты по вкладам, арендная плата 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4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Социальные отношения (социальный капитал)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Пенсии, стипендии, пособия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8700" name="Rectangle 30"/>
          <p:cNvSpPr>
            <a:spLocks noChangeArrowheads="1"/>
          </p:cNvSpPr>
          <p:nvPr/>
        </p:nvSpPr>
        <p:spPr bwMode="auto">
          <a:xfrm>
            <a:off x="179388" y="6165850"/>
            <a:ext cx="875030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zh-CN" sz="1600" b="1" i="1">
                <a:solidFill>
                  <a:schemeClr val="bg1"/>
                </a:solidFill>
                <a:latin typeface="Constantia" pitchFamily="18" charset="0"/>
                <a:cs typeface="Arial" pitchFamily="34" charset="0"/>
              </a:rPr>
              <a:t>Источник:</a:t>
            </a:r>
            <a:r>
              <a:rPr lang="ru-RU" altLang="zh-CN" sz="1600" b="1">
                <a:solidFill>
                  <a:schemeClr val="bg1"/>
                </a:solidFill>
                <a:latin typeface="Constantia" pitchFamily="18" charset="0"/>
                <a:cs typeface="Arial" pitchFamily="34" charset="0"/>
              </a:rPr>
              <a:t> Генкин Б.М. Основания экономической теории и методы организации эффективной работы. М.: Норма, 2009. (2-е изд</a:t>
            </a:r>
            <a:r>
              <a:rPr lang="ru-RU" altLang="zh-CN" sz="1600">
                <a:solidFill>
                  <a:schemeClr val="bg1"/>
                </a:solidFill>
                <a:latin typeface="Constantia" pitchFamily="18" charset="0"/>
                <a:cs typeface="Arial" pitchFamily="34" charset="0"/>
              </a:rPr>
              <a:t>.)</a:t>
            </a:r>
            <a:endParaRPr lang="en-US" sz="1600">
              <a:solidFill>
                <a:schemeClr val="bg1"/>
              </a:solidFill>
              <a:latin typeface="Constantia" pitchFamily="18" charset="0"/>
              <a:ea typeface="SimSun" pitchFamily="2" charset="-122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655" name="Group 287"/>
          <p:cNvGraphicFramePr>
            <a:graphicFrameLocks noGrp="1"/>
          </p:cNvGraphicFramePr>
          <p:nvPr>
            <p:ph idx="4294967295"/>
          </p:nvPr>
        </p:nvGraphicFramePr>
        <p:xfrm>
          <a:off x="250825" y="620713"/>
          <a:ext cx="8747125" cy="5965191"/>
        </p:xfrm>
        <a:graphic>
          <a:graphicData uri="http://schemas.openxmlformats.org/drawingml/2006/table">
            <a:tbl>
              <a:tblPr/>
              <a:tblGrid>
                <a:gridCol w="4321175"/>
                <a:gridCol w="809625"/>
                <a:gridCol w="2663825"/>
                <a:gridCol w="952500"/>
              </a:tblGrid>
              <a:tr h="366713">
                <a:tc>
                  <a:txBody>
                    <a:bodyPr/>
                    <a:lstStyle/>
                    <a:p>
                      <a:pPr marL="171450" marR="0" lvl="0" indent="-17145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Виды ресурсов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Место </a:t>
                      </a:r>
                      <a:b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мире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33400" algn="l"/>
                        </a:tabLst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Показатели использования ресурсов и качества жизни населения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Место в мире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Площадь территории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ВВП на душу населения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69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Длина береговой линии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Продуктивность труда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ниже 30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08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Гидроресурсы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Материалоемкость и энергоемкость продукции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ниже 30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 Запасы газа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Уровень коррупции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126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 Запасы железной руды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Удовлетворенность жизнью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ниже 100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27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6. 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Запасы нефти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Индекс развития человеческого потенциала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ниже 50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92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7. 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Добыча нефти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Неравенство в доходах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ниже 50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8. 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Численность населения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9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9. 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лауреатов Нобелевской премии 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7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2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10. 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наград на конкурсах по математике и программированию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1–3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11. 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Производство стали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3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12. 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Золотовалютные  резервы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5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13. 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Доходы от экспорта вооружений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2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14. 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долларовых миллиардеров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9779" name="Rectangle 91"/>
          <p:cNvSpPr>
            <a:spLocks noChangeArrowheads="1"/>
          </p:cNvSpPr>
          <p:nvPr/>
        </p:nvSpPr>
        <p:spPr bwMode="auto">
          <a:xfrm>
            <a:off x="179388" y="0"/>
            <a:ext cx="8964612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b="1">
                <a:solidFill>
                  <a:schemeClr val="tx2"/>
                </a:solidFill>
                <a:latin typeface="Constantia" pitchFamily="18" charset="0"/>
                <a:cs typeface="Arial" pitchFamily="34" charset="0"/>
              </a:rPr>
              <a:t>Ресурсы России и эффективность их использования</a:t>
            </a:r>
            <a:r>
              <a:rPr lang="ru-RU" sz="4000">
                <a:solidFill>
                  <a:schemeClr val="tx2"/>
                </a:solidFill>
                <a:latin typeface="Constantia" pitchFamily="18" charset="0"/>
                <a:cs typeface="Arial" pitchFamily="34" charset="0"/>
              </a:rPr>
              <a:t> </a:t>
            </a:r>
          </a:p>
        </p:txBody>
      </p:sp>
      <p:sp>
        <p:nvSpPr>
          <p:cNvPr id="29780" name="Rectangle 2055"/>
          <p:cNvSpPr>
            <a:spLocks noChangeArrowheads="1"/>
          </p:cNvSpPr>
          <p:nvPr/>
        </p:nvSpPr>
        <p:spPr bwMode="auto">
          <a:xfrm>
            <a:off x="5334000" y="609600"/>
            <a:ext cx="76200" cy="5943600"/>
          </a:xfrm>
          <a:prstGeom prst="rect">
            <a:avLst/>
          </a:prstGeom>
          <a:solidFill>
            <a:schemeClr val="tx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onstantia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Rectangle 1026"/>
          <p:cNvSpPr>
            <a:spLocks noChangeArrowheads="1"/>
          </p:cNvSpPr>
          <p:nvPr/>
        </p:nvSpPr>
        <p:spPr bwMode="auto">
          <a:xfrm>
            <a:off x="0" y="0"/>
            <a:ext cx="91440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Constantia" pitchFamily="18" charset="0"/>
                <a:cs typeface="Arial" pitchFamily="34" charset="0"/>
              </a:rPr>
              <a:t>Соотношение показателей ресурсного потенциала, </a:t>
            </a:r>
            <a:br>
              <a:rPr lang="ru-RU" b="1">
                <a:latin typeface="Constantia" pitchFamily="18" charset="0"/>
                <a:cs typeface="Arial" pitchFamily="34" charset="0"/>
              </a:rPr>
            </a:br>
            <a:r>
              <a:rPr lang="ru-RU" b="1">
                <a:latin typeface="Constantia" pitchFamily="18" charset="0"/>
                <a:cs typeface="Arial" pitchFamily="34" charset="0"/>
              </a:rPr>
              <a:t>эффективности производства и качества жизни </a:t>
            </a:r>
            <a:br>
              <a:rPr lang="ru-RU" b="1">
                <a:latin typeface="Constantia" pitchFamily="18" charset="0"/>
                <a:cs typeface="Arial" pitchFamily="34" charset="0"/>
              </a:rPr>
            </a:br>
            <a:r>
              <a:rPr lang="ru-RU" b="1">
                <a:latin typeface="Constantia" pitchFamily="18" charset="0"/>
                <a:cs typeface="Arial" pitchFamily="34" charset="0"/>
              </a:rPr>
              <a:t>в России и Японии</a:t>
            </a:r>
            <a:endParaRPr lang="en-US" b="1">
              <a:latin typeface="Constantia" pitchFamily="18" charset="0"/>
              <a:cs typeface="Arial" pitchFamily="34" charset="0"/>
            </a:endParaRPr>
          </a:p>
        </p:txBody>
      </p:sp>
      <p:sp>
        <p:nvSpPr>
          <p:cNvPr id="4103" name="Rectangle 1030"/>
          <p:cNvSpPr>
            <a:spLocks noChangeArrowheads="1"/>
          </p:cNvSpPr>
          <p:nvPr/>
        </p:nvSpPr>
        <p:spPr bwMode="auto">
          <a:xfrm>
            <a:off x="0" y="12223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nstantia" pitchFamily="18" charset="0"/>
              <a:cs typeface="Arial" pitchFamily="34" charset="0"/>
            </a:endParaRPr>
          </a:p>
        </p:txBody>
      </p:sp>
      <p:graphicFrame>
        <p:nvGraphicFramePr>
          <p:cNvPr id="4101" name="Object 5"/>
          <p:cNvGraphicFramePr>
            <a:graphicFrameLocks noChangeAspect="1"/>
          </p:cNvGraphicFramePr>
          <p:nvPr/>
        </p:nvGraphicFramePr>
        <p:xfrm>
          <a:off x="958850" y="1628775"/>
          <a:ext cx="6938963" cy="4487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Рисунок" r:id="rId3" imgW="5647944" imgH="3829812" progId="Word.Picture.8">
                  <p:embed/>
                </p:oleObj>
              </mc:Choice>
              <mc:Fallback>
                <p:oleObj name="Рисунок" r:id="rId3" imgW="5647944" imgH="3829812" progId="Word.Picture.8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8850" y="1628775"/>
                        <a:ext cx="6938963" cy="44878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4" name="Rectangle 1158"/>
          <p:cNvSpPr>
            <a:spLocks noChangeArrowheads="1"/>
          </p:cNvSpPr>
          <p:nvPr/>
        </p:nvSpPr>
        <p:spPr bwMode="auto">
          <a:xfrm>
            <a:off x="-323850" y="6381750"/>
            <a:ext cx="972026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solidFill>
                  <a:schemeClr val="bg1"/>
                </a:solidFill>
                <a:latin typeface="Constantia" pitchFamily="18" charset="0"/>
                <a:cs typeface="Arial" pitchFamily="34" charset="0"/>
              </a:rPr>
              <a:t>Генкин Б.М. Экономика и социология труда. М.: Норма, 2009 (Изд. 8-е).</a:t>
            </a:r>
            <a:br>
              <a:rPr lang="ru-RU" sz="1600" b="1">
                <a:solidFill>
                  <a:schemeClr val="bg1"/>
                </a:solidFill>
                <a:latin typeface="Constantia" pitchFamily="18" charset="0"/>
                <a:cs typeface="Arial" pitchFamily="34" charset="0"/>
              </a:rPr>
            </a:br>
            <a:endParaRPr lang="ru-RU" sz="1600" b="1">
              <a:solidFill>
                <a:schemeClr val="bg1"/>
              </a:solidFill>
              <a:latin typeface="Constantia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304800"/>
            <a:ext cx="8686800" cy="1143000"/>
          </a:xfrm>
        </p:spPr>
        <p:txBody>
          <a:bodyPr/>
          <a:lstStyle/>
          <a:p>
            <a:r>
              <a:rPr lang="ru-RU" sz="2800" b="1" smtClean="0">
                <a:solidFill>
                  <a:schemeClr val="tx1"/>
                </a:solidFill>
                <a:cs typeface="Times New Roman" pitchFamily="18" charset="0"/>
              </a:rPr>
              <a:t>Удельный вес инновационно-активных предприятий в общем числе промышленных предприятий</a:t>
            </a:r>
            <a:r>
              <a:rPr lang="ru-RU" sz="280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127" name="Rectangle 3"/>
          <p:cNvSpPr>
            <a:spLocks noChangeArrowheads="1"/>
          </p:cNvSpPr>
          <p:nvPr/>
        </p:nvSpPr>
        <p:spPr bwMode="auto">
          <a:xfrm>
            <a:off x="1657350" y="2114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onstantia" pitchFamily="18" charset="0"/>
              <a:cs typeface="Arial" pitchFamily="34" charset="0"/>
            </a:endParaRPr>
          </a:p>
        </p:txBody>
      </p:sp>
      <p:graphicFrame>
        <p:nvGraphicFramePr>
          <p:cNvPr id="5125" name="Object 5"/>
          <p:cNvGraphicFramePr>
            <a:graphicFrameLocks noChangeAspect="1"/>
          </p:cNvGraphicFramePr>
          <p:nvPr/>
        </p:nvGraphicFramePr>
        <p:xfrm>
          <a:off x="304800" y="1566863"/>
          <a:ext cx="8515350" cy="3552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" name="Диаграмма" r:id="rId4" imgW="6924675" imgH="3619398" progId="Excel.Sheet.8">
                  <p:embed/>
                </p:oleObj>
              </mc:Choice>
              <mc:Fallback>
                <p:oleObj name="Диаграмма" r:id="rId4" imgW="6924675" imgH="3619398" progId="Excel.Sheet.8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1566863"/>
                        <a:ext cx="8515350" cy="3552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Заголовок 20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Факторы повышения прибыльности предприятия</a:t>
            </a:r>
            <a:endParaRPr lang="ru-RU" dirty="0"/>
          </a:p>
        </p:txBody>
      </p:sp>
      <p:sp>
        <p:nvSpPr>
          <p:cNvPr id="22" name="Содержимое 21"/>
          <p:cNvSpPr>
            <a:spLocks noGrp="1"/>
          </p:cNvSpPr>
          <p:nvPr>
            <p:ph idx="1"/>
          </p:nvPr>
        </p:nvSpPr>
        <p:spPr>
          <a:xfrm>
            <a:off x="312738" y="1700213"/>
            <a:ext cx="8435975" cy="4922837"/>
          </a:xfrm>
        </p:spPr>
        <p:txBody>
          <a:bodyPr>
            <a:normAutofit fontScale="92500"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Повышение доверия к предприятию со стороны партнеров и потребителей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Рост стоимости акций: появление или повышение в процентном соотношении фактора социальной ответственности при оценке капитализации предприятия, влияние фактора социальной ответственности на рост стоимости акций 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Позитивный фактор при выборе товара или услуги: повышение в процентном соотношении фактора доверия в сравнении с другими факторами, влияющими на выбор предприятия в качестве партнера на выбор товаров или услуг предприятия среди других товаров или услуг;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 «Патриотизм» потребителей, приверженность потребителей продукции предприятия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Заголовок 20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Факторы повышения прибыльности предприятия</a:t>
            </a:r>
            <a:endParaRPr lang="ru-RU" dirty="0"/>
          </a:p>
        </p:txBody>
      </p:sp>
      <p:sp>
        <p:nvSpPr>
          <p:cNvPr id="22" name="Содержимое 21"/>
          <p:cNvSpPr>
            <a:spLocks noGrp="1"/>
          </p:cNvSpPr>
          <p:nvPr>
            <p:ph idx="1"/>
          </p:nvPr>
        </p:nvSpPr>
        <p:spPr>
          <a:xfrm>
            <a:off x="0" y="1935163"/>
            <a:ext cx="9144000" cy="4922837"/>
          </a:xfrm>
        </p:spPr>
        <p:txBody>
          <a:bodyPr>
            <a:normAutofit fontScale="92500"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Рекомендация другим потребителям: появление или увеличение роли такого факта как позитивный образ предприятия, его активная социальная политика при рекомендации предприятия или его товаров одними потребителями другим 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Повышение производительности труда вследствие снижения социальной напряженности на производстве и в регионах или городах присутствия предприятия 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Снижение уязвимости предприятия: снижение числа конфликтных ситуаций с властью, прессой, некоммерческими (в частности, правозащитными и экологическими) организациями 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Конкурентные преимущества при участии в тендерах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Содержимое 21"/>
          <p:cNvSpPr>
            <a:spLocks noGrp="1"/>
          </p:cNvSpPr>
          <p:nvPr>
            <p:ph idx="1"/>
          </p:nvPr>
        </p:nvSpPr>
        <p:spPr>
          <a:xfrm>
            <a:off x="539750" y="1125538"/>
            <a:ext cx="8229600" cy="5300662"/>
          </a:xfrm>
        </p:spPr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ru-RU" sz="3800" b="1" smtClean="0"/>
              <a:t>   Корпоративная социальная ответственность (КСО)</a:t>
            </a:r>
          </a:p>
          <a:p>
            <a:pPr algn="ctr">
              <a:buFontTx/>
              <a:buChar char="-"/>
            </a:pPr>
            <a:r>
              <a:rPr lang="ru-RU" sz="3800" b="1" smtClean="0"/>
              <a:t>это средство </a:t>
            </a:r>
            <a:r>
              <a:rPr lang="ru-RU" sz="3800" b="1" u="sng" smtClean="0"/>
              <a:t>частного</a:t>
            </a:r>
            <a:r>
              <a:rPr lang="ru-RU" sz="3800" b="1" smtClean="0"/>
              <a:t> урегулирования нерыночных отношений между компаниями и стейкхолдерами</a:t>
            </a:r>
            <a:endParaRPr lang="ru-RU" sz="3800" smtClean="0"/>
          </a:p>
          <a:p>
            <a:pPr algn="ctr">
              <a:buFont typeface="Wingdings 2" pitchFamily="18" charset="2"/>
              <a:buNone/>
            </a:pPr>
            <a:r>
              <a:rPr lang="ru-RU" sz="3800" smtClean="0"/>
              <a:t>(заинтересованные стороны).</a:t>
            </a: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Заголовок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smtClean="0"/>
              <a:t>Сферы деятельности компании, где наиболее ощутим бизнес-эффект от КСП</a:t>
            </a:r>
            <a:endParaRPr lang="ru-RU" sz="3600" smtClean="0"/>
          </a:p>
        </p:txBody>
      </p:sp>
      <p:sp>
        <p:nvSpPr>
          <p:cNvPr id="36866" name="Содержимое 21"/>
          <p:cNvSpPr>
            <a:spLocks noGrp="1"/>
          </p:cNvSpPr>
          <p:nvPr>
            <p:ph idx="1"/>
          </p:nvPr>
        </p:nvSpPr>
        <p:spPr>
          <a:xfrm>
            <a:off x="457200" y="2276475"/>
            <a:ext cx="8229600" cy="4048125"/>
          </a:xfrm>
        </p:spPr>
        <p:txBody>
          <a:bodyPr/>
          <a:lstStyle/>
          <a:p>
            <a:r>
              <a:rPr lang="ru-RU" sz="4000" smtClean="0"/>
              <a:t> Финансы</a:t>
            </a:r>
          </a:p>
          <a:p>
            <a:r>
              <a:rPr lang="ru-RU" sz="4000" smtClean="0"/>
              <a:t>Маркетинг и продажи</a:t>
            </a:r>
          </a:p>
          <a:p>
            <a:r>
              <a:rPr lang="ru-RU" sz="4000" smtClean="0"/>
              <a:t>Управление персоналом</a:t>
            </a:r>
          </a:p>
          <a:p>
            <a:r>
              <a:rPr lang="ru-RU" sz="4000" smtClean="0"/>
              <a:t>Управление рисками</a:t>
            </a:r>
          </a:p>
          <a:p>
            <a:endParaRPr lang="ru-RU" smtClean="0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Заголовок 20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В чем проявляется бизнес-эффект:</a:t>
            </a:r>
            <a:endParaRPr lang="ru-RU" dirty="0"/>
          </a:p>
        </p:txBody>
      </p:sp>
      <p:sp>
        <p:nvSpPr>
          <p:cNvPr id="22" name="Содержимое 21"/>
          <p:cNvSpPr>
            <a:spLocks noGrp="1"/>
          </p:cNvSpPr>
          <p:nvPr>
            <p:ph idx="1"/>
          </p:nvPr>
        </p:nvSpPr>
        <p:spPr>
          <a:xfrm>
            <a:off x="179388" y="1935163"/>
            <a:ext cx="8713787" cy="4662487"/>
          </a:xfrm>
        </p:spPr>
        <p:txBody>
          <a:bodyPr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Созданием стабильной </a:t>
            </a:r>
            <a:r>
              <a:rPr lang="ru-RU" dirty="0" err="1" smtClean="0"/>
              <a:t>бизнес-среды</a:t>
            </a:r>
            <a:endParaRPr lang="ru-RU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Снижение операционных рисков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Укрепление доверия, создание положительного имиджа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Увеличение капитализации, рост финансовых показателей и рост продаж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Повышение эффективности маркетинга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Повышение производительности труда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Снижение </a:t>
            </a:r>
            <a:r>
              <a:rPr lang="ru-RU" dirty="0" err="1" smtClean="0"/>
              <a:t>рекрутинговых</a:t>
            </a:r>
            <a:r>
              <a:rPr lang="ru-RU" dirty="0" smtClean="0"/>
              <a:t> издержек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Развитие инноваций, способствующих расширению рынка</a:t>
            </a: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Содержимое 21"/>
          <p:cNvSpPr>
            <a:spLocks noGrp="1"/>
          </p:cNvSpPr>
          <p:nvPr>
            <p:ph idx="1"/>
          </p:nvPr>
        </p:nvSpPr>
        <p:spPr>
          <a:xfrm>
            <a:off x="539750" y="1844675"/>
            <a:ext cx="8229600" cy="4581525"/>
          </a:xfrm>
        </p:spPr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ru-RU" sz="4200" b="1" smtClean="0"/>
              <a:t>  Тема 3 :</a:t>
            </a:r>
          </a:p>
          <a:p>
            <a:pPr algn="ctr">
              <a:buFont typeface="Wingdings 2" pitchFamily="18" charset="2"/>
              <a:buNone/>
            </a:pPr>
            <a:r>
              <a:rPr lang="ru-RU" sz="4200" b="1" smtClean="0"/>
              <a:t>Социальная </a:t>
            </a:r>
          </a:p>
          <a:p>
            <a:pPr algn="ctr">
              <a:buFont typeface="Wingdings 2" pitchFamily="18" charset="2"/>
              <a:buNone/>
            </a:pPr>
            <a:r>
              <a:rPr lang="ru-RU" sz="4200" b="1" smtClean="0"/>
              <a:t>ответственность бизнеса</a:t>
            </a:r>
            <a:endParaRPr lang="ru-RU" sz="4200" smtClean="0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9939" name="Содержимое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00063" y="714375"/>
            <a:ext cx="80010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Корпоративная социальная ответственность</a:t>
            </a:r>
            <a:endParaRPr lang="ru-RU" sz="32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Тройная стрелка влево/вправо/вверх 4"/>
          <p:cNvSpPr/>
          <p:nvPr/>
        </p:nvSpPr>
        <p:spPr>
          <a:xfrm>
            <a:off x="3429000" y="1857375"/>
            <a:ext cx="2786063" cy="1714500"/>
          </a:xfrm>
          <a:prstGeom prst="leftRigh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572250" y="2286000"/>
            <a:ext cx="2357438" cy="171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 Внешняя корпоративная социальная политика</a:t>
            </a:r>
            <a:r>
              <a:rPr lang="ru-RU" dirty="0"/>
              <a:t>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85750" y="2286000"/>
            <a:ext cx="2500313" cy="171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Внутренняя корпоративная социальная политика</a:t>
            </a:r>
            <a:endParaRPr lang="ru-RU" dirty="0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Заголовок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0962" name="Содержимое 2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071688" y="0"/>
            <a:ext cx="6572250" cy="9144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/>
              <a:t>Внутренняя корпоративная социальная политика 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928813" y="1214438"/>
            <a:ext cx="6643687" cy="5143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dirty="0"/>
              <a:t> </a:t>
            </a:r>
            <a:r>
              <a:rPr lang="ru-RU" sz="2400" dirty="0"/>
              <a:t>Развитие персонала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400" dirty="0"/>
              <a:t> Формирование корпоративной культуры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400" dirty="0"/>
              <a:t> Рекреация и оздоровление работников и членов их семей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400" dirty="0"/>
              <a:t> Привлечение и поддержка молодежи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400" dirty="0"/>
              <a:t> Спортивные программы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400" dirty="0"/>
              <a:t> Оказание материальной помощи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400" dirty="0"/>
              <a:t> Помощь ветеранам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400" dirty="0"/>
              <a:t> Реализация разнообразных детских программ</a:t>
            </a:r>
          </a:p>
        </p:txBody>
      </p:sp>
      <p:sp>
        <p:nvSpPr>
          <p:cNvPr id="24" name="Развернутая стрелка 23"/>
          <p:cNvSpPr/>
          <p:nvPr/>
        </p:nvSpPr>
        <p:spPr>
          <a:xfrm rot="5400000" flipV="1">
            <a:off x="-428625" y="1000126"/>
            <a:ext cx="2928937" cy="1643062"/>
          </a:xfrm>
          <a:prstGeom prst="uturnArrow">
            <a:avLst>
              <a:gd name="adj1" fmla="val 25000"/>
              <a:gd name="adj2" fmla="val 24355"/>
              <a:gd name="adj3" fmla="val 25000"/>
              <a:gd name="adj4" fmla="val 43750"/>
              <a:gd name="adj5" fmla="val 7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071688" y="0"/>
            <a:ext cx="6572250" cy="9144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/>
              <a:t>Внешняя корпоративная социальная политика </a:t>
            </a:r>
          </a:p>
        </p:txBody>
      </p:sp>
      <p:sp>
        <p:nvSpPr>
          <p:cNvPr id="5" name="Развернутая стрелка 4"/>
          <p:cNvSpPr/>
          <p:nvPr/>
        </p:nvSpPr>
        <p:spPr>
          <a:xfrm rot="5400000" flipV="1">
            <a:off x="-428625" y="1000126"/>
            <a:ext cx="2928937" cy="1643062"/>
          </a:xfrm>
          <a:prstGeom prst="uturnArrow">
            <a:avLst>
              <a:gd name="adj1" fmla="val 25000"/>
              <a:gd name="adj2" fmla="val 24355"/>
              <a:gd name="adj3" fmla="val 25000"/>
              <a:gd name="adj4" fmla="val 43750"/>
              <a:gd name="adj5" fmla="val 7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643063" y="1428750"/>
            <a:ext cx="7215187" cy="50006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ü"/>
              <a:defRPr/>
            </a:pPr>
            <a:r>
              <a:rPr lang="ru-RU" dirty="0"/>
              <a:t> </a:t>
            </a:r>
            <a:r>
              <a:rPr lang="ru-RU" sz="2000" dirty="0"/>
              <a:t>Участие в финансировании инициируемых </a:t>
            </a:r>
            <a:r>
              <a:rPr lang="ru-RU" sz="2000" dirty="0" smtClean="0"/>
              <a:t>властью проектов</a:t>
            </a:r>
            <a:endParaRPr lang="ru-RU" sz="2000" dirty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ü"/>
              <a:defRPr/>
            </a:pPr>
            <a:r>
              <a:rPr lang="ru-RU" sz="2000" dirty="0"/>
              <a:t>Содержание объектов ЖКХ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ü"/>
              <a:defRPr/>
            </a:pPr>
            <a:r>
              <a:rPr lang="ru-RU" sz="2000" dirty="0"/>
              <a:t>Поддержка деятельности и формирование базы различных учреждений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ü"/>
              <a:defRPr/>
            </a:pPr>
            <a:r>
              <a:rPr lang="ru-RU" sz="2000" dirty="0"/>
              <a:t>Помощь в организации культурно - </a:t>
            </a:r>
            <a:r>
              <a:rPr lang="ru-RU" sz="2000" dirty="0" err="1"/>
              <a:t>досуговой</a:t>
            </a:r>
            <a:r>
              <a:rPr lang="ru-RU" sz="2000" dirty="0"/>
              <a:t> деятельности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ü"/>
              <a:defRPr/>
            </a:pPr>
            <a:r>
              <a:rPr lang="ru-RU" sz="2000" dirty="0"/>
              <a:t>Проведение образовательных проектов для населения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ü"/>
              <a:defRPr/>
            </a:pPr>
            <a:r>
              <a:rPr lang="ru-RU" sz="2000" dirty="0"/>
              <a:t>Поддержка инновационных проектов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ü"/>
              <a:defRPr/>
            </a:pPr>
            <a:r>
              <a:rPr lang="ru-RU" sz="2000" dirty="0"/>
              <a:t>П</a:t>
            </a:r>
            <a:r>
              <a:rPr lang="ru-RU" sz="2000" dirty="0" smtClean="0"/>
              <a:t>оддержка </a:t>
            </a:r>
            <a:r>
              <a:rPr lang="ru-RU" sz="2000" dirty="0"/>
              <a:t>незащищённых групп населения</a:t>
            </a: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Заголовок 20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Влияние социальной политики</a:t>
            </a:r>
            <a:endParaRPr lang="ru-RU" dirty="0"/>
          </a:p>
        </p:txBody>
      </p:sp>
      <p:sp>
        <p:nvSpPr>
          <p:cNvPr id="43010" name="Содержимое 21"/>
          <p:cNvSpPr>
            <a:spLocks noGrp="1"/>
          </p:cNvSpPr>
          <p:nvPr>
            <p:ph idx="1"/>
          </p:nvPr>
        </p:nvSpPr>
        <p:spPr>
          <a:xfrm>
            <a:off x="457200" y="1773238"/>
            <a:ext cx="8229600" cy="4895850"/>
          </a:xfrm>
        </p:spPr>
        <p:txBody>
          <a:bodyPr/>
          <a:lstStyle/>
          <a:p>
            <a:r>
              <a:rPr lang="ru-RU" smtClean="0"/>
              <a:t>Лояльность сотрудников, членов семей</a:t>
            </a:r>
          </a:p>
          <a:p>
            <a:r>
              <a:rPr lang="ru-RU" smtClean="0"/>
              <a:t>Имидж предприятия среди сотрудников</a:t>
            </a:r>
          </a:p>
          <a:p>
            <a:r>
              <a:rPr lang="ru-RU" smtClean="0"/>
              <a:t>Позитивная мотивация</a:t>
            </a:r>
          </a:p>
          <a:p>
            <a:r>
              <a:rPr lang="ru-RU" smtClean="0"/>
              <a:t>Повышение качества человеческого капитала</a:t>
            </a:r>
          </a:p>
          <a:p>
            <a:r>
              <a:rPr lang="ru-RU" smtClean="0"/>
              <a:t>Повышение качества психологического \социального климата \ атмосферы предприятия, социального самочувствия работников</a:t>
            </a: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Заголовок 20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Роль внешней социальной политики для управления</a:t>
            </a:r>
            <a:endParaRPr lang="ru-RU" dirty="0"/>
          </a:p>
        </p:txBody>
      </p:sp>
      <p:sp>
        <p:nvSpPr>
          <p:cNvPr id="44034" name="Содержимое 2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Позитивное влияние на рынок потребителей</a:t>
            </a:r>
          </a:p>
          <a:p>
            <a:r>
              <a:rPr lang="ru-RU" smtClean="0"/>
              <a:t>Позитивное влияние на акционерный капитал</a:t>
            </a:r>
          </a:p>
          <a:p>
            <a:r>
              <a:rPr lang="ru-RU" smtClean="0"/>
              <a:t>Привлечение на работу высокопрофессиональных специалистов</a:t>
            </a:r>
          </a:p>
          <a:p>
            <a:r>
              <a:rPr lang="ru-RU" smtClean="0"/>
              <a:t>Создание положительной устойчивой репутации предприятия в обществе</a:t>
            </a:r>
          </a:p>
          <a:p>
            <a:r>
              <a:rPr lang="ru-RU" smtClean="0"/>
              <a:t>Содействие развитию интереса со стороны потенциальных инвесторов</a:t>
            </a: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0"/>
            <a:ext cx="8229600" cy="1341438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/>
              <a:t>Отношения с местным сообществом</a:t>
            </a:r>
            <a:endParaRPr lang="ru-RU" dirty="0"/>
          </a:p>
        </p:txBody>
      </p:sp>
      <p:sp>
        <p:nvSpPr>
          <p:cNvPr id="81923" name="Содержимое 2"/>
          <p:cNvSpPr>
            <a:spLocks noGrp="1"/>
          </p:cNvSpPr>
          <p:nvPr>
            <p:ph idx="4294967295"/>
          </p:nvPr>
        </p:nvSpPr>
        <p:spPr>
          <a:xfrm>
            <a:off x="457200" y="1368425"/>
            <a:ext cx="8229600" cy="5589588"/>
          </a:xfrm>
        </p:spPr>
        <p:txBody>
          <a:bodyPr/>
          <a:lstStyle/>
          <a:p>
            <a:pPr algn="just">
              <a:buFont typeface="Wingdings 2" pitchFamily="18" charset="2"/>
              <a:buNone/>
            </a:pPr>
            <a:r>
              <a:rPr lang="ru-RU" smtClean="0"/>
              <a:t>   Под местным сообществом в контексте корпоративной ответственности (КО) обычно подразумевают население и ту территорию, на которой компании ведут свою деятельность. В зависимости от масштабов этой деятельности и ее направленности сообщество может представлять собой разные группы людей, объединенных по какому-либо признаку - географическому, культурному, историческому и т.д.</a:t>
            </a:r>
          </a:p>
        </p:txBody>
      </p:sp>
      <p:pic>
        <p:nvPicPr>
          <p:cNvPr id="81924" name="Picture 2" descr="http://im6-tub-ru.yandex.net/i?id=134773240-32-72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27875" y="5054600"/>
            <a:ext cx="2016125" cy="180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 idx="4294967295"/>
          </p:nvPr>
        </p:nvSpPr>
        <p:spPr>
          <a:xfrm>
            <a:off x="457200" y="0"/>
            <a:ext cx="8229600" cy="26035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4294967295"/>
          </p:nvPr>
        </p:nvSpPr>
        <p:spPr>
          <a:xfrm>
            <a:off x="457200" y="750888"/>
            <a:ext cx="8229600" cy="5991225"/>
          </a:xfrm>
        </p:spPr>
        <p:txBody>
          <a:bodyPr>
            <a:normAutofit/>
          </a:bodyPr>
          <a:lstStyle/>
          <a:p>
            <a:r>
              <a:rPr lang="ru-RU" sz="3000" smtClean="0"/>
              <a:t>Действия корпоративного сектора, направленные на достижение баланса интересов с разными группами общества, называются «взаимодействием с местным сообществом», хотя этот термин не является универсальным. </a:t>
            </a:r>
          </a:p>
          <a:p>
            <a:r>
              <a:rPr lang="ru-RU" sz="3000" smtClean="0"/>
              <a:t>«</a:t>
            </a:r>
            <a:r>
              <a:rPr lang="ru-RU" sz="3000" b="1" smtClean="0">
                <a:solidFill>
                  <a:srgbClr val="20C9F8"/>
                </a:solidFill>
              </a:rPr>
              <a:t>corporate community involvement» </a:t>
            </a:r>
            <a:r>
              <a:rPr lang="ru-RU" sz="3000" smtClean="0"/>
              <a:t>(«корпоративная вовлеченность в дела местного сообщества»), подразумевающее реализацию бизнесом такой деятельности, которая учитывает местные законы, потребности и традиции. </a:t>
            </a:r>
          </a:p>
          <a:p>
            <a:endParaRPr lang="ru-RU" sz="3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Содержимое 21"/>
          <p:cNvSpPr>
            <a:spLocks noGrp="1"/>
          </p:cNvSpPr>
          <p:nvPr>
            <p:ph idx="1"/>
          </p:nvPr>
        </p:nvSpPr>
        <p:spPr>
          <a:xfrm>
            <a:off x="539750" y="1412875"/>
            <a:ext cx="8229600" cy="5127625"/>
          </a:xfrm>
        </p:spPr>
        <p:txBody>
          <a:bodyPr/>
          <a:lstStyle/>
          <a:p>
            <a:pPr marL="0" indent="0" algn="ctr">
              <a:buFont typeface="Wingdings 2" pitchFamily="18" charset="2"/>
              <a:buNone/>
            </a:pPr>
            <a:r>
              <a:rPr lang="ru-RU" sz="3600" b="1" smtClean="0"/>
              <a:t>Стейкхолдеры</a:t>
            </a:r>
            <a:r>
              <a:rPr lang="ru-RU" sz="3600" smtClean="0"/>
              <a:t> (заинтересованные стороны)— лица и институты, существующие внутри или вне компании, и оказывающие влияние на то, как компания осуществляет свою деятельность, либо на которых влияет деятельность компании.</a:t>
            </a: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/>
              <a:t>Ответственность перед персоналом</a:t>
            </a:r>
            <a:endParaRPr lang="ru-RU" dirty="0"/>
          </a:p>
        </p:txBody>
      </p:sp>
      <p:sp>
        <p:nvSpPr>
          <p:cNvPr id="83971" name="Содержимое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mtClean="0"/>
              <a:t>   содержание корпоративной ответственности включает следующие основные аспекты: </a:t>
            </a:r>
          </a:p>
          <a:p>
            <a:r>
              <a:rPr lang="ru-RU" smtClean="0"/>
              <a:t>- отсутствие дискриминации в практике найма на работу и карьерного продвижения; </a:t>
            </a:r>
          </a:p>
          <a:p>
            <a:r>
              <a:rPr lang="ru-RU" smtClean="0"/>
              <a:t>- обеспечение защиты жизни и здоровья работников; </a:t>
            </a:r>
          </a:p>
          <a:p>
            <a:r>
              <a:rPr lang="ru-RU" smtClean="0"/>
              <a:t>- достойное вознаграждение за труд, включая систему оплаты труда и меры социальной поддержки; </a:t>
            </a:r>
          </a:p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0"/>
            <a:ext cx="8229600" cy="549275"/>
          </a:xfrm>
        </p:spPr>
        <p:txBody>
          <a:bodyPr/>
          <a:lstStyle/>
          <a:p>
            <a:pPr algn="ctr"/>
            <a:r>
              <a:rPr lang="ru-RU" sz="2800" b="1" smtClean="0"/>
              <a:t>Ответственность перед персоналом</a:t>
            </a:r>
            <a:endParaRPr lang="ru-RU" sz="2800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620713"/>
            <a:ext cx="9144000" cy="597693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ru-RU" sz="2400" smtClean="0"/>
              <a:t>   открытая система взаимодействия с работниками как основными стейкхолдерами любой компании; </a:t>
            </a:r>
          </a:p>
          <a:p>
            <a:pPr>
              <a:lnSpc>
                <a:spcPct val="90000"/>
              </a:lnSpc>
            </a:pPr>
            <a:r>
              <a:rPr lang="ru-RU" sz="2400" smtClean="0"/>
              <a:t>- обеспечение для работников возможности повышения квалификации, постоянного обучения, что повышает их конкурентоспособность, снижает зависимость от одного работодателя, уменьшает нагрузку на государственный бюджет в случае потери работником своего места; </a:t>
            </a:r>
          </a:p>
          <a:p>
            <a:pPr>
              <a:lnSpc>
                <a:spcPct val="90000"/>
              </a:lnSpc>
            </a:pPr>
            <a:r>
              <a:rPr lang="ru-RU" sz="2400" smtClean="0"/>
              <a:t>- уважение семейных обязанностей работников, включая гибкую систему занятости и отпусков; </a:t>
            </a:r>
          </a:p>
          <a:p>
            <a:pPr>
              <a:lnSpc>
                <a:spcPct val="90000"/>
              </a:lnSpc>
            </a:pPr>
            <a:r>
              <a:rPr lang="ru-RU" sz="2400" smtClean="0"/>
              <a:t>- обоснованные меры, дающие возможность трудовой самореализации представителям уязвимых групп, таких как коренные представители местных сообществ, мигранты, инвалиды и др.; </a:t>
            </a:r>
          </a:p>
          <a:p>
            <a:pPr>
              <a:lnSpc>
                <a:spcPct val="90000"/>
              </a:lnSpc>
            </a:pPr>
            <a:r>
              <a:rPr lang="ru-RU" sz="2400" smtClean="0"/>
              <a:t>- участие в решении вопросов, связанных с молодежной или женской безработицей (в рамках политики найма или социальных программ, адресованных местному сообществу). </a:t>
            </a:r>
          </a:p>
          <a:p>
            <a:pPr>
              <a:lnSpc>
                <a:spcPct val="90000"/>
              </a:lnSpc>
            </a:pPr>
            <a:endParaRPr lang="ru-RU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5400" b="1" dirty="0" smtClean="0"/>
              <a:t>Ответственность перед персоналом</a:t>
            </a:r>
            <a:endParaRPr lang="ru-RU" dirty="0"/>
          </a:p>
        </p:txBody>
      </p:sp>
      <p:sp>
        <p:nvSpPr>
          <p:cNvPr id="86019" name="Содержимое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mtClean="0"/>
              <a:t>  В качестве важной задачи, стоящей перед работодателем, многие эксперты отмечают :</a:t>
            </a:r>
          </a:p>
          <a:p>
            <a:r>
              <a:rPr lang="ru-RU" smtClean="0"/>
              <a:t> распространение идеологии корпоративной ответственности среди сотрудников и привлечение персонала в ее реализации на практике. </a:t>
            </a:r>
          </a:p>
          <a:p>
            <a:r>
              <a:rPr lang="ru-RU" smtClean="0"/>
              <a:t>Становясь элементом корпоративной культуры и системы внутренних коммуникаций, эта концепция создает предпосылки для более успешного решения вопросов, находящихся в ведении менеджеров по управлению персоналом. </a:t>
            </a:r>
          </a:p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Номер слайда 4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lIns="0" tIns="0" rIns="0" bIns="0" anchor="b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6DFD3E5E-CBBD-4799-BC49-8CC67984274C}" type="slidenum">
              <a:rPr lang="en-US" sz="1200">
                <a:solidFill>
                  <a:schemeClr val="tx2">
                    <a:shade val="90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33</a:t>
            </a:fld>
            <a:endParaRPr lang="en-US" sz="1200">
              <a:solidFill>
                <a:schemeClr val="tx2">
                  <a:shade val="90000"/>
                </a:schemeClr>
              </a:solidFill>
              <a:latin typeface="+mn-lt"/>
            </a:endParaRPr>
          </a:p>
        </p:txBody>
      </p:sp>
      <p:sp>
        <p:nvSpPr>
          <p:cNvPr id="87043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ctr"/>
            <a:r>
              <a:rPr lang="ru-RU" sz="2400" smtClean="0">
                <a:solidFill>
                  <a:schemeClr val="tx1"/>
                </a:solidFill>
                <a:latin typeface="OfficinaSerifBoldCTT"/>
              </a:rPr>
              <a:t>Принципы управления персоналом</a:t>
            </a:r>
          </a:p>
        </p:txBody>
      </p:sp>
      <p:sp>
        <p:nvSpPr>
          <p:cNvPr id="87044" name="Rectangle 161"/>
          <p:cNvSpPr>
            <a:spLocks noChangeArrowheads="1"/>
          </p:cNvSpPr>
          <p:nvPr/>
        </p:nvSpPr>
        <p:spPr bwMode="auto">
          <a:xfrm>
            <a:off x="4489450" y="13700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b="1">
              <a:latin typeface="Trebuchet MS" pitchFamily="34" charset="0"/>
            </a:endParaRPr>
          </a:p>
        </p:txBody>
      </p:sp>
      <p:graphicFrame>
        <p:nvGraphicFramePr>
          <p:cNvPr id="87045" name="Group 5"/>
          <p:cNvGraphicFramePr>
            <a:graphicFrameLocks noGrp="1"/>
          </p:cNvGraphicFramePr>
          <p:nvPr/>
        </p:nvGraphicFramePr>
        <p:xfrm>
          <a:off x="755650" y="333375"/>
          <a:ext cx="6946900" cy="5688013"/>
        </p:xfrm>
        <a:graphic>
          <a:graphicData uri="http://schemas.openxmlformats.org/drawingml/2006/table">
            <a:tbl>
              <a:tblPr/>
              <a:tblGrid>
                <a:gridCol w="1819275"/>
                <a:gridCol w="5127625"/>
              </a:tblGrid>
              <a:tr h="1038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rebuchet MS" pitchFamily="34" charset="0"/>
                        </a:rPr>
                        <a:t>Принципы К.С.О.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rebuchet MS" pitchFamily="34" charset="0"/>
                        </a:rPr>
                        <a:t>КРАТКАЯ ХАРАКТЕРИСТИКА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5953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законность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Признание верховенства закона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841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реалистичность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Объективность, взвешенность и всесторонняя оценка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8604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эффективность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Подчинение обеспечению наивысшей экономической эффективности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6159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последователь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ность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Планомерность или «пошаговость»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8604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гибкость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Своевременное реагирование на реальные изменения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876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открытость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Восприимчивость к передовым технологиям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7071" name="Rectangle 437"/>
          <p:cNvSpPr>
            <a:spLocks noChangeArrowheads="1"/>
          </p:cNvSpPr>
          <p:nvPr/>
        </p:nvSpPr>
        <p:spPr bwMode="auto">
          <a:xfrm>
            <a:off x="0" y="66754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Trebuchet MS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9388" y="-100013"/>
            <a:ext cx="8229600" cy="1008063"/>
          </a:xfrm>
        </p:spPr>
        <p:txBody>
          <a:bodyPr>
            <a:normAutofit/>
          </a:bodyPr>
          <a:lstStyle/>
          <a:p>
            <a:pPr algn="ctr">
              <a:lnSpc>
                <a:spcPct val="55000"/>
              </a:lnSpc>
            </a:pPr>
            <a:r>
              <a:rPr lang="ru-RU" sz="2400" b="1" smtClean="0">
                <a:solidFill>
                  <a:srgbClr val="070266"/>
                </a:solidFill>
              </a:rPr>
              <a:t>Список компаний – участниц исследования по сравнению программ социальной ответственности</a:t>
            </a:r>
            <a:r>
              <a:rPr lang="ru-RU" sz="5600" smtClean="0"/>
              <a:t> </a:t>
            </a:r>
          </a:p>
        </p:txBody>
      </p:sp>
      <p:sp>
        <p:nvSpPr>
          <p:cNvPr id="89091" name="Содержимое 2"/>
          <p:cNvSpPr>
            <a:spLocks noGrp="1"/>
          </p:cNvSpPr>
          <p:nvPr>
            <p:ph idx="4294967295"/>
          </p:nvPr>
        </p:nvSpPr>
        <p:spPr>
          <a:xfrm>
            <a:off x="250825" y="1412875"/>
            <a:ext cx="8893175" cy="4911725"/>
          </a:xfrm>
        </p:spPr>
        <p:txBody>
          <a:bodyPr/>
          <a:lstStyle/>
          <a:p>
            <a:pPr marL="514350" indent="-514350">
              <a:buFont typeface="Calibri" pitchFamily="34" charset="0"/>
              <a:buNone/>
            </a:pPr>
            <a:endParaRPr lang="ru-RU" smtClean="0"/>
          </a:p>
        </p:txBody>
      </p:sp>
      <p:graphicFrame>
        <p:nvGraphicFramePr>
          <p:cNvPr id="89174" name="Group 86"/>
          <p:cNvGraphicFramePr>
            <a:graphicFrameLocks noGrp="1"/>
          </p:cNvGraphicFramePr>
          <p:nvPr/>
        </p:nvGraphicFramePr>
        <p:xfrm>
          <a:off x="250825" y="1052513"/>
          <a:ext cx="8497888" cy="5283203"/>
        </p:xfrm>
        <a:graphic>
          <a:graphicData uri="http://schemas.openxmlformats.org/drawingml/2006/table">
            <a:tbl>
              <a:tblPr/>
              <a:tblGrid>
                <a:gridCol w="3305175"/>
                <a:gridCol w="2600325"/>
                <a:gridCol w="2592388"/>
              </a:tblGrid>
              <a:tr h="766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Отрасль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Российские компании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Американские компании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0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Телекоммуникации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Мегафон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Verizon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6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Нефтедобыча и переработка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Газпром-нефть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ExxonMobil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0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Ритэйл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Х5 групп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Costco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Интернет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Yandex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Google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6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Металлургическая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Северсталь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United States Steel Corporation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0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Транспортная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Трансаэро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American Airlines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Банковская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Сбербанк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Bank of America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35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Пищевая промышленность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ОАО «Астон»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Safeway, Inc.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9388" y="-531813"/>
            <a:ext cx="8229600" cy="1008063"/>
          </a:xfrm>
        </p:spPr>
        <p:txBody>
          <a:bodyPr>
            <a:normAutofit/>
          </a:bodyPr>
          <a:lstStyle/>
          <a:p>
            <a:pPr algn="ctr">
              <a:lnSpc>
                <a:spcPct val="55000"/>
              </a:lnSpc>
            </a:pPr>
            <a:r>
              <a:rPr lang="ru-RU" sz="3000" b="1" smtClean="0">
                <a:solidFill>
                  <a:srgbClr val="070266"/>
                </a:solidFill>
              </a:rPr>
              <a:t>Сравнение программ КСО</a:t>
            </a:r>
            <a:r>
              <a:rPr lang="ru-RU" smtClean="0"/>
              <a:t> </a:t>
            </a:r>
          </a:p>
        </p:txBody>
      </p:sp>
      <p:sp>
        <p:nvSpPr>
          <p:cNvPr id="90115" name="Содержимое 2"/>
          <p:cNvSpPr>
            <a:spLocks noGrp="1"/>
          </p:cNvSpPr>
          <p:nvPr>
            <p:ph idx="4294967295"/>
          </p:nvPr>
        </p:nvSpPr>
        <p:spPr>
          <a:xfrm>
            <a:off x="250825" y="1412875"/>
            <a:ext cx="8893175" cy="4911725"/>
          </a:xfrm>
        </p:spPr>
        <p:txBody>
          <a:bodyPr/>
          <a:lstStyle/>
          <a:p>
            <a:pPr marL="514350" indent="-514350">
              <a:buFont typeface="Calibri" pitchFamily="34" charset="0"/>
              <a:buNone/>
            </a:pPr>
            <a:endParaRPr lang="ru-RU" smtClean="0"/>
          </a:p>
        </p:txBody>
      </p:sp>
      <p:graphicFrame>
        <p:nvGraphicFramePr>
          <p:cNvPr id="90185" name="Group 73"/>
          <p:cNvGraphicFramePr>
            <a:graphicFrameLocks noGrp="1"/>
          </p:cNvGraphicFramePr>
          <p:nvPr/>
        </p:nvGraphicFramePr>
        <p:xfrm>
          <a:off x="142875" y="549275"/>
          <a:ext cx="8893175" cy="6265672"/>
        </p:xfrm>
        <a:graphic>
          <a:graphicData uri="http://schemas.openxmlformats.org/drawingml/2006/table">
            <a:tbl>
              <a:tblPr/>
              <a:tblGrid>
                <a:gridCol w="4448175"/>
                <a:gridCol w="4445000"/>
              </a:tblGrid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Российские компании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Американские программы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55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·  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Поддержка окружающей среды – как поддержка региона и устойчивого развития региона.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·  Поддержка государственных инициатив в области спорта, например, строительство спортивных объектов.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·  Связь потребностей региона и деятельности предприятия.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·  Программы поддержки ветеранов войны и наиболее социально незащищенных групп, например, онкобольных</a:t>
                      </a:r>
                      <a:b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</a:b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Поддержка религиозных учреждений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Программы обучения по противодействию коррупции, защите данных потребителей, анти-бойкотная система.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·  Пропогандирование волонтерского движения.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·  Программы по сбережению энергии.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·  Поддержка студенческих образ-ых программ в области экономики.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·  Поддержка инициатив деловых женщин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·  Поддержка больных детей.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·  Пропаганда программ КСО на территории других стран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54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266"/>
                          </a:solidFill>
                          <a:effectLst/>
                          <a:latin typeface="Constantia" pitchFamily="18" charset="0"/>
                        </a:rPr>
                        <a:t>·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266"/>
                          </a:solidFill>
                          <a:effectLst/>
                          <a:latin typeface="Constantia" pitchFamily="18" charset="0"/>
                        </a:rPr>
                        <a:t> Ориентир на помощь слабозащи-щенным группам населения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70266"/>
                        </a:solidFill>
                        <a:effectLst/>
                        <a:latin typeface="Constantia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266"/>
                          </a:solidFill>
                          <a:effectLst/>
                          <a:latin typeface="Constantia" pitchFamily="18" charset="0"/>
                        </a:rPr>
                        <a:t>· 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266"/>
                          </a:solidFill>
                          <a:effectLst/>
                          <a:latin typeface="Constantia" pitchFamily="18" charset="0"/>
                        </a:rPr>
                        <a:t>Ориентир на капиталоемкие проекты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70266"/>
                        </a:solidFill>
                        <a:effectLst/>
                        <a:latin typeface="Constantia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266"/>
                          </a:solidFill>
                          <a:effectLst/>
                          <a:latin typeface="Constantia" pitchFamily="18" charset="0"/>
                        </a:rPr>
                        <a:t>· 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266"/>
                          </a:solidFill>
                          <a:effectLst/>
                          <a:latin typeface="Constantia" pitchFamily="18" charset="0"/>
                        </a:rPr>
                        <a:t>Ориентир на государство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266"/>
                          </a:solidFill>
                          <a:effectLst/>
                          <a:latin typeface="Constantia" pitchFamily="18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266"/>
                          </a:solidFill>
                          <a:effectLst/>
                          <a:latin typeface="Constantia" pitchFamily="18" charset="0"/>
                        </a:rPr>
                        <a:t>·  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266"/>
                          </a:solidFill>
                          <a:effectLst/>
                          <a:latin typeface="Constantia" pitchFamily="18" charset="0"/>
                        </a:rPr>
                        <a:t>Ориентир на изменение стиля жизни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266"/>
                          </a:solidFill>
                          <a:effectLst/>
                          <a:latin typeface="Constantia" pitchFamily="18" charset="0"/>
                        </a:rPr>
                        <a:t>·  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266"/>
                          </a:solidFill>
                          <a:effectLst/>
                          <a:latin typeface="Constantia" pitchFamily="18" charset="0"/>
                        </a:rPr>
                        <a:t>Ориентир на поддержку индивидуальных достижений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266"/>
                          </a:solidFill>
                          <a:effectLst/>
                          <a:latin typeface="Constantia" pitchFamily="18" charset="0"/>
                        </a:rPr>
                        <a:t>· 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266"/>
                          </a:solidFill>
                          <a:effectLst/>
                          <a:latin typeface="Constantia" pitchFamily="18" charset="0"/>
                        </a:rPr>
                        <a:t>Ориентир на бизнес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88" y="188913"/>
            <a:ext cx="8229600" cy="1008062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Преимущества реализации КСО</a:t>
            </a:r>
            <a:endParaRPr lang="ru-RU" dirty="0"/>
          </a:p>
        </p:txBody>
      </p:sp>
      <p:sp>
        <p:nvSpPr>
          <p:cNvPr id="45058" name="Содержимое 2"/>
          <p:cNvSpPr>
            <a:spLocks noGrp="1"/>
          </p:cNvSpPr>
          <p:nvPr>
            <p:ph idx="1"/>
          </p:nvPr>
        </p:nvSpPr>
        <p:spPr>
          <a:xfrm>
            <a:off x="250825" y="1412875"/>
            <a:ext cx="8893175" cy="4911725"/>
          </a:xfrm>
        </p:spPr>
        <p:txBody>
          <a:bodyPr/>
          <a:lstStyle/>
          <a:p>
            <a:pPr marL="514350" indent="-514350">
              <a:buFont typeface="Calibri" pitchFamily="34" charset="0"/>
              <a:buAutoNum type="arabicPeriod"/>
            </a:pPr>
            <a:r>
              <a:rPr lang="ru-RU" smtClean="0"/>
              <a:t>Увеличивается прибыль, возрастают темпы роста.</a:t>
            </a:r>
          </a:p>
          <a:p>
            <a:pPr marL="514350" indent="-514350">
              <a:buFont typeface="Calibri" pitchFamily="34" charset="0"/>
              <a:buAutoNum type="arabicPeriod"/>
            </a:pPr>
            <a:r>
              <a:rPr lang="ru-RU" smtClean="0"/>
              <a:t>Доступ к социально-ответственным инвестициям.</a:t>
            </a:r>
          </a:p>
          <a:p>
            <a:pPr marL="514350" indent="-514350">
              <a:buFont typeface="Calibri" pitchFamily="34" charset="0"/>
              <a:buAutoNum type="arabicPeriod"/>
            </a:pPr>
            <a:r>
              <a:rPr lang="ru-RU" smtClean="0"/>
              <a:t>Сокращение операционных расходов.</a:t>
            </a:r>
          </a:p>
          <a:p>
            <a:pPr marL="514350" indent="-514350">
              <a:buFont typeface="Calibri" pitchFamily="34" charset="0"/>
              <a:buAutoNum type="arabicPeriod"/>
            </a:pPr>
            <a:r>
              <a:rPr lang="ru-RU" smtClean="0"/>
              <a:t>Растут продажи, повышается лояльность клиентов.</a:t>
            </a:r>
          </a:p>
          <a:p>
            <a:pPr marL="514350" indent="-514350">
              <a:buFont typeface="Calibri" pitchFamily="34" charset="0"/>
              <a:buAutoNum type="arabicPeriod"/>
            </a:pPr>
            <a:r>
              <a:rPr lang="ru-RU" smtClean="0"/>
              <a:t>Повышение производительности и качества труда.</a:t>
            </a:r>
          </a:p>
          <a:p>
            <a:pPr marL="514350" indent="-514350">
              <a:buFont typeface="Calibri" pitchFamily="34" charset="0"/>
              <a:buAutoNum type="arabicPeriod"/>
            </a:pPr>
            <a:r>
              <a:rPr lang="ru-RU" smtClean="0"/>
              <a:t>Возможность привлечения и удерживания сотрудников.</a:t>
            </a:r>
          </a:p>
          <a:p>
            <a:pPr marL="514350" indent="-514350">
              <a:buFont typeface="Calibri" pitchFamily="34" charset="0"/>
              <a:buAutoNum type="arabicPeriod"/>
            </a:pPr>
            <a:r>
              <a:rPr lang="ru-RU" smtClean="0"/>
              <a:t>Сокращение претензий.</a:t>
            </a:r>
          </a:p>
          <a:p>
            <a:pPr marL="514350" indent="-514350">
              <a:buFont typeface="Calibri" pitchFamily="34" charset="0"/>
              <a:buAutoNum type="arabicPeriod"/>
            </a:pPr>
            <a:r>
              <a:rPr lang="ru-RU" smtClean="0"/>
              <a:t>Улучшение управления рисками.</a:t>
            </a:r>
          </a:p>
          <a:p>
            <a:pPr marL="514350" indent="-514350">
              <a:buFont typeface="Calibri" pitchFamily="34" charset="0"/>
              <a:buAutoNum type="arabicPeriod"/>
            </a:pPr>
            <a:r>
              <a:rPr lang="ru-RU" smtClean="0"/>
              <a:t>Возрастание конкурентоспособности.</a:t>
            </a:r>
          </a:p>
          <a:p>
            <a:pPr marL="514350" indent="-514350">
              <a:buFont typeface="Calibri" pitchFamily="34" charset="0"/>
              <a:buAutoNum type="arabicPeriod"/>
            </a:pPr>
            <a:endParaRPr lang="ru-RU" smtClean="0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0"/>
            <a:ext cx="8229600" cy="981075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</a:rPr>
              <a:t>Что не относится к корпоративной ответственности? 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908050"/>
            <a:ext cx="9144000" cy="594995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400" smtClean="0"/>
              <a:t>Обязанности, которые любое физическое или юридическое лицо должны выполнять в повседневной жизни согласно действующим законам и нормативным актам. </a:t>
            </a:r>
          </a:p>
          <a:p>
            <a:pPr>
              <a:lnSpc>
                <a:spcPct val="90000"/>
              </a:lnSpc>
            </a:pPr>
            <a:r>
              <a:rPr lang="ru-RU" sz="2400" smtClean="0"/>
              <a:t>Невыполнение законов является правонарушением, что никак не может быть уравновешено стремлением быть социально ответственным. Выполнение законодательных требований является элементом корпоративной этики, но это не имеет отношения к сути концепции КО. </a:t>
            </a:r>
          </a:p>
          <a:p>
            <a:pPr>
              <a:lnSpc>
                <a:spcPct val="90000"/>
              </a:lnSpc>
            </a:pPr>
            <a:r>
              <a:rPr lang="ru-RU" sz="2400" smtClean="0"/>
              <a:t>Субъективный (или вынужденный) выбор объектов или сфер деятельности, на которые компания или организация готова тратить деньги. </a:t>
            </a:r>
          </a:p>
          <a:p>
            <a:pPr algn="ctr">
              <a:lnSpc>
                <a:spcPct val="90000"/>
              </a:lnSpc>
              <a:buFont typeface="Wingdings 2" pitchFamily="18" charset="2"/>
              <a:buNone/>
            </a:pPr>
            <a:r>
              <a:rPr lang="ru-RU" sz="2400" b="1" i="1" smtClean="0">
                <a:solidFill>
                  <a:schemeClr val="tx2"/>
                </a:solidFill>
              </a:rPr>
              <a:t>К концепции КО относится только система планирования, принятия решений и оценки последствий этих решений, которая имеет непосредственное отношение к бизнесу компании или целевой деятельности организации. </a:t>
            </a:r>
            <a:br>
              <a:rPr lang="ru-RU" sz="2400" b="1" i="1" smtClean="0">
                <a:solidFill>
                  <a:schemeClr val="tx2"/>
                </a:solidFill>
              </a:rPr>
            </a:br>
            <a:endParaRPr lang="ru-RU" sz="2400" b="1" i="1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85720" y="285728"/>
            <a:ext cx="7772400" cy="1362456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err="1">
                <a:solidFill>
                  <a:srgbClr val="FF0000"/>
                </a:solidFill>
              </a:rPr>
              <a:t>Лукойл</a:t>
            </a:r>
            <a:r>
              <a:rPr lang="ru-RU">
                <a:solidFill>
                  <a:srgbClr val="FF0000"/>
                </a:solidFill>
              </a:rPr>
              <a:t>. КСО</a:t>
            </a:r>
          </a:p>
        </p:txBody>
      </p:sp>
      <p:sp>
        <p:nvSpPr>
          <p:cNvPr id="46082" name="Текст 5"/>
          <p:cNvSpPr>
            <a:spLocks noGrp="1"/>
          </p:cNvSpPr>
          <p:nvPr>
            <p:ph type="body" idx="1"/>
          </p:nvPr>
        </p:nvSpPr>
        <p:spPr>
          <a:xfrm>
            <a:off x="530225" y="1928813"/>
            <a:ext cx="7772400" cy="4214812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sz="2400" smtClean="0"/>
              <a:t>Корпоративное страхование и социальное обеспечение </a:t>
            </a:r>
          </a:p>
          <a:p>
            <a:pPr>
              <a:buFont typeface="Wingdings" pitchFamily="2" charset="2"/>
              <a:buChar char="Ø"/>
            </a:pPr>
            <a:r>
              <a:rPr lang="ru-RU" sz="2400" smtClean="0"/>
              <a:t>Добровольное медицинское страхование </a:t>
            </a:r>
          </a:p>
          <a:p>
            <a:pPr>
              <a:buFont typeface="Wingdings" pitchFamily="2" charset="2"/>
              <a:buChar char="Ø"/>
            </a:pPr>
            <a:r>
              <a:rPr lang="ru-RU" sz="2400" smtClean="0"/>
              <a:t>Страхование от несчастных случаев на производстве </a:t>
            </a:r>
          </a:p>
          <a:p>
            <a:pPr>
              <a:buFont typeface="Wingdings" pitchFamily="2" charset="2"/>
              <a:buChar char="Ø"/>
            </a:pPr>
            <a:r>
              <a:rPr lang="ru-RU" sz="2400" smtClean="0"/>
              <a:t>Негосударственное пенсионное обеспечение </a:t>
            </a:r>
          </a:p>
          <a:p>
            <a:endParaRPr lang="ru-RU" smtClean="0"/>
          </a:p>
        </p:txBody>
      </p:sp>
      <p:pic>
        <p:nvPicPr>
          <p:cNvPr id="46083" name="Содержимое 3" descr="лукойл.jpg"/>
          <p:cNvPicPr>
            <a:picLocks noGrp="1" noChangeAspect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6992938" y="4298950"/>
            <a:ext cx="2151062" cy="2559050"/>
          </a:xfrm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Рисунок 4" descr="седьмой континент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86563" y="4713288"/>
            <a:ext cx="2357437" cy="214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252" y="214290"/>
            <a:ext cx="7858148" cy="92869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>
                <a:solidFill>
                  <a:schemeClr val="accent1">
                    <a:lumMod val="60000"/>
                    <a:lumOff val="40000"/>
                  </a:schemeClr>
                </a:solidFill>
              </a:rPr>
              <a:t>Седьмой Континент. КСО</a:t>
            </a:r>
          </a:p>
        </p:txBody>
      </p:sp>
      <p:sp>
        <p:nvSpPr>
          <p:cNvPr id="47107" name="Текст 2"/>
          <p:cNvSpPr>
            <a:spLocks noGrp="1"/>
          </p:cNvSpPr>
          <p:nvPr>
            <p:ph type="body" idx="1"/>
          </p:nvPr>
        </p:nvSpPr>
        <p:spPr>
          <a:xfrm>
            <a:off x="250825" y="1214438"/>
            <a:ext cx="8858250" cy="3929062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ru-RU" smtClean="0"/>
              <a:t> Оздоровление нации</a:t>
            </a:r>
          </a:p>
          <a:p>
            <a:pPr>
              <a:buFont typeface="Wingdings" pitchFamily="2" charset="2"/>
              <a:buChar char="ü"/>
            </a:pPr>
            <a:r>
              <a:rPr lang="ru-RU" smtClean="0"/>
              <a:t> Участие в благотворительных акциях</a:t>
            </a:r>
          </a:p>
          <a:p>
            <a:pPr>
              <a:buFont typeface="Wingdings" pitchFamily="2" charset="2"/>
              <a:buChar char="ü"/>
            </a:pPr>
            <a:r>
              <a:rPr lang="ru-RU" smtClean="0"/>
              <a:t> Социально значимые цены</a:t>
            </a:r>
          </a:p>
          <a:p>
            <a:pPr>
              <a:buFont typeface="Wingdings" pitchFamily="2" charset="2"/>
              <a:buChar char="ü"/>
            </a:pPr>
            <a:r>
              <a:rPr lang="ru-RU" smtClean="0"/>
              <a:t> Конкурентные цены на социально значимые продукты</a:t>
            </a:r>
          </a:p>
          <a:p>
            <a:pPr>
              <a:buFont typeface="Wingdings" pitchFamily="2" charset="2"/>
              <a:buChar char="ü"/>
            </a:pPr>
            <a:r>
              <a:rPr lang="ru-RU" smtClean="0"/>
              <a:t> Материальная поддержка детским учебно-воспитательным заведениям</a:t>
            </a:r>
          </a:p>
          <a:p>
            <a:pPr>
              <a:buFont typeface="Wingdings" pitchFamily="2" charset="2"/>
              <a:buChar char="ü"/>
            </a:pPr>
            <a:r>
              <a:rPr lang="ru-RU" smtClean="0"/>
              <a:t> Удобное посещение магазина людей с ограниченными возможностями</a:t>
            </a:r>
          </a:p>
          <a:p>
            <a:pPr>
              <a:buFont typeface="Wingdings" pitchFamily="2" charset="2"/>
              <a:buChar char="ü"/>
            </a:pPr>
            <a:r>
              <a:rPr lang="ru-RU" smtClean="0"/>
              <a:t> Возможность работы людей с проблемами со здоровьем </a:t>
            </a:r>
          </a:p>
          <a:p>
            <a:pPr>
              <a:buFont typeface="Wingdings" pitchFamily="2" charset="2"/>
              <a:buChar char="ü"/>
            </a:pPr>
            <a:endParaRPr lang="ru-RU" smtClean="0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Содержимое 21"/>
          <p:cNvSpPr>
            <a:spLocks noGrp="1"/>
          </p:cNvSpPr>
          <p:nvPr>
            <p:ph idx="1"/>
          </p:nvPr>
        </p:nvSpPr>
        <p:spPr>
          <a:xfrm>
            <a:off x="457200" y="1125538"/>
            <a:ext cx="8229600" cy="5199062"/>
          </a:xfrm>
        </p:spPr>
        <p:txBody>
          <a:bodyPr/>
          <a:lstStyle/>
          <a:p>
            <a:pPr marL="0" indent="0" algn="ctr">
              <a:buFont typeface="Wingdings 2" pitchFamily="18" charset="2"/>
              <a:buNone/>
            </a:pPr>
            <a:r>
              <a:rPr lang="ru-RU" sz="3600" b="1" smtClean="0"/>
              <a:t>Теория стейкхолдеров или теория заинтересованных сторон </a:t>
            </a:r>
            <a:r>
              <a:rPr lang="ru-RU" sz="3600" smtClean="0"/>
              <a:t>- одно из теоретических направлений в менеджменте, формирующее и объясняющее стратегию развития фирмы с точки зрения учета интересов стейкхолдеров.</a:t>
            </a: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7772400" cy="1362456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sz="7000" smtClean="0">
                <a:solidFill>
                  <a:schemeClr val="bg2">
                    <a:lumMod val="75000"/>
                  </a:schemeClr>
                </a:solidFill>
              </a:rPr>
              <a:t>Nestle</a:t>
            </a:r>
            <a:r>
              <a:rPr lang="ru-RU" sz="7000" smtClean="0">
                <a:solidFill>
                  <a:schemeClr val="bg2">
                    <a:lumMod val="75000"/>
                  </a:schemeClr>
                </a:solidFill>
              </a:rPr>
              <a:t>. </a:t>
            </a:r>
            <a:r>
              <a:rPr lang="ru-RU" sz="7000">
                <a:solidFill>
                  <a:schemeClr val="bg2">
                    <a:lumMod val="75000"/>
                  </a:schemeClr>
                </a:solidFill>
              </a:rPr>
              <a:t>КСО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63" y="1628775"/>
            <a:ext cx="7772400" cy="446405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en-US" sz="2700" b="1" smtClean="0">
                <a:solidFill>
                  <a:srgbClr val="0D0D0D"/>
                </a:solidFill>
              </a:rPr>
              <a:t> </a:t>
            </a:r>
            <a:r>
              <a:rPr lang="ru-RU" sz="4000" b="1" smtClean="0"/>
              <a:t>Создание общих ценностей</a:t>
            </a:r>
            <a:endParaRPr lang="en-US" sz="4000" b="1" smtClean="0"/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ru-RU" sz="4000" b="1" smtClean="0"/>
              <a:t>Социальная ответственность в сфере: образования, культурной жизнь, благотворительности и др.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ru-RU" sz="4000" b="1" smtClean="0"/>
              <a:t>«Разговор о правильном питании»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endParaRPr lang="ru-RU" sz="3400" smtClean="0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3" y="500063"/>
            <a:ext cx="8229600" cy="785812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/>
              <a:t>TOYOTA. КСО</a:t>
            </a:r>
          </a:p>
        </p:txBody>
      </p:sp>
      <p:sp>
        <p:nvSpPr>
          <p:cNvPr id="49155" name="Текст 2"/>
          <p:cNvSpPr>
            <a:spLocks noGrp="1"/>
          </p:cNvSpPr>
          <p:nvPr>
            <p:ph sz="half" idx="1"/>
          </p:nvPr>
        </p:nvSpPr>
        <p:spPr>
          <a:xfrm>
            <a:off x="0" y="1557338"/>
            <a:ext cx="4500563" cy="4643437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2000" b="1" u="sng" smtClean="0"/>
              <a:t>Основные принципы:</a:t>
            </a:r>
          </a:p>
          <a:p>
            <a:pPr>
              <a:buFont typeface="Wingdings 2" pitchFamily="18" charset="2"/>
              <a:buNone/>
            </a:pPr>
            <a:endParaRPr lang="ru-RU" sz="2000" b="1" smtClean="0"/>
          </a:p>
          <a:p>
            <a:pPr>
              <a:buFont typeface="Wingdings" pitchFamily="2" charset="2"/>
              <a:buChar char="ü"/>
            </a:pPr>
            <a:r>
              <a:rPr lang="ru-RU" sz="2000" b="1" smtClean="0"/>
              <a:t> Общие социальные инициативы с потребителем</a:t>
            </a:r>
          </a:p>
          <a:p>
            <a:pPr>
              <a:buFont typeface="Wingdings" pitchFamily="2" charset="2"/>
              <a:buChar char="ü"/>
            </a:pPr>
            <a:r>
              <a:rPr lang="ru-RU" sz="2000" b="1" smtClean="0"/>
              <a:t> Соблюдение закона</a:t>
            </a:r>
          </a:p>
          <a:p>
            <a:pPr>
              <a:buFont typeface="Wingdings" pitchFamily="2" charset="2"/>
              <a:buChar char="ü"/>
            </a:pPr>
            <a:r>
              <a:rPr lang="ru-RU" sz="2000" b="1" smtClean="0"/>
              <a:t>Сотрудничество с местными властями и некоммерческими благотворительными фондами</a:t>
            </a:r>
          </a:p>
          <a:p>
            <a:pPr>
              <a:buFont typeface="Wingdings" pitchFamily="2" charset="2"/>
              <a:buChar char="ü"/>
            </a:pPr>
            <a:r>
              <a:rPr lang="ru-RU" sz="2000" b="1" smtClean="0"/>
              <a:t>Системный подход к разработке социальных программ</a:t>
            </a:r>
          </a:p>
          <a:p>
            <a:pPr>
              <a:buFont typeface="Wingdings" pitchFamily="2" charset="2"/>
              <a:buChar char="ü"/>
            </a:pPr>
            <a:r>
              <a:rPr lang="ru-RU" sz="2000" b="1" smtClean="0"/>
              <a:t>Открытость, публичность </a:t>
            </a:r>
          </a:p>
          <a:p>
            <a:pPr>
              <a:buFont typeface="Wingdings" pitchFamily="2" charset="2"/>
              <a:buChar char="ü"/>
            </a:pPr>
            <a:r>
              <a:rPr lang="ru-RU" sz="2000" b="1" smtClean="0"/>
              <a:t> Качественный социальный менеджмент</a:t>
            </a:r>
          </a:p>
        </p:txBody>
      </p:sp>
      <p:sp>
        <p:nvSpPr>
          <p:cNvPr id="49156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57338"/>
            <a:ext cx="4495800" cy="4714875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2000" b="1" u="sng" smtClean="0"/>
              <a:t>Основные направления:</a:t>
            </a:r>
          </a:p>
          <a:p>
            <a:pPr>
              <a:buFont typeface="Wingdings 2" pitchFamily="18" charset="2"/>
              <a:buNone/>
            </a:pPr>
            <a:endParaRPr lang="ru-RU" sz="2000" b="1" smtClean="0"/>
          </a:p>
          <a:p>
            <a:pPr>
              <a:buFont typeface="Wingdings" pitchFamily="2" charset="2"/>
              <a:buChar char="ü"/>
            </a:pPr>
            <a:r>
              <a:rPr lang="ru-RU" sz="2000" b="1" smtClean="0"/>
              <a:t> Охрана окружающей среды </a:t>
            </a:r>
          </a:p>
          <a:p>
            <a:pPr>
              <a:buFont typeface="Wingdings" pitchFamily="2" charset="2"/>
              <a:buChar char="ü"/>
            </a:pPr>
            <a:r>
              <a:rPr lang="ru-RU" sz="2000" b="1" smtClean="0"/>
              <a:t> Безопасность дорожного движения</a:t>
            </a:r>
          </a:p>
          <a:p>
            <a:pPr>
              <a:buFont typeface="Wingdings" pitchFamily="2" charset="2"/>
              <a:buChar char="ü"/>
            </a:pPr>
            <a:r>
              <a:rPr lang="ru-RU" sz="2000" b="1" smtClean="0"/>
              <a:t>Инженерно-техническое образование для детей и молодежи</a:t>
            </a:r>
          </a:p>
          <a:p>
            <a:pPr>
              <a:buFont typeface="Wingdings" pitchFamily="2" charset="2"/>
              <a:buChar char="ü"/>
            </a:pPr>
            <a:r>
              <a:rPr lang="ru-RU" sz="2000" b="1" smtClean="0"/>
              <a:t> Спортивные и культурные программы</a:t>
            </a:r>
            <a:endParaRPr lang="ru-RU" sz="2000" smtClean="0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0" y="0"/>
            <a:ext cx="9144000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Модель человека в социально-экономических системах</a:t>
            </a:r>
          </a:p>
        </p:txBody>
      </p:sp>
      <p:sp>
        <p:nvSpPr>
          <p:cNvPr id="52226" name="AutoShape 4"/>
          <p:cNvSpPr>
            <a:spLocks noChangeAspect="1" noChangeArrowheads="1"/>
          </p:cNvSpPr>
          <p:nvPr/>
        </p:nvSpPr>
        <p:spPr bwMode="auto">
          <a:xfrm>
            <a:off x="1447800" y="90488"/>
            <a:ext cx="6683375" cy="676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52227" name="Rectangle 5"/>
          <p:cNvSpPr>
            <a:spLocks noChangeArrowheads="1"/>
          </p:cNvSpPr>
          <p:nvPr/>
        </p:nvSpPr>
        <p:spPr bwMode="auto">
          <a:xfrm>
            <a:off x="1271588" y="1684338"/>
            <a:ext cx="38100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chemeClr val="accent2"/>
                </a:solidFill>
                <a:latin typeface="Constantia" pitchFamily="18" charset="0"/>
              </a:rPr>
              <a:t> </a:t>
            </a:r>
            <a:endParaRPr lang="ru-RU">
              <a:solidFill>
                <a:schemeClr val="accent2"/>
              </a:solidFill>
              <a:latin typeface="Constantia" pitchFamily="18" charset="0"/>
            </a:endParaRPr>
          </a:p>
        </p:txBody>
      </p:sp>
      <p:grpSp>
        <p:nvGrpSpPr>
          <p:cNvPr id="52228" name="Group 6"/>
          <p:cNvGrpSpPr>
            <a:grpSpLocks/>
          </p:cNvGrpSpPr>
          <p:nvPr/>
        </p:nvGrpSpPr>
        <p:grpSpPr bwMode="auto">
          <a:xfrm>
            <a:off x="3402013" y="3282950"/>
            <a:ext cx="1666875" cy="708025"/>
            <a:chOff x="4267" y="2132"/>
            <a:chExt cx="2200" cy="900"/>
          </a:xfrm>
        </p:grpSpPr>
        <p:sp>
          <p:nvSpPr>
            <p:cNvPr id="52286" name="Rectangle 7"/>
            <p:cNvSpPr>
              <a:spLocks noChangeArrowheads="1"/>
            </p:cNvSpPr>
            <p:nvPr/>
          </p:nvSpPr>
          <p:spPr bwMode="auto">
            <a:xfrm>
              <a:off x="4267" y="2132"/>
              <a:ext cx="2200" cy="900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onstantia" pitchFamily="18" charset="0"/>
              </a:endParaRPr>
            </a:p>
          </p:txBody>
        </p:sp>
        <p:sp>
          <p:nvSpPr>
            <p:cNvPr id="52287" name="Rectangle 8"/>
            <p:cNvSpPr>
              <a:spLocks noChangeArrowheads="1"/>
            </p:cNvSpPr>
            <p:nvPr/>
          </p:nvSpPr>
          <p:spPr bwMode="auto">
            <a:xfrm>
              <a:off x="4267" y="2132"/>
              <a:ext cx="2200" cy="900"/>
            </a:xfrm>
            <a:prstGeom prst="rect">
              <a:avLst/>
            </a:prstGeom>
            <a:noFill/>
            <a:ln w="28575" cap="rnd">
              <a:solidFill>
                <a:schemeClr val="accent2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onstantia" pitchFamily="18" charset="0"/>
              </a:endParaRPr>
            </a:p>
          </p:txBody>
        </p:sp>
      </p:grpSp>
      <p:sp>
        <p:nvSpPr>
          <p:cNvPr id="52229" name="Rectangle 9"/>
          <p:cNvSpPr>
            <a:spLocks noChangeArrowheads="1"/>
          </p:cNvSpPr>
          <p:nvPr/>
        </p:nvSpPr>
        <p:spPr bwMode="auto">
          <a:xfrm>
            <a:off x="3402013" y="3305175"/>
            <a:ext cx="1636712" cy="55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en-US" b="1">
                <a:solidFill>
                  <a:schemeClr val="accent2"/>
                </a:solidFill>
                <a:latin typeface="Constantia" pitchFamily="18" charset="0"/>
              </a:rPr>
              <a:t>Цели </a:t>
            </a:r>
            <a:br>
              <a:rPr lang="en-US" b="1">
                <a:solidFill>
                  <a:schemeClr val="accent2"/>
                </a:solidFill>
                <a:latin typeface="Constantia" pitchFamily="18" charset="0"/>
              </a:rPr>
            </a:br>
            <a:r>
              <a:rPr lang="en-US" b="1">
                <a:solidFill>
                  <a:schemeClr val="accent2"/>
                </a:solidFill>
                <a:latin typeface="Constantia" pitchFamily="18" charset="0"/>
              </a:rPr>
              <a:t>и ценности</a:t>
            </a:r>
            <a:endParaRPr lang="ru-RU">
              <a:solidFill>
                <a:schemeClr val="accent2"/>
              </a:solidFill>
              <a:latin typeface="Constantia" pitchFamily="18" charset="0"/>
            </a:endParaRPr>
          </a:p>
          <a:p>
            <a:endParaRPr lang="ru-RU">
              <a:solidFill>
                <a:schemeClr val="accent2"/>
              </a:solidFill>
              <a:latin typeface="Constantia" pitchFamily="18" charset="0"/>
            </a:endParaRPr>
          </a:p>
        </p:txBody>
      </p:sp>
      <p:sp>
        <p:nvSpPr>
          <p:cNvPr id="52230" name="Rectangle 10"/>
          <p:cNvSpPr>
            <a:spLocks noChangeArrowheads="1"/>
          </p:cNvSpPr>
          <p:nvPr/>
        </p:nvSpPr>
        <p:spPr bwMode="auto">
          <a:xfrm>
            <a:off x="4303713" y="1760538"/>
            <a:ext cx="444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400" b="1">
                <a:solidFill>
                  <a:schemeClr val="accent2"/>
                </a:solidFill>
                <a:latin typeface="Constantia" pitchFamily="18" charset="0"/>
              </a:rPr>
              <a:t> </a:t>
            </a:r>
            <a:endParaRPr lang="ru-RU">
              <a:solidFill>
                <a:schemeClr val="accent2"/>
              </a:solidFill>
              <a:latin typeface="Constantia" pitchFamily="18" charset="0"/>
            </a:endParaRPr>
          </a:p>
        </p:txBody>
      </p:sp>
      <p:sp>
        <p:nvSpPr>
          <p:cNvPr id="52231" name="Rectangle 11"/>
          <p:cNvSpPr>
            <a:spLocks noChangeArrowheads="1"/>
          </p:cNvSpPr>
          <p:nvPr/>
        </p:nvSpPr>
        <p:spPr bwMode="auto">
          <a:xfrm>
            <a:off x="3463925" y="1992313"/>
            <a:ext cx="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endParaRPr lang="ru-RU">
              <a:solidFill>
                <a:schemeClr val="accent2"/>
              </a:solidFill>
              <a:latin typeface="Constantia" pitchFamily="18" charset="0"/>
            </a:endParaRPr>
          </a:p>
        </p:txBody>
      </p:sp>
      <p:sp>
        <p:nvSpPr>
          <p:cNvPr id="52232" name="Rectangle 12"/>
          <p:cNvSpPr>
            <a:spLocks noChangeArrowheads="1"/>
          </p:cNvSpPr>
          <p:nvPr/>
        </p:nvSpPr>
        <p:spPr bwMode="auto">
          <a:xfrm>
            <a:off x="4530725" y="1992313"/>
            <a:ext cx="444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400" b="1">
                <a:solidFill>
                  <a:schemeClr val="accent2"/>
                </a:solidFill>
                <a:latin typeface="Constantia" pitchFamily="18" charset="0"/>
              </a:rPr>
              <a:t> </a:t>
            </a:r>
            <a:endParaRPr lang="ru-RU">
              <a:solidFill>
                <a:schemeClr val="accent2"/>
              </a:solidFill>
              <a:latin typeface="Constantia" pitchFamily="18" charset="0"/>
            </a:endParaRPr>
          </a:p>
        </p:txBody>
      </p:sp>
      <p:grpSp>
        <p:nvGrpSpPr>
          <p:cNvPr id="52233" name="Group 13"/>
          <p:cNvGrpSpPr>
            <a:grpSpLocks/>
          </p:cNvGrpSpPr>
          <p:nvPr/>
        </p:nvGrpSpPr>
        <p:grpSpPr bwMode="auto">
          <a:xfrm>
            <a:off x="3402013" y="5049838"/>
            <a:ext cx="1666875" cy="638175"/>
            <a:chOff x="4267" y="5011"/>
            <a:chExt cx="2200" cy="900"/>
          </a:xfrm>
        </p:grpSpPr>
        <p:sp>
          <p:nvSpPr>
            <p:cNvPr id="52284" name="Rectangle 14"/>
            <p:cNvSpPr>
              <a:spLocks noChangeArrowheads="1"/>
            </p:cNvSpPr>
            <p:nvPr/>
          </p:nvSpPr>
          <p:spPr bwMode="auto">
            <a:xfrm>
              <a:off x="4267" y="5011"/>
              <a:ext cx="2200" cy="900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onstantia" pitchFamily="18" charset="0"/>
              </a:endParaRPr>
            </a:p>
          </p:txBody>
        </p:sp>
        <p:sp>
          <p:nvSpPr>
            <p:cNvPr id="52285" name="Rectangle 15"/>
            <p:cNvSpPr>
              <a:spLocks noChangeArrowheads="1"/>
            </p:cNvSpPr>
            <p:nvPr/>
          </p:nvSpPr>
          <p:spPr bwMode="auto">
            <a:xfrm>
              <a:off x="4267" y="5011"/>
              <a:ext cx="2200" cy="900"/>
            </a:xfrm>
            <a:prstGeom prst="rect">
              <a:avLst/>
            </a:prstGeom>
            <a:noFill/>
            <a:ln w="28575" cap="rnd">
              <a:solidFill>
                <a:schemeClr val="accent2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onstantia" pitchFamily="18" charset="0"/>
              </a:endParaRPr>
            </a:p>
          </p:txBody>
        </p:sp>
      </p:grpSp>
      <p:sp>
        <p:nvSpPr>
          <p:cNvPr id="52234" name="Rectangle 16"/>
          <p:cNvSpPr>
            <a:spLocks noChangeArrowheads="1"/>
          </p:cNvSpPr>
          <p:nvPr/>
        </p:nvSpPr>
        <p:spPr bwMode="auto">
          <a:xfrm>
            <a:off x="3387725" y="5078413"/>
            <a:ext cx="1651000" cy="636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ru-RU" b="1">
                <a:solidFill>
                  <a:schemeClr val="accent2"/>
                </a:solidFill>
                <a:latin typeface="Constantia" pitchFamily="18" charset="0"/>
              </a:rPr>
              <a:t>Алгоритмы</a:t>
            </a:r>
          </a:p>
          <a:p>
            <a:pPr algn="ctr"/>
            <a:r>
              <a:rPr lang="ru-RU" b="1">
                <a:solidFill>
                  <a:schemeClr val="accent2"/>
                </a:solidFill>
                <a:latin typeface="Constantia" pitchFamily="18" charset="0"/>
              </a:rPr>
              <a:t>действий</a:t>
            </a:r>
            <a:endParaRPr lang="ru-RU">
              <a:solidFill>
                <a:schemeClr val="accent2"/>
              </a:solidFill>
              <a:latin typeface="Constantia" pitchFamily="18" charset="0"/>
            </a:endParaRPr>
          </a:p>
        </p:txBody>
      </p:sp>
      <p:sp>
        <p:nvSpPr>
          <p:cNvPr id="52235" name="Rectangle 17"/>
          <p:cNvSpPr>
            <a:spLocks noChangeArrowheads="1"/>
          </p:cNvSpPr>
          <p:nvPr/>
        </p:nvSpPr>
        <p:spPr bwMode="auto">
          <a:xfrm>
            <a:off x="4460875" y="3802063"/>
            <a:ext cx="444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400" b="1">
                <a:solidFill>
                  <a:schemeClr val="accent2"/>
                </a:solidFill>
                <a:latin typeface="Constantia" pitchFamily="18" charset="0"/>
              </a:rPr>
              <a:t> </a:t>
            </a:r>
            <a:endParaRPr lang="ru-RU">
              <a:solidFill>
                <a:schemeClr val="accent2"/>
              </a:solidFill>
              <a:latin typeface="Constantia" pitchFamily="18" charset="0"/>
            </a:endParaRPr>
          </a:p>
        </p:txBody>
      </p:sp>
      <p:sp>
        <p:nvSpPr>
          <p:cNvPr id="52236" name="Rectangle 18"/>
          <p:cNvSpPr>
            <a:spLocks noChangeArrowheads="1"/>
          </p:cNvSpPr>
          <p:nvPr/>
        </p:nvSpPr>
        <p:spPr bwMode="auto">
          <a:xfrm>
            <a:off x="4440238" y="4037013"/>
            <a:ext cx="444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400" b="1">
                <a:solidFill>
                  <a:schemeClr val="accent2"/>
                </a:solidFill>
                <a:latin typeface="Constantia" pitchFamily="18" charset="0"/>
              </a:rPr>
              <a:t> </a:t>
            </a:r>
            <a:endParaRPr lang="ru-RU">
              <a:solidFill>
                <a:schemeClr val="accent2"/>
              </a:solidFill>
              <a:latin typeface="Constantia" pitchFamily="18" charset="0"/>
            </a:endParaRPr>
          </a:p>
        </p:txBody>
      </p:sp>
      <p:grpSp>
        <p:nvGrpSpPr>
          <p:cNvPr id="52237" name="Group 19"/>
          <p:cNvGrpSpPr>
            <a:grpSpLocks/>
          </p:cNvGrpSpPr>
          <p:nvPr/>
        </p:nvGrpSpPr>
        <p:grpSpPr bwMode="auto">
          <a:xfrm>
            <a:off x="1339850" y="2132013"/>
            <a:ext cx="1666875" cy="1150937"/>
            <a:chOff x="1786" y="3571"/>
            <a:chExt cx="2200" cy="900"/>
          </a:xfrm>
        </p:grpSpPr>
        <p:sp>
          <p:nvSpPr>
            <p:cNvPr id="52282" name="Rectangle 20"/>
            <p:cNvSpPr>
              <a:spLocks noChangeArrowheads="1"/>
            </p:cNvSpPr>
            <p:nvPr/>
          </p:nvSpPr>
          <p:spPr bwMode="auto">
            <a:xfrm>
              <a:off x="1786" y="3571"/>
              <a:ext cx="2200" cy="900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onstantia" pitchFamily="18" charset="0"/>
              </a:endParaRPr>
            </a:p>
          </p:txBody>
        </p:sp>
        <p:sp>
          <p:nvSpPr>
            <p:cNvPr id="52283" name="Rectangle 21"/>
            <p:cNvSpPr>
              <a:spLocks noChangeArrowheads="1"/>
            </p:cNvSpPr>
            <p:nvPr/>
          </p:nvSpPr>
          <p:spPr bwMode="auto">
            <a:xfrm>
              <a:off x="1786" y="3571"/>
              <a:ext cx="2200" cy="900"/>
            </a:xfrm>
            <a:prstGeom prst="rect">
              <a:avLst/>
            </a:prstGeom>
            <a:noFill/>
            <a:ln w="28575" cap="rnd">
              <a:solidFill>
                <a:schemeClr val="accent2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onstantia" pitchFamily="18" charset="0"/>
              </a:endParaRPr>
            </a:p>
          </p:txBody>
        </p:sp>
      </p:grpSp>
      <p:sp>
        <p:nvSpPr>
          <p:cNvPr id="52238" name="Rectangle 22"/>
          <p:cNvSpPr>
            <a:spLocks noChangeArrowheads="1"/>
          </p:cNvSpPr>
          <p:nvPr/>
        </p:nvSpPr>
        <p:spPr bwMode="auto">
          <a:xfrm>
            <a:off x="1355725" y="2209800"/>
            <a:ext cx="1636713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1400" b="1">
              <a:solidFill>
                <a:schemeClr val="accent2"/>
              </a:solidFill>
              <a:latin typeface="Constantia" pitchFamily="18" charset="0"/>
            </a:endParaRPr>
          </a:p>
          <a:p>
            <a:pPr algn="ctr"/>
            <a:r>
              <a:rPr lang="en-US" b="1">
                <a:solidFill>
                  <a:schemeClr val="accent2"/>
                </a:solidFill>
                <a:latin typeface="Constantia" pitchFamily="18" charset="0"/>
              </a:rPr>
              <a:t>Потребности</a:t>
            </a:r>
            <a:endParaRPr lang="ru-RU" b="1">
              <a:solidFill>
                <a:schemeClr val="accent2"/>
              </a:solidFill>
              <a:latin typeface="Constantia" pitchFamily="18" charset="0"/>
            </a:endParaRPr>
          </a:p>
          <a:p>
            <a:pPr algn="ctr"/>
            <a:r>
              <a:rPr lang="ru-RU" b="1">
                <a:solidFill>
                  <a:schemeClr val="accent2"/>
                </a:solidFill>
                <a:latin typeface="Constantia" pitchFamily="18" charset="0"/>
              </a:rPr>
              <a:t>человека</a:t>
            </a:r>
            <a:endParaRPr lang="ru-RU">
              <a:solidFill>
                <a:schemeClr val="accent2"/>
              </a:solidFill>
              <a:latin typeface="Constantia" pitchFamily="18" charset="0"/>
            </a:endParaRPr>
          </a:p>
        </p:txBody>
      </p:sp>
      <p:sp>
        <p:nvSpPr>
          <p:cNvPr id="52239" name="Rectangle 23"/>
          <p:cNvSpPr>
            <a:spLocks noChangeArrowheads="1"/>
          </p:cNvSpPr>
          <p:nvPr/>
        </p:nvSpPr>
        <p:spPr bwMode="auto">
          <a:xfrm>
            <a:off x="2741613" y="2913063"/>
            <a:ext cx="444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400" b="1">
                <a:solidFill>
                  <a:schemeClr val="accent2"/>
                </a:solidFill>
                <a:latin typeface="Constantia" pitchFamily="18" charset="0"/>
              </a:rPr>
              <a:t> </a:t>
            </a:r>
            <a:endParaRPr lang="ru-RU">
              <a:solidFill>
                <a:schemeClr val="accent2"/>
              </a:solidFill>
              <a:latin typeface="Constantia" pitchFamily="18" charset="0"/>
            </a:endParaRPr>
          </a:p>
        </p:txBody>
      </p:sp>
      <p:grpSp>
        <p:nvGrpSpPr>
          <p:cNvPr id="52240" name="Group 24"/>
          <p:cNvGrpSpPr>
            <a:grpSpLocks/>
          </p:cNvGrpSpPr>
          <p:nvPr/>
        </p:nvGrpSpPr>
        <p:grpSpPr bwMode="auto">
          <a:xfrm>
            <a:off x="5992813" y="2132013"/>
            <a:ext cx="1666875" cy="1022350"/>
            <a:chOff x="6640" y="3571"/>
            <a:chExt cx="2200" cy="900"/>
          </a:xfrm>
        </p:grpSpPr>
        <p:sp>
          <p:nvSpPr>
            <p:cNvPr id="52280" name="Rectangle 25"/>
            <p:cNvSpPr>
              <a:spLocks noChangeArrowheads="1"/>
            </p:cNvSpPr>
            <p:nvPr/>
          </p:nvSpPr>
          <p:spPr bwMode="auto">
            <a:xfrm>
              <a:off x="6640" y="3571"/>
              <a:ext cx="2200" cy="900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onstantia" pitchFamily="18" charset="0"/>
              </a:endParaRPr>
            </a:p>
          </p:txBody>
        </p:sp>
        <p:sp>
          <p:nvSpPr>
            <p:cNvPr id="52281" name="Rectangle 26"/>
            <p:cNvSpPr>
              <a:spLocks noChangeArrowheads="1"/>
            </p:cNvSpPr>
            <p:nvPr/>
          </p:nvSpPr>
          <p:spPr bwMode="auto">
            <a:xfrm>
              <a:off x="6640" y="3571"/>
              <a:ext cx="2200" cy="900"/>
            </a:xfrm>
            <a:prstGeom prst="rect">
              <a:avLst/>
            </a:prstGeom>
            <a:noFill/>
            <a:ln w="28575" cap="rnd">
              <a:solidFill>
                <a:schemeClr val="accent2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onstantia" pitchFamily="18" charset="0"/>
              </a:endParaRPr>
            </a:p>
          </p:txBody>
        </p:sp>
      </p:grpSp>
      <p:sp>
        <p:nvSpPr>
          <p:cNvPr id="52241" name="Rectangle 27"/>
          <p:cNvSpPr>
            <a:spLocks noChangeArrowheads="1"/>
          </p:cNvSpPr>
          <p:nvPr/>
        </p:nvSpPr>
        <p:spPr bwMode="auto">
          <a:xfrm>
            <a:off x="5992813" y="2132013"/>
            <a:ext cx="1636712" cy="119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1400" b="1">
              <a:solidFill>
                <a:schemeClr val="accent2"/>
              </a:solidFill>
              <a:latin typeface="Constantia" pitchFamily="18" charset="0"/>
            </a:endParaRPr>
          </a:p>
          <a:p>
            <a:pPr algn="ctr"/>
            <a:r>
              <a:rPr lang="en-US" b="1">
                <a:solidFill>
                  <a:schemeClr val="accent2"/>
                </a:solidFill>
                <a:latin typeface="Constantia" pitchFamily="18" charset="0"/>
              </a:rPr>
              <a:t>Потенциал</a:t>
            </a:r>
            <a:endParaRPr lang="ru-RU" b="1">
              <a:solidFill>
                <a:schemeClr val="accent2"/>
              </a:solidFill>
              <a:latin typeface="Constantia" pitchFamily="18" charset="0"/>
            </a:endParaRPr>
          </a:p>
          <a:p>
            <a:pPr algn="ctr"/>
            <a:r>
              <a:rPr lang="ru-RU" b="1">
                <a:solidFill>
                  <a:schemeClr val="accent2"/>
                </a:solidFill>
                <a:latin typeface="Constantia" pitchFamily="18" charset="0"/>
              </a:rPr>
              <a:t>человека</a:t>
            </a:r>
            <a:endParaRPr lang="ru-RU">
              <a:solidFill>
                <a:schemeClr val="accent2"/>
              </a:solidFill>
              <a:latin typeface="Constantia" pitchFamily="18" charset="0"/>
            </a:endParaRPr>
          </a:p>
        </p:txBody>
      </p:sp>
      <p:sp>
        <p:nvSpPr>
          <p:cNvPr id="52242" name="Rectangle 28"/>
          <p:cNvSpPr>
            <a:spLocks noChangeArrowheads="1"/>
          </p:cNvSpPr>
          <p:nvPr/>
        </p:nvSpPr>
        <p:spPr bwMode="auto">
          <a:xfrm>
            <a:off x="6329363" y="2913063"/>
            <a:ext cx="444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400" b="1">
                <a:solidFill>
                  <a:schemeClr val="accent2"/>
                </a:solidFill>
                <a:latin typeface="Constantia" pitchFamily="18" charset="0"/>
              </a:rPr>
              <a:t> </a:t>
            </a:r>
            <a:endParaRPr lang="ru-RU">
              <a:solidFill>
                <a:schemeClr val="accent2"/>
              </a:solidFill>
              <a:latin typeface="Constantia" pitchFamily="18" charset="0"/>
            </a:endParaRPr>
          </a:p>
        </p:txBody>
      </p:sp>
      <p:grpSp>
        <p:nvGrpSpPr>
          <p:cNvPr id="52243" name="Group 29"/>
          <p:cNvGrpSpPr>
            <a:grpSpLocks/>
          </p:cNvGrpSpPr>
          <p:nvPr/>
        </p:nvGrpSpPr>
        <p:grpSpPr bwMode="auto">
          <a:xfrm>
            <a:off x="3402013" y="5940425"/>
            <a:ext cx="1636712" cy="531813"/>
            <a:chOff x="4266" y="6437"/>
            <a:chExt cx="2200" cy="900"/>
          </a:xfrm>
        </p:grpSpPr>
        <p:sp>
          <p:nvSpPr>
            <p:cNvPr id="52278" name="Rectangle 30"/>
            <p:cNvSpPr>
              <a:spLocks noChangeArrowheads="1"/>
            </p:cNvSpPr>
            <p:nvPr/>
          </p:nvSpPr>
          <p:spPr bwMode="auto">
            <a:xfrm>
              <a:off x="4266" y="6437"/>
              <a:ext cx="2200" cy="900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onstantia" pitchFamily="18" charset="0"/>
              </a:endParaRPr>
            </a:p>
          </p:txBody>
        </p:sp>
        <p:sp>
          <p:nvSpPr>
            <p:cNvPr id="52279" name="Rectangle 31"/>
            <p:cNvSpPr>
              <a:spLocks noChangeArrowheads="1"/>
            </p:cNvSpPr>
            <p:nvPr/>
          </p:nvSpPr>
          <p:spPr bwMode="auto">
            <a:xfrm>
              <a:off x="4266" y="6437"/>
              <a:ext cx="2200" cy="900"/>
            </a:xfrm>
            <a:prstGeom prst="rect">
              <a:avLst/>
            </a:prstGeom>
            <a:noFill/>
            <a:ln w="28575" cap="rnd">
              <a:solidFill>
                <a:schemeClr val="accent2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onstantia" pitchFamily="18" charset="0"/>
              </a:endParaRPr>
            </a:p>
          </p:txBody>
        </p:sp>
      </p:grpSp>
      <p:sp>
        <p:nvSpPr>
          <p:cNvPr id="52244" name="Rectangle 32"/>
          <p:cNvSpPr>
            <a:spLocks noChangeArrowheads="1"/>
          </p:cNvSpPr>
          <p:nvPr/>
        </p:nvSpPr>
        <p:spPr bwMode="auto">
          <a:xfrm>
            <a:off x="3402013" y="6043613"/>
            <a:ext cx="1636712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en-US" b="1">
                <a:solidFill>
                  <a:schemeClr val="accent2"/>
                </a:solidFill>
                <a:latin typeface="Constantia" pitchFamily="18" charset="0"/>
              </a:rPr>
              <a:t>Действия</a:t>
            </a:r>
            <a:endParaRPr lang="ru-RU">
              <a:solidFill>
                <a:schemeClr val="accent2"/>
              </a:solidFill>
              <a:latin typeface="Constantia" pitchFamily="18" charset="0"/>
            </a:endParaRPr>
          </a:p>
        </p:txBody>
      </p:sp>
      <p:sp>
        <p:nvSpPr>
          <p:cNvPr id="52245" name="Rectangle 33"/>
          <p:cNvSpPr>
            <a:spLocks noChangeArrowheads="1"/>
          </p:cNvSpPr>
          <p:nvPr/>
        </p:nvSpPr>
        <p:spPr bwMode="auto">
          <a:xfrm>
            <a:off x="4454525" y="4946650"/>
            <a:ext cx="444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400" b="1">
                <a:solidFill>
                  <a:schemeClr val="accent2"/>
                </a:solidFill>
                <a:latin typeface="Constantia" pitchFamily="18" charset="0"/>
              </a:rPr>
              <a:t> </a:t>
            </a:r>
            <a:endParaRPr lang="ru-RU">
              <a:solidFill>
                <a:schemeClr val="accent2"/>
              </a:solidFill>
              <a:latin typeface="Constantia" pitchFamily="18" charset="0"/>
            </a:endParaRPr>
          </a:p>
        </p:txBody>
      </p:sp>
      <p:sp>
        <p:nvSpPr>
          <p:cNvPr id="52246" name="Line 38"/>
          <p:cNvSpPr>
            <a:spLocks noChangeShapeType="1"/>
          </p:cNvSpPr>
          <p:nvPr/>
        </p:nvSpPr>
        <p:spPr bwMode="auto">
          <a:xfrm flipV="1">
            <a:off x="3810000" y="2771775"/>
            <a:ext cx="0" cy="511175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2247" name="Line 39"/>
          <p:cNvSpPr>
            <a:spLocks noChangeShapeType="1"/>
          </p:cNvSpPr>
          <p:nvPr/>
        </p:nvSpPr>
        <p:spPr bwMode="auto">
          <a:xfrm flipH="1">
            <a:off x="2992438" y="2771775"/>
            <a:ext cx="817562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2248" name="Line 40"/>
          <p:cNvSpPr>
            <a:spLocks noChangeShapeType="1"/>
          </p:cNvSpPr>
          <p:nvPr/>
        </p:nvSpPr>
        <p:spPr bwMode="auto">
          <a:xfrm flipV="1">
            <a:off x="4629150" y="2771775"/>
            <a:ext cx="0" cy="511175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2249" name="Line 41"/>
          <p:cNvSpPr>
            <a:spLocks noChangeShapeType="1"/>
          </p:cNvSpPr>
          <p:nvPr/>
        </p:nvSpPr>
        <p:spPr bwMode="auto">
          <a:xfrm>
            <a:off x="4629150" y="2771775"/>
            <a:ext cx="1363663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2250" name="Line 42"/>
          <p:cNvSpPr>
            <a:spLocks noChangeShapeType="1"/>
          </p:cNvSpPr>
          <p:nvPr/>
        </p:nvSpPr>
        <p:spPr bwMode="auto">
          <a:xfrm>
            <a:off x="6811963" y="3154363"/>
            <a:ext cx="0" cy="1343025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2251" name="Line 43"/>
          <p:cNvSpPr>
            <a:spLocks noChangeShapeType="1"/>
          </p:cNvSpPr>
          <p:nvPr/>
        </p:nvSpPr>
        <p:spPr bwMode="auto">
          <a:xfrm flipH="1">
            <a:off x="5080000" y="4495800"/>
            <a:ext cx="1736725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2252" name="Line 44"/>
          <p:cNvSpPr>
            <a:spLocks noChangeShapeType="1"/>
          </p:cNvSpPr>
          <p:nvPr/>
        </p:nvSpPr>
        <p:spPr bwMode="auto">
          <a:xfrm>
            <a:off x="2173288" y="3282950"/>
            <a:ext cx="1587" cy="1208088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2253" name="Line 45"/>
          <p:cNvSpPr>
            <a:spLocks noChangeShapeType="1"/>
          </p:cNvSpPr>
          <p:nvPr/>
        </p:nvSpPr>
        <p:spPr bwMode="auto">
          <a:xfrm>
            <a:off x="2173288" y="4495800"/>
            <a:ext cx="1214437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2254" name="Line 46"/>
          <p:cNvSpPr>
            <a:spLocks noChangeShapeType="1"/>
          </p:cNvSpPr>
          <p:nvPr/>
        </p:nvSpPr>
        <p:spPr bwMode="auto">
          <a:xfrm>
            <a:off x="6265863" y="3154363"/>
            <a:ext cx="0" cy="515937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2255" name="Line 47"/>
          <p:cNvSpPr>
            <a:spLocks noChangeShapeType="1"/>
          </p:cNvSpPr>
          <p:nvPr/>
        </p:nvSpPr>
        <p:spPr bwMode="auto">
          <a:xfrm flipH="1">
            <a:off x="5078413" y="3665538"/>
            <a:ext cx="1187450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2256" name="Line 48"/>
          <p:cNvSpPr>
            <a:spLocks noChangeShapeType="1"/>
          </p:cNvSpPr>
          <p:nvPr/>
        </p:nvSpPr>
        <p:spPr bwMode="auto">
          <a:xfrm>
            <a:off x="2582863" y="3282950"/>
            <a:ext cx="1587" cy="382588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2257" name="Line 49"/>
          <p:cNvSpPr>
            <a:spLocks noChangeShapeType="1"/>
          </p:cNvSpPr>
          <p:nvPr/>
        </p:nvSpPr>
        <p:spPr bwMode="auto">
          <a:xfrm>
            <a:off x="2582863" y="3665538"/>
            <a:ext cx="819150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2258" name="Line 50"/>
          <p:cNvSpPr>
            <a:spLocks noChangeShapeType="1"/>
          </p:cNvSpPr>
          <p:nvPr/>
        </p:nvSpPr>
        <p:spPr bwMode="auto">
          <a:xfrm flipH="1" flipV="1">
            <a:off x="1628775" y="3282950"/>
            <a:ext cx="0" cy="2808288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2259" name="Line 51"/>
          <p:cNvSpPr>
            <a:spLocks noChangeShapeType="1"/>
          </p:cNvSpPr>
          <p:nvPr/>
        </p:nvSpPr>
        <p:spPr bwMode="auto">
          <a:xfrm flipH="1">
            <a:off x="1628775" y="6091238"/>
            <a:ext cx="1773238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2260" name="Line 52"/>
          <p:cNvSpPr>
            <a:spLocks noChangeShapeType="1"/>
          </p:cNvSpPr>
          <p:nvPr/>
        </p:nvSpPr>
        <p:spPr bwMode="auto">
          <a:xfrm>
            <a:off x="5038725" y="6091238"/>
            <a:ext cx="2181225" cy="1587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2261" name="Line 53"/>
          <p:cNvSpPr>
            <a:spLocks noChangeShapeType="1"/>
          </p:cNvSpPr>
          <p:nvPr/>
        </p:nvSpPr>
        <p:spPr bwMode="auto">
          <a:xfrm flipV="1">
            <a:off x="7219950" y="3154363"/>
            <a:ext cx="0" cy="2936875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2262" name="Line 54"/>
          <p:cNvSpPr>
            <a:spLocks noChangeShapeType="1"/>
          </p:cNvSpPr>
          <p:nvPr/>
        </p:nvSpPr>
        <p:spPr bwMode="auto">
          <a:xfrm>
            <a:off x="2992438" y="2386013"/>
            <a:ext cx="3000375" cy="1587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2263" name="Line 55"/>
          <p:cNvSpPr>
            <a:spLocks noChangeShapeType="1"/>
          </p:cNvSpPr>
          <p:nvPr/>
        </p:nvSpPr>
        <p:spPr bwMode="auto">
          <a:xfrm flipH="1">
            <a:off x="2992438" y="2562225"/>
            <a:ext cx="3000375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2264" name="Text Box 56"/>
          <p:cNvSpPr txBox="1">
            <a:spLocks noChangeArrowheads="1"/>
          </p:cNvSpPr>
          <p:nvPr/>
        </p:nvSpPr>
        <p:spPr bwMode="auto">
          <a:xfrm>
            <a:off x="3538538" y="914400"/>
            <a:ext cx="1773237" cy="833438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accent2"/>
            </a:solidFill>
            <a:prstDash val="sysDot"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200" b="1">
                <a:solidFill>
                  <a:schemeClr val="bg1"/>
                </a:solidFill>
                <a:latin typeface="Constantia" pitchFamily="18" charset="0"/>
              </a:rPr>
              <a:t>Внешняя среда</a:t>
            </a:r>
            <a:endParaRPr lang="ru-RU" sz="2200">
              <a:solidFill>
                <a:schemeClr val="bg1"/>
              </a:solidFill>
              <a:latin typeface="Constantia" pitchFamily="18" charset="0"/>
            </a:endParaRPr>
          </a:p>
        </p:txBody>
      </p:sp>
      <p:sp>
        <p:nvSpPr>
          <p:cNvPr id="52265" name="Line 57"/>
          <p:cNvSpPr>
            <a:spLocks noChangeShapeType="1"/>
          </p:cNvSpPr>
          <p:nvPr/>
        </p:nvSpPr>
        <p:spPr bwMode="auto">
          <a:xfrm flipH="1">
            <a:off x="2173288" y="1492250"/>
            <a:ext cx="1365250" cy="1588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2266" name="Line 58"/>
          <p:cNvSpPr>
            <a:spLocks noChangeShapeType="1"/>
          </p:cNvSpPr>
          <p:nvPr/>
        </p:nvSpPr>
        <p:spPr bwMode="auto">
          <a:xfrm>
            <a:off x="5311775" y="1492250"/>
            <a:ext cx="1636713" cy="1588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2267" name="Line 59"/>
          <p:cNvSpPr>
            <a:spLocks noChangeShapeType="1"/>
          </p:cNvSpPr>
          <p:nvPr/>
        </p:nvSpPr>
        <p:spPr bwMode="auto">
          <a:xfrm>
            <a:off x="2173288" y="1492250"/>
            <a:ext cx="0" cy="639763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2268" name="Line 60"/>
          <p:cNvSpPr>
            <a:spLocks noChangeShapeType="1"/>
          </p:cNvSpPr>
          <p:nvPr/>
        </p:nvSpPr>
        <p:spPr bwMode="auto">
          <a:xfrm>
            <a:off x="6948488" y="1492250"/>
            <a:ext cx="0" cy="639763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2269" name="Line 61"/>
          <p:cNvSpPr>
            <a:spLocks noChangeShapeType="1"/>
          </p:cNvSpPr>
          <p:nvPr/>
        </p:nvSpPr>
        <p:spPr bwMode="auto">
          <a:xfrm>
            <a:off x="4219575" y="1747838"/>
            <a:ext cx="0" cy="1531937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pSp>
        <p:nvGrpSpPr>
          <p:cNvPr id="52270" name="Group 63"/>
          <p:cNvGrpSpPr>
            <a:grpSpLocks/>
          </p:cNvGrpSpPr>
          <p:nvPr/>
        </p:nvGrpSpPr>
        <p:grpSpPr bwMode="auto">
          <a:xfrm>
            <a:off x="3397250" y="4171950"/>
            <a:ext cx="1666875" cy="600075"/>
            <a:chOff x="4267" y="5011"/>
            <a:chExt cx="2200" cy="900"/>
          </a:xfrm>
        </p:grpSpPr>
        <p:sp>
          <p:nvSpPr>
            <p:cNvPr id="52276" name="Rectangle 64"/>
            <p:cNvSpPr>
              <a:spLocks noChangeArrowheads="1"/>
            </p:cNvSpPr>
            <p:nvPr/>
          </p:nvSpPr>
          <p:spPr bwMode="auto">
            <a:xfrm>
              <a:off x="4267" y="5011"/>
              <a:ext cx="2200" cy="900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onstantia" pitchFamily="18" charset="0"/>
              </a:endParaRPr>
            </a:p>
          </p:txBody>
        </p:sp>
        <p:sp>
          <p:nvSpPr>
            <p:cNvPr id="52277" name="Rectangle 65"/>
            <p:cNvSpPr>
              <a:spLocks noChangeArrowheads="1"/>
            </p:cNvSpPr>
            <p:nvPr/>
          </p:nvSpPr>
          <p:spPr bwMode="auto">
            <a:xfrm>
              <a:off x="4267" y="5011"/>
              <a:ext cx="2200" cy="900"/>
            </a:xfrm>
            <a:prstGeom prst="rect">
              <a:avLst/>
            </a:prstGeom>
            <a:noFill/>
            <a:ln w="28575" cap="rnd">
              <a:solidFill>
                <a:schemeClr val="accent2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onstantia" pitchFamily="18" charset="0"/>
              </a:endParaRPr>
            </a:p>
          </p:txBody>
        </p:sp>
      </p:grpSp>
      <p:sp>
        <p:nvSpPr>
          <p:cNvPr id="52271" name="Rectangle 66"/>
          <p:cNvSpPr>
            <a:spLocks noChangeArrowheads="1"/>
          </p:cNvSpPr>
          <p:nvPr/>
        </p:nvSpPr>
        <p:spPr bwMode="auto">
          <a:xfrm>
            <a:off x="3429000" y="4194175"/>
            <a:ext cx="1651000" cy="63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ru-RU" b="1">
                <a:solidFill>
                  <a:schemeClr val="accent2"/>
                </a:solidFill>
                <a:latin typeface="Constantia" pitchFamily="18" charset="0"/>
              </a:rPr>
              <a:t>Мотивы</a:t>
            </a:r>
          </a:p>
          <a:p>
            <a:pPr algn="ctr"/>
            <a:r>
              <a:rPr lang="ru-RU" b="1">
                <a:solidFill>
                  <a:schemeClr val="accent2"/>
                </a:solidFill>
                <a:latin typeface="Constantia" pitchFamily="18" charset="0"/>
              </a:rPr>
              <a:t>действий</a:t>
            </a:r>
            <a:endParaRPr lang="ru-RU">
              <a:solidFill>
                <a:schemeClr val="accent2"/>
              </a:solidFill>
              <a:latin typeface="Constantia" pitchFamily="18" charset="0"/>
            </a:endParaRPr>
          </a:p>
        </p:txBody>
      </p:sp>
      <p:sp>
        <p:nvSpPr>
          <p:cNvPr id="52272" name="Line 67"/>
          <p:cNvSpPr>
            <a:spLocks noChangeShapeType="1"/>
          </p:cNvSpPr>
          <p:nvPr/>
        </p:nvSpPr>
        <p:spPr bwMode="auto">
          <a:xfrm flipV="1">
            <a:off x="4648200" y="4783138"/>
            <a:ext cx="0" cy="258762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2273" name="Line 68"/>
          <p:cNvSpPr>
            <a:spLocks noChangeShapeType="1"/>
          </p:cNvSpPr>
          <p:nvPr/>
        </p:nvSpPr>
        <p:spPr bwMode="auto">
          <a:xfrm flipV="1">
            <a:off x="4648200" y="5700713"/>
            <a:ext cx="0" cy="236537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2274" name="Line 69"/>
          <p:cNvSpPr>
            <a:spLocks noChangeShapeType="1"/>
          </p:cNvSpPr>
          <p:nvPr/>
        </p:nvSpPr>
        <p:spPr bwMode="auto">
          <a:xfrm>
            <a:off x="3810000" y="4781550"/>
            <a:ext cx="0" cy="24765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2275" name="Line 70"/>
          <p:cNvSpPr>
            <a:spLocks noChangeShapeType="1"/>
          </p:cNvSpPr>
          <p:nvPr/>
        </p:nvSpPr>
        <p:spPr bwMode="auto">
          <a:xfrm>
            <a:off x="3810000" y="5695950"/>
            <a:ext cx="0" cy="24765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4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304800"/>
            <a:ext cx="8382000" cy="595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0" name="Rectangle 5"/>
          <p:cNvSpPr>
            <a:spLocks noChangeArrowheads="1"/>
          </p:cNvSpPr>
          <p:nvPr/>
        </p:nvSpPr>
        <p:spPr bwMode="auto">
          <a:xfrm>
            <a:off x="1371600" y="6324600"/>
            <a:ext cx="64770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US" sz="1600" b="1">
              <a:solidFill>
                <a:schemeClr val="accent2"/>
              </a:solidFill>
              <a:latin typeface="Constantia" pitchFamily="18" charset="0"/>
              <a:cs typeface="Times New Roman" pitchFamily="18" charset="0"/>
            </a:endParaRPr>
          </a:p>
          <a:p>
            <a:pPr eaLnBrk="0" hangingPunct="0"/>
            <a:endParaRPr lang="en-US" sz="1600" b="1">
              <a:solidFill>
                <a:schemeClr val="accent2"/>
              </a:solidFill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304800" y="76200"/>
            <a:ext cx="868680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7338" indent="-28733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Оцените по 10-балльной шкале:</a:t>
            </a:r>
          </a:p>
          <a:p>
            <a:pPr marL="287338" indent="-28733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– 	степень важности для Вас следующих характеристик работы в организации (А);</a:t>
            </a:r>
          </a:p>
          <a:p>
            <a:pPr marL="287338" indent="-28733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– 	степень удовлетворенности работой в организации по следующим характеристикам (Б):</a:t>
            </a:r>
          </a:p>
        </p:txBody>
      </p:sp>
      <p:graphicFrame>
        <p:nvGraphicFramePr>
          <p:cNvPr id="21895" name="Group 391"/>
          <p:cNvGraphicFramePr>
            <a:graphicFrameLocks noGrp="1"/>
          </p:cNvGraphicFramePr>
          <p:nvPr/>
        </p:nvGraphicFramePr>
        <p:xfrm>
          <a:off x="381000" y="1676400"/>
          <a:ext cx="8382000" cy="4909820"/>
        </p:xfrm>
        <a:graphic>
          <a:graphicData uri="http://schemas.openxmlformats.org/drawingml/2006/table">
            <a:tbl>
              <a:tblPr/>
              <a:tblGrid>
                <a:gridCol w="530225"/>
                <a:gridCol w="6091238"/>
                <a:gridCol w="884237"/>
                <a:gridCol w="876300"/>
              </a:tblGrid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</a:rPr>
                        <a:t>Характеристики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</a:rPr>
                        <a:t>А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</a:rPr>
                        <a:t>Б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</a:rPr>
                        <a:t>Уровень заработной платы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</a:rPr>
                        <a:t>Обеспеченность сотрудников услугами за счет организации (питание, мед. помощь, спорт, повышение квалификации)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</a:rPr>
                        <a:t>Справедливость оплаты труда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</a:rPr>
                        <a:t>4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</a:rPr>
                        <a:t>Санитарно-гигиенические условия труда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</a:rPr>
                        <a:t>5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</a:rPr>
                        <a:t>Возможности профессионального и карьерного роста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</a:rPr>
                        <a:t>6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</a:rPr>
                        <a:t>Возможности для творческой деятельности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8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</a:rPr>
                        <a:t>7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</a:rPr>
                        <a:t>Взаимоотношения с коллегами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</a:rPr>
                        <a:t>8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</a:rPr>
                        <a:t>Взаимоотношения с руководителями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</a:rPr>
                        <a:t>9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</a:rPr>
                        <a:t>Свободный график работы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</a:rPr>
                        <a:t>10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</a:rPr>
                        <a:t>Возможность помогать людям, которые в этом нуждаются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/>
          <p:cNvSpPr>
            <a:spLocks noChangeArrowheads="1"/>
          </p:cNvSpPr>
          <p:nvPr/>
        </p:nvSpPr>
        <p:spPr bwMode="auto">
          <a:xfrm>
            <a:off x="0" y="0"/>
            <a:ext cx="9144000" cy="129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600" b="1" u="sng">
                <a:latin typeface="Constantia" pitchFamily="18" charset="0"/>
                <a:cs typeface="Times New Roman" pitchFamily="18" charset="0"/>
              </a:rPr>
              <a:t>Компоненты трудового потенциала должны определять:</a:t>
            </a:r>
          </a:p>
          <a:p>
            <a:pPr algn="ctr"/>
            <a:endParaRPr lang="en-US" sz="2600" b="1" u="sng">
              <a:latin typeface="Constantia" pitchFamily="18" charset="0"/>
              <a:cs typeface="Arial" pitchFamily="34" charset="0"/>
            </a:endParaRPr>
          </a:p>
        </p:txBody>
      </p:sp>
      <p:sp>
        <p:nvSpPr>
          <p:cNvPr id="55298" name="Rectangle 3"/>
          <p:cNvSpPr>
            <a:spLocks noChangeArrowheads="1"/>
          </p:cNvSpPr>
          <p:nvPr/>
        </p:nvSpPr>
        <p:spPr bwMode="auto">
          <a:xfrm>
            <a:off x="250825" y="920750"/>
            <a:ext cx="8569325" cy="229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lnSpc>
                <a:spcPct val="80000"/>
              </a:lnSpc>
            </a:pPr>
            <a:r>
              <a:rPr lang="ru-RU" sz="2000" i="1">
                <a:solidFill>
                  <a:srgbClr val="0000CC"/>
                </a:solidFill>
                <a:latin typeface="Constantia" pitchFamily="18" charset="0"/>
                <a:cs typeface="Arial" pitchFamily="34" charset="0"/>
              </a:rPr>
              <a:t>1) психофизиологические возможности участия в общественно полезной деятельности;</a:t>
            </a:r>
          </a:p>
          <a:p>
            <a:pPr>
              <a:lnSpc>
                <a:spcPct val="80000"/>
              </a:lnSpc>
            </a:pPr>
            <a:r>
              <a:rPr lang="ru-RU" sz="2000" i="1">
                <a:solidFill>
                  <a:srgbClr val="0000CC"/>
                </a:solidFill>
                <a:latin typeface="Constantia" pitchFamily="18" charset="0"/>
                <a:cs typeface="Arial" pitchFamily="34" charset="0"/>
              </a:rPr>
              <a:t>2) возможности нормальных социальных контактов;</a:t>
            </a:r>
          </a:p>
          <a:p>
            <a:pPr>
              <a:lnSpc>
                <a:spcPct val="80000"/>
              </a:lnSpc>
            </a:pPr>
            <a:r>
              <a:rPr lang="ru-RU" sz="2000" i="1">
                <a:solidFill>
                  <a:srgbClr val="0000CC"/>
                </a:solidFill>
                <a:latin typeface="Constantia" pitchFamily="18" charset="0"/>
                <a:cs typeface="Arial" pitchFamily="34" charset="0"/>
              </a:rPr>
              <a:t>3) способности к генерации новых идей, методов, образов, представлений;</a:t>
            </a:r>
          </a:p>
          <a:p>
            <a:pPr>
              <a:lnSpc>
                <a:spcPct val="80000"/>
              </a:lnSpc>
            </a:pPr>
            <a:r>
              <a:rPr lang="ru-RU" sz="2000" i="1">
                <a:solidFill>
                  <a:srgbClr val="0000CC"/>
                </a:solidFill>
                <a:latin typeface="Constantia" pitchFamily="18" charset="0"/>
                <a:cs typeface="Arial" pitchFamily="34" charset="0"/>
              </a:rPr>
              <a:t>4) рациональность поведения;</a:t>
            </a:r>
          </a:p>
          <a:p>
            <a:pPr>
              <a:lnSpc>
                <a:spcPct val="80000"/>
              </a:lnSpc>
            </a:pPr>
            <a:r>
              <a:rPr lang="ru-RU" sz="2000" i="1">
                <a:solidFill>
                  <a:srgbClr val="0000CC"/>
                </a:solidFill>
                <a:latin typeface="Constantia" pitchFamily="18" charset="0"/>
                <a:cs typeface="Arial" pitchFamily="34" charset="0"/>
              </a:rPr>
              <a:t>5)</a:t>
            </a:r>
            <a:r>
              <a:rPr lang="en-US" sz="2000" i="1">
                <a:solidFill>
                  <a:srgbClr val="0000CC"/>
                </a:solidFill>
                <a:latin typeface="Constantia" pitchFamily="18" charset="0"/>
                <a:cs typeface="Arial" pitchFamily="34" charset="0"/>
              </a:rPr>
              <a:t> </a:t>
            </a:r>
            <a:r>
              <a:rPr lang="ru-RU" sz="2000" i="1">
                <a:solidFill>
                  <a:srgbClr val="0000CC"/>
                </a:solidFill>
                <a:latin typeface="Constantia" pitchFamily="18" charset="0"/>
                <a:cs typeface="Arial" pitchFamily="34" charset="0"/>
              </a:rPr>
              <a:t>наличие знаний и навыков, необходимых для выполнения определенных обязанностей и видов работ;</a:t>
            </a:r>
          </a:p>
          <a:p>
            <a:pPr>
              <a:lnSpc>
                <a:spcPct val="80000"/>
              </a:lnSpc>
            </a:pPr>
            <a:r>
              <a:rPr lang="ru-RU" sz="2000" i="1">
                <a:solidFill>
                  <a:srgbClr val="0000CC"/>
                </a:solidFill>
                <a:latin typeface="Constantia" pitchFamily="18" charset="0"/>
                <a:cs typeface="Arial" pitchFamily="34" charset="0"/>
              </a:rPr>
              <a:t>6)</a:t>
            </a:r>
            <a:r>
              <a:rPr lang="en-US" sz="2000" i="1">
                <a:solidFill>
                  <a:srgbClr val="0000CC"/>
                </a:solidFill>
                <a:latin typeface="Constantia" pitchFamily="18" charset="0"/>
                <a:cs typeface="Arial" pitchFamily="34" charset="0"/>
              </a:rPr>
              <a:t> </a:t>
            </a:r>
            <a:r>
              <a:rPr lang="ru-RU" sz="2000" i="1">
                <a:solidFill>
                  <a:srgbClr val="0000CC"/>
                </a:solidFill>
                <a:latin typeface="Constantia" pitchFamily="18" charset="0"/>
                <a:cs typeface="Arial" pitchFamily="34" charset="0"/>
              </a:rPr>
              <a:t>предложение на рынке труда.</a:t>
            </a:r>
          </a:p>
        </p:txBody>
      </p:sp>
      <p:sp>
        <p:nvSpPr>
          <p:cNvPr id="55299" name="Rectangle 4"/>
          <p:cNvSpPr>
            <a:spLocks noChangeArrowheads="1"/>
          </p:cNvSpPr>
          <p:nvPr/>
        </p:nvSpPr>
        <p:spPr bwMode="auto">
          <a:xfrm>
            <a:off x="250825" y="3181350"/>
            <a:ext cx="8642350" cy="96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>
              <a:lnSpc>
                <a:spcPct val="80000"/>
              </a:lnSpc>
            </a:pPr>
            <a:r>
              <a:rPr lang="ru-RU" b="1" u="sng">
                <a:latin typeface="Constantia" pitchFamily="18" charset="0"/>
                <a:cs typeface="Arial" pitchFamily="34" charset="0"/>
              </a:rPr>
              <a:t>Исходя из этих требований трудовой потенциал должен определяться следующими основными компонентами : </a:t>
            </a:r>
          </a:p>
        </p:txBody>
      </p:sp>
      <p:sp>
        <p:nvSpPr>
          <p:cNvPr id="55300" name="Rectangle 5"/>
          <p:cNvSpPr>
            <a:spLocks noChangeArrowheads="1"/>
          </p:cNvSpPr>
          <p:nvPr/>
        </p:nvSpPr>
        <p:spPr bwMode="auto">
          <a:xfrm>
            <a:off x="395288" y="4189413"/>
            <a:ext cx="6761162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80000"/>
              </a:lnSpc>
            </a:pPr>
            <a:r>
              <a:rPr lang="ru-RU" sz="2000" i="1">
                <a:solidFill>
                  <a:srgbClr val="0000CC"/>
                </a:solidFill>
                <a:latin typeface="Constantia" pitchFamily="18" charset="0"/>
                <a:cs typeface="Arial" pitchFamily="34" charset="0"/>
              </a:rPr>
              <a:t>1) здоровье;</a:t>
            </a:r>
          </a:p>
          <a:p>
            <a:pPr>
              <a:lnSpc>
                <a:spcPct val="80000"/>
              </a:lnSpc>
            </a:pPr>
            <a:r>
              <a:rPr lang="ru-RU" sz="2000" i="1">
                <a:solidFill>
                  <a:srgbClr val="0000CC"/>
                </a:solidFill>
                <a:latin typeface="Constantia" pitchFamily="18" charset="0"/>
                <a:cs typeface="Arial" pitchFamily="34" charset="0"/>
              </a:rPr>
              <a:t>2) нравственность и умение работать в коллективе;</a:t>
            </a:r>
          </a:p>
          <a:p>
            <a:pPr>
              <a:lnSpc>
                <a:spcPct val="80000"/>
              </a:lnSpc>
            </a:pPr>
            <a:r>
              <a:rPr lang="ru-RU" sz="2000" i="1">
                <a:solidFill>
                  <a:srgbClr val="0000CC"/>
                </a:solidFill>
                <a:latin typeface="Constantia" pitchFamily="18" charset="0"/>
                <a:cs typeface="Arial" pitchFamily="34" charset="0"/>
              </a:rPr>
              <a:t>3) творческий потенциал;</a:t>
            </a:r>
          </a:p>
          <a:p>
            <a:pPr>
              <a:lnSpc>
                <a:spcPct val="80000"/>
              </a:lnSpc>
            </a:pPr>
            <a:r>
              <a:rPr lang="ru-RU" sz="2000" i="1">
                <a:solidFill>
                  <a:srgbClr val="0000CC"/>
                </a:solidFill>
                <a:latin typeface="Constantia" pitchFamily="18" charset="0"/>
                <a:cs typeface="Arial" pitchFamily="34" charset="0"/>
              </a:rPr>
              <a:t>4) активность;</a:t>
            </a:r>
          </a:p>
          <a:p>
            <a:pPr>
              <a:lnSpc>
                <a:spcPct val="80000"/>
              </a:lnSpc>
            </a:pPr>
            <a:r>
              <a:rPr lang="ru-RU" sz="2000" i="1">
                <a:solidFill>
                  <a:srgbClr val="0000CC"/>
                </a:solidFill>
                <a:latin typeface="Constantia" pitchFamily="18" charset="0"/>
                <a:cs typeface="Arial" pitchFamily="34" charset="0"/>
              </a:rPr>
              <a:t>5) организованность;</a:t>
            </a:r>
          </a:p>
          <a:p>
            <a:pPr>
              <a:lnSpc>
                <a:spcPct val="80000"/>
              </a:lnSpc>
            </a:pPr>
            <a:r>
              <a:rPr lang="ru-RU" sz="2000" i="1">
                <a:solidFill>
                  <a:srgbClr val="0000CC"/>
                </a:solidFill>
                <a:latin typeface="Constantia" pitchFamily="18" charset="0"/>
                <a:cs typeface="Arial" pitchFamily="34" charset="0"/>
              </a:rPr>
              <a:t>6) образование (знания);</a:t>
            </a:r>
          </a:p>
          <a:p>
            <a:pPr>
              <a:lnSpc>
                <a:spcPct val="80000"/>
              </a:lnSpc>
            </a:pPr>
            <a:r>
              <a:rPr lang="ru-RU" sz="2000" i="1">
                <a:solidFill>
                  <a:srgbClr val="0000CC"/>
                </a:solidFill>
                <a:latin typeface="Constantia" pitchFamily="18" charset="0"/>
                <a:cs typeface="Arial" pitchFamily="34" charset="0"/>
              </a:rPr>
              <a:t>7) профессионализм (умения);</a:t>
            </a:r>
          </a:p>
          <a:p>
            <a:pPr>
              <a:lnSpc>
                <a:spcPct val="80000"/>
              </a:lnSpc>
            </a:pPr>
            <a:r>
              <a:rPr lang="ru-RU" sz="2000" i="1">
                <a:solidFill>
                  <a:srgbClr val="0000CC"/>
                </a:solidFill>
                <a:latin typeface="Constantia" pitchFamily="18" charset="0"/>
                <a:cs typeface="Arial" pitchFamily="34" charset="0"/>
              </a:rPr>
              <a:t>8) ресурсы рабочего времени.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2286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pitchFamily="18" charset="0"/>
              </a:rPr>
              <a:t>Примеры характеристик трудового потенциала </a:t>
            </a:r>
            <a:endParaRPr lang="ru-RU" b="1">
              <a:solidFill>
                <a:schemeClr val="accent2"/>
              </a:solidFill>
              <a:latin typeface="+mn-lt"/>
            </a:endParaRPr>
          </a:p>
        </p:txBody>
      </p:sp>
      <p:grpSp>
        <p:nvGrpSpPr>
          <p:cNvPr id="56322" name="Group 110"/>
          <p:cNvGrpSpPr>
            <a:grpSpLocks/>
          </p:cNvGrpSpPr>
          <p:nvPr/>
        </p:nvGrpSpPr>
        <p:grpSpPr bwMode="auto">
          <a:xfrm>
            <a:off x="381000" y="762000"/>
            <a:ext cx="8342313" cy="5791200"/>
            <a:chOff x="0" y="0"/>
            <a:chExt cx="4199" cy="8170"/>
          </a:xfrm>
        </p:grpSpPr>
        <p:grpSp>
          <p:nvGrpSpPr>
            <p:cNvPr id="56324" name="Group 41"/>
            <p:cNvGrpSpPr>
              <a:grpSpLocks/>
            </p:cNvGrpSpPr>
            <p:nvPr/>
          </p:nvGrpSpPr>
          <p:grpSpPr bwMode="auto">
            <a:xfrm>
              <a:off x="0" y="0"/>
              <a:ext cx="942" cy="806"/>
              <a:chOff x="0" y="0"/>
              <a:chExt cx="942" cy="806"/>
            </a:xfrm>
          </p:grpSpPr>
          <p:sp>
            <p:nvSpPr>
              <p:cNvPr id="56427" name="Rectangle 5"/>
              <p:cNvSpPr>
                <a:spLocks noChangeArrowheads="1"/>
              </p:cNvSpPr>
              <p:nvPr/>
            </p:nvSpPr>
            <p:spPr bwMode="auto">
              <a:xfrm>
                <a:off x="28" y="0"/>
                <a:ext cx="886" cy="8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en-US" sz="1000" b="1">
                    <a:solidFill>
                      <a:schemeClr val="accent2"/>
                    </a:solidFill>
                    <a:latin typeface="Constantia" pitchFamily="18" charset="0"/>
                    <a:cs typeface="Times New Roman" pitchFamily="18" charset="0"/>
                  </a:rPr>
                  <a:t>Компоненты трудового потенциала</a:t>
                </a:r>
              </a:p>
              <a:p>
                <a:pPr algn="ctr" eaLnBrk="0" hangingPunct="0"/>
                <a:endParaRPr lang="en-US" sz="1000" b="1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  <p:sp>
            <p:nvSpPr>
              <p:cNvPr id="56428" name="Rectangle 40"/>
              <p:cNvSpPr>
                <a:spLocks noChangeArrowheads="1"/>
              </p:cNvSpPr>
              <p:nvPr/>
            </p:nvSpPr>
            <p:spPr bwMode="auto">
              <a:xfrm>
                <a:off x="0" y="0"/>
                <a:ext cx="942" cy="80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</p:grpSp>
        <p:grpSp>
          <p:nvGrpSpPr>
            <p:cNvPr id="56325" name="Group 43"/>
            <p:cNvGrpSpPr>
              <a:grpSpLocks/>
            </p:cNvGrpSpPr>
            <p:nvPr/>
          </p:nvGrpSpPr>
          <p:grpSpPr bwMode="auto">
            <a:xfrm>
              <a:off x="942" y="0"/>
              <a:ext cx="3257" cy="403"/>
              <a:chOff x="942" y="0"/>
              <a:chExt cx="3257" cy="403"/>
            </a:xfrm>
          </p:grpSpPr>
          <p:sp>
            <p:nvSpPr>
              <p:cNvPr id="56425" name="Rectangle 6"/>
              <p:cNvSpPr>
                <a:spLocks noChangeArrowheads="1"/>
              </p:cNvSpPr>
              <p:nvPr/>
            </p:nvSpPr>
            <p:spPr bwMode="auto">
              <a:xfrm>
                <a:off x="970" y="0"/>
                <a:ext cx="3201" cy="4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en-US" sz="1000" b="1">
                    <a:solidFill>
                      <a:schemeClr val="accent2"/>
                    </a:solidFill>
                    <a:latin typeface="Constantia" pitchFamily="18" charset="0"/>
                    <a:cs typeface="Times New Roman" pitchFamily="18" charset="0"/>
                  </a:rPr>
                  <a:t>Объекты анализа и соответствующие им показатели</a:t>
                </a:r>
              </a:p>
              <a:p>
                <a:pPr algn="ctr" eaLnBrk="0" hangingPunct="0"/>
                <a:endParaRPr lang="en-US" sz="1000" b="1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  <p:sp>
            <p:nvSpPr>
              <p:cNvPr id="56426" name="Rectangle 42"/>
              <p:cNvSpPr>
                <a:spLocks noChangeArrowheads="1"/>
              </p:cNvSpPr>
              <p:nvPr/>
            </p:nvSpPr>
            <p:spPr bwMode="auto">
              <a:xfrm>
                <a:off x="942" y="0"/>
                <a:ext cx="3257" cy="403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</p:grpSp>
        <p:grpSp>
          <p:nvGrpSpPr>
            <p:cNvPr id="56326" name="Group 45"/>
            <p:cNvGrpSpPr>
              <a:grpSpLocks/>
            </p:cNvGrpSpPr>
            <p:nvPr/>
          </p:nvGrpSpPr>
          <p:grpSpPr bwMode="auto">
            <a:xfrm>
              <a:off x="942" y="403"/>
              <a:ext cx="1086" cy="403"/>
              <a:chOff x="942" y="403"/>
              <a:chExt cx="1086" cy="403"/>
            </a:xfrm>
          </p:grpSpPr>
          <p:sp>
            <p:nvSpPr>
              <p:cNvPr id="56423" name="Rectangle 7"/>
              <p:cNvSpPr>
                <a:spLocks noChangeArrowheads="1"/>
              </p:cNvSpPr>
              <p:nvPr/>
            </p:nvSpPr>
            <p:spPr bwMode="auto">
              <a:xfrm>
                <a:off x="970" y="403"/>
                <a:ext cx="1030" cy="4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en-US" sz="1000" b="1">
                    <a:solidFill>
                      <a:schemeClr val="accent2"/>
                    </a:solidFill>
                    <a:latin typeface="Constantia" pitchFamily="18" charset="0"/>
                    <a:cs typeface="Times New Roman" pitchFamily="18" charset="0"/>
                  </a:rPr>
                  <a:t>Человек</a:t>
                </a:r>
              </a:p>
              <a:p>
                <a:pPr algn="ctr" eaLnBrk="0" hangingPunct="0"/>
                <a:endParaRPr lang="en-US" sz="1000" b="1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  <p:sp>
            <p:nvSpPr>
              <p:cNvPr id="56424" name="Rectangle 44"/>
              <p:cNvSpPr>
                <a:spLocks noChangeArrowheads="1"/>
              </p:cNvSpPr>
              <p:nvPr/>
            </p:nvSpPr>
            <p:spPr bwMode="auto">
              <a:xfrm>
                <a:off x="942" y="403"/>
                <a:ext cx="1086" cy="403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</p:grpSp>
        <p:grpSp>
          <p:nvGrpSpPr>
            <p:cNvPr id="56327" name="Group 47"/>
            <p:cNvGrpSpPr>
              <a:grpSpLocks/>
            </p:cNvGrpSpPr>
            <p:nvPr/>
          </p:nvGrpSpPr>
          <p:grpSpPr bwMode="auto">
            <a:xfrm>
              <a:off x="2028" y="403"/>
              <a:ext cx="1106" cy="403"/>
              <a:chOff x="2028" y="403"/>
              <a:chExt cx="1106" cy="403"/>
            </a:xfrm>
          </p:grpSpPr>
          <p:sp>
            <p:nvSpPr>
              <p:cNvPr id="56421" name="Rectangle 8"/>
              <p:cNvSpPr>
                <a:spLocks noChangeArrowheads="1"/>
              </p:cNvSpPr>
              <p:nvPr/>
            </p:nvSpPr>
            <p:spPr bwMode="auto">
              <a:xfrm>
                <a:off x="2056" y="403"/>
                <a:ext cx="1050" cy="4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en-US" sz="1000" b="1">
                    <a:solidFill>
                      <a:schemeClr val="accent2"/>
                    </a:solidFill>
                    <a:latin typeface="Constantia" pitchFamily="18" charset="0"/>
                    <a:cs typeface="Times New Roman" pitchFamily="18" charset="0"/>
                  </a:rPr>
                  <a:t>Предприятие</a:t>
                </a:r>
              </a:p>
              <a:p>
                <a:pPr algn="ctr" eaLnBrk="0" hangingPunct="0"/>
                <a:endParaRPr lang="en-US" sz="1000" b="1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  <p:sp>
            <p:nvSpPr>
              <p:cNvPr id="56422" name="Rectangle 46"/>
              <p:cNvSpPr>
                <a:spLocks noChangeArrowheads="1"/>
              </p:cNvSpPr>
              <p:nvPr/>
            </p:nvSpPr>
            <p:spPr bwMode="auto">
              <a:xfrm>
                <a:off x="2028" y="403"/>
                <a:ext cx="1106" cy="403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</p:grpSp>
        <p:grpSp>
          <p:nvGrpSpPr>
            <p:cNvPr id="56328" name="Group 49"/>
            <p:cNvGrpSpPr>
              <a:grpSpLocks/>
            </p:cNvGrpSpPr>
            <p:nvPr/>
          </p:nvGrpSpPr>
          <p:grpSpPr bwMode="auto">
            <a:xfrm>
              <a:off x="3134" y="403"/>
              <a:ext cx="1065" cy="403"/>
              <a:chOff x="3134" y="403"/>
              <a:chExt cx="1065" cy="403"/>
            </a:xfrm>
          </p:grpSpPr>
          <p:sp>
            <p:nvSpPr>
              <p:cNvPr id="56419" name="Rectangle 9"/>
              <p:cNvSpPr>
                <a:spLocks noChangeArrowheads="1"/>
              </p:cNvSpPr>
              <p:nvPr/>
            </p:nvSpPr>
            <p:spPr bwMode="auto">
              <a:xfrm>
                <a:off x="3162" y="403"/>
                <a:ext cx="1009" cy="4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en-US" sz="1000" b="1">
                    <a:solidFill>
                      <a:schemeClr val="accent2"/>
                    </a:solidFill>
                    <a:latin typeface="Constantia" pitchFamily="18" charset="0"/>
                    <a:cs typeface="Times New Roman" pitchFamily="18" charset="0"/>
                  </a:rPr>
                  <a:t>Общество</a:t>
                </a:r>
              </a:p>
              <a:p>
                <a:pPr algn="ctr" eaLnBrk="0" hangingPunct="0"/>
                <a:endParaRPr lang="en-US" sz="1000" b="1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  <p:sp>
            <p:nvSpPr>
              <p:cNvPr id="56420" name="Rectangle 48"/>
              <p:cNvSpPr>
                <a:spLocks noChangeArrowheads="1"/>
              </p:cNvSpPr>
              <p:nvPr/>
            </p:nvSpPr>
            <p:spPr bwMode="auto">
              <a:xfrm>
                <a:off x="3134" y="403"/>
                <a:ext cx="1065" cy="403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</p:grpSp>
        <p:grpSp>
          <p:nvGrpSpPr>
            <p:cNvPr id="56329" name="Group 51"/>
            <p:cNvGrpSpPr>
              <a:grpSpLocks/>
            </p:cNvGrpSpPr>
            <p:nvPr/>
          </p:nvGrpSpPr>
          <p:grpSpPr bwMode="auto">
            <a:xfrm>
              <a:off x="0" y="806"/>
              <a:ext cx="942" cy="1093"/>
              <a:chOff x="0" y="806"/>
              <a:chExt cx="942" cy="1093"/>
            </a:xfrm>
          </p:grpSpPr>
          <p:sp>
            <p:nvSpPr>
              <p:cNvPr id="56417" name="Rectangle 10"/>
              <p:cNvSpPr>
                <a:spLocks noChangeArrowheads="1"/>
              </p:cNvSpPr>
              <p:nvPr/>
            </p:nvSpPr>
            <p:spPr bwMode="auto">
              <a:xfrm>
                <a:off x="28" y="806"/>
                <a:ext cx="886" cy="10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 sz="1000" b="1">
                    <a:solidFill>
                      <a:schemeClr val="accent2"/>
                    </a:solidFill>
                    <a:latin typeface="Constantia" pitchFamily="18" charset="0"/>
                    <a:cs typeface="Times New Roman" pitchFamily="18" charset="0"/>
                  </a:rPr>
                  <a:t>Здоровье</a:t>
                </a:r>
              </a:p>
              <a:p>
                <a:pPr eaLnBrk="0" hangingPunct="0"/>
                <a:endParaRPr lang="en-US" sz="1000" b="1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  <p:sp>
            <p:nvSpPr>
              <p:cNvPr id="56418" name="Rectangle 50"/>
              <p:cNvSpPr>
                <a:spLocks noChangeArrowheads="1"/>
              </p:cNvSpPr>
              <p:nvPr/>
            </p:nvSpPr>
            <p:spPr bwMode="auto">
              <a:xfrm>
                <a:off x="0" y="806"/>
                <a:ext cx="942" cy="1093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</p:grpSp>
        <p:grpSp>
          <p:nvGrpSpPr>
            <p:cNvPr id="56330" name="Group 53"/>
            <p:cNvGrpSpPr>
              <a:grpSpLocks/>
            </p:cNvGrpSpPr>
            <p:nvPr/>
          </p:nvGrpSpPr>
          <p:grpSpPr bwMode="auto">
            <a:xfrm>
              <a:off x="942" y="806"/>
              <a:ext cx="1086" cy="1093"/>
              <a:chOff x="942" y="806"/>
              <a:chExt cx="1086" cy="1093"/>
            </a:xfrm>
          </p:grpSpPr>
          <p:sp>
            <p:nvSpPr>
              <p:cNvPr id="56415" name="Rectangle 11"/>
              <p:cNvSpPr>
                <a:spLocks noChangeArrowheads="1"/>
              </p:cNvSpPr>
              <p:nvPr/>
            </p:nvSpPr>
            <p:spPr bwMode="auto">
              <a:xfrm>
                <a:off x="970" y="806"/>
                <a:ext cx="1030" cy="10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 sz="1000" b="1">
                    <a:solidFill>
                      <a:schemeClr val="accent2"/>
                    </a:solidFill>
                    <a:latin typeface="Constantia" pitchFamily="18" charset="0"/>
                    <a:cs typeface="Times New Roman" pitchFamily="18" charset="0"/>
                  </a:rPr>
                  <a:t>Трудоспособность. </a:t>
                </a:r>
              </a:p>
              <a:p>
                <a:pPr eaLnBrk="0" hangingPunct="0"/>
                <a:r>
                  <a:rPr lang="en-US" sz="1000" b="1">
                    <a:solidFill>
                      <a:schemeClr val="accent2"/>
                    </a:solidFill>
                    <a:latin typeface="Constantia" pitchFamily="18" charset="0"/>
                    <a:cs typeface="Times New Roman" pitchFamily="18" charset="0"/>
                  </a:rPr>
                  <a:t>Время отсутствия на работе из-за болезней</a:t>
                </a:r>
              </a:p>
              <a:p>
                <a:pPr eaLnBrk="0" hangingPunct="0"/>
                <a:endParaRPr lang="en-US" sz="1000" b="1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  <p:sp>
            <p:nvSpPr>
              <p:cNvPr id="56416" name="Rectangle 52"/>
              <p:cNvSpPr>
                <a:spLocks noChangeArrowheads="1"/>
              </p:cNvSpPr>
              <p:nvPr/>
            </p:nvSpPr>
            <p:spPr bwMode="auto">
              <a:xfrm>
                <a:off x="942" y="806"/>
                <a:ext cx="1086" cy="1093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</p:grpSp>
        <p:grpSp>
          <p:nvGrpSpPr>
            <p:cNvPr id="56331" name="Group 55"/>
            <p:cNvGrpSpPr>
              <a:grpSpLocks/>
            </p:cNvGrpSpPr>
            <p:nvPr/>
          </p:nvGrpSpPr>
          <p:grpSpPr bwMode="auto">
            <a:xfrm>
              <a:off x="2028" y="806"/>
              <a:ext cx="1106" cy="1093"/>
              <a:chOff x="2028" y="806"/>
              <a:chExt cx="1106" cy="1093"/>
            </a:xfrm>
          </p:grpSpPr>
          <p:sp>
            <p:nvSpPr>
              <p:cNvPr id="56413" name="Rectangle 12"/>
              <p:cNvSpPr>
                <a:spLocks noChangeArrowheads="1"/>
              </p:cNvSpPr>
              <p:nvPr/>
            </p:nvSpPr>
            <p:spPr bwMode="auto">
              <a:xfrm>
                <a:off x="2056" y="806"/>
                <a:ext cx="1050" cy="10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 sz="1000" b="1">
                    <a:solidFill>
                      <a:schemeClr val="accent2"/>
                    </a:solidFill>
                    <a:latin typeface="Constantia" pitchFamily="18" charset="0"/>
                    <a:cs typeface="Times New Roman" pitchFamily="18" charset="0"/>
                  </a:rPr>
                  <a:t>Потери рабочего времени из-за болезней и травм. </a:t>
                </a:r>
              </a:p>
              <a:p>
                <a:pPr eaLnBrk="0" hangingPunct="0"/>
                <a:r>
                  <a:rPr lang="en-US" sz="1000" b="1">
                    <a:solidFill>
                      <a:schemeClr val="accent2"/>
                    </a:solidFill>
                    <a:latin typeface="Constantia" pitchFamily="18" charset="0"/>
                    <a:cs typeface="Times New Roman" pitchFamily="18" charset="0"/>
                  </a:rPr>
                  <a:t>Затраты на обеспечение здоровья персонала</a:t>
                </a:r>
              </a:p>
              <a:p>
                <a:pPr eaLnBrk="0" hangingPunct="0"/>
                <a:endParaRPr lang="en-US" sz="1000" b="1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  <p:sp>
            <p:nvSpPr>
              <p:cNvPr id="56414" name="Rectangle 54"/>
              <p:cNvSpPr>
                <a:spLocks noChangeArrowheads="1"/>
              </p:cNvSpPr>
              <p:nvPr/>
            </p:nvSpPr>
            <p:spPr bwMode="auto">
              <a:xfrm>
                <a:off x="2028" y="806"/>
                <a:ext cx="1106" cy="1093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</p:grpSp>
        <p:grpSp>
          <p:nvGrpSpPr>
            <p:cNvPr id="56332" name="Group 57"/>
            <p:cNvGrpSpPr>
              <a:grpSpLocks/>
            </p:cNvGrpSpPr>
            <p:nvPr/>
          </p:nvGrpSpPr>
          <p:grpSpPr bwMode="auto">
            <a:xfrm>
              <a:off x="3134" y="806"/>
              <a:ext cx="1065" cy="1093"/>
              <a:chOff x="3134" y="806"/>
              <a:chExt cx="1065" cy="1093"/>
            </a:xfrm>
          </p:grpSpPr>
          <p:sp>
            <p:nvSpPr>
              <p:cNvPr id="56411" name="Rectangle 13"/>
              <p:cNvSpPr>
                <a:spLocks noChangeArrowheads="1"/>
              </p:cNvSpPr>
              <p:nvPr/>
            </p:nvSpPr>
            <p:spPr bwMode="auto">
              <a:xfrm>
                <a:off x="3162" y="806"/>
                <a:ext cx="1009" cy="10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 sz="1000" b="1">
                    <a:solidFill>
                      <a:schemeClr val="accent2"/>
                    </a:solidFill>
                    <a:latin typeface="Constantia" pitchFamily="18" charset="0"/>
                    <a:cs typeface="Times New Roman" pitchFamily="18" charset="0"/>
                  </a:rPr>
                  <a:t>Средняя продолжительность жизни. </a:t>
                </a:r>
              </a:p>
              <a:p>
                <a:pPr eaLnBrk="0" hangingPunct="0"/>
                <a:r>
                  <a:rPr lang="en-US" sz="1000" b="1">
                    <a:solidFill>
                      <a:schemeClr val="accent2"/>
                    </a:solidFill>
                    <a:latin typeface="Constantia" pitchFamily="18" charset="0"/>
                    <a:cs typeface="Times New Roman" pitchFamily="18" charset="0"/>
                  </a:rPr>
                  <a:t>Затраты на здравоохранение. </a:t>
                </a:r>
              </a:p>
              <a:p>
                <a:pPr eaLnBrk="0" hangingPunct="0"/>
                <a:r>
                  <a:rPr lang="en-US" sz="1000" b="1">
                    <a:solidFill>
                      <a:schemeClr val="accent2"/>
                    </a:solidFill>
                    <a:latin typeface="Constantia" pitchFamily="18" charset="0"/>
                    <a:cs typeface="Times New Roman" pitchFamily="18" charset="0"/>
                  </a:rPr>
                  <a:t>Смертность по возрастам</a:t>
                </a:r>
              </a:p>
              <a:p>
                <a:pPr eaLnBrk="0" hangingPunct="0"/>
                <a:endParaRPr lang="en-US" sz="1000" b="1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  <p:sp>
            <p:nvSpPr>
              <p:cNvPr id="56412" name="Rectangle 56"/>
              <p:cNvSpPr>
                <a:spLocks noChangeArrowheads="1"/>
              </p:cNvSpPr>
              <p:nvPr/>
            </p:nvSpPr>
            <p:spPr bwMode="auto">
              <a:xfrm>
                <a:off x="3134" y="806"/>
                <a:ext cx="1065" cy="1093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</p:grpSp>
        <p:grpSp>
          <p:nvGrpSpPr>
            <p:cNvPr id="56333" name="Group 59"/>
            <p:cNvGrpSpPr>
              <a:grpSpLocks/>
            </p:cNvGrpSpPr>
            <p:nvPr/>
          </p:nvGrpSpPr>
          <p:grpSpPr bwMode="auto">
            <a:xfrm>
              <a:off x="0" y="1899"/>
              <a:ext cx="942" cy="978"/>
              <a:chOff x="0" y="1899"/>
              <a:chExt cx="942" cy="978"/>
            </a:xfrm>
          </p:grpSpPr>
          <p:sp>
            <p:nvSpPr>
              <p:cNvPr id="56409" name="Rectangle 14"/>
              <p:cNvSpPr>
                <a:spLocks noChangeArrowheads="1"/>
              </p:cNvSpPr>
              <p:nvPr/>
            </p:nvSpPr>
            <p:spPr bwMode="auto">
              <a:xfrm>
                <a:off x="28" y="1899"/>
                <a:ext cx="886" cy="9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 sz="1000" b="1">
                    <a:solidFill>
                      <a:schemeClr val="accent2"/>
                    </a:solidFill>
                    <a:latin typeface="Constantia" pitchFamily="18" charset="0"/>
                    <a:cs typeface="Times New Roman" pitchFamily="18" charset="0"/>
                  </a:rPr>
                  <a:t>Нравственность</a:t>
                </a:r>
              </a:p>
              <a:p>
                <a:pPr eaLnBrk="0" hangingPunct="0"/>
                <a:endParaRPr lang="en-US" sz="1000" b="1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  <p:sp>
            <p:nvSpPr>
              <p:cNvPr id="56410" name="Rectangle 58"/>
              <p:cNvSpPr>
                <a:spLocks noChangeArrowheads="1"/>
              </p:cNvSpPr>
              <p:nvPr/>
            </p:nvSpPr>
            <p:spPr bwMode="auto">
              <a:xfrm>
                <a:off x="0" y="1899"/>
                <a:ext cx="942" cy="978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</p:grpSp>
        <p:grpSp>
          <p:nvGrpSpPr>
            <p:cNvPr id="56334" name="Group 61"/>
            <p:cNvGrpSpPr>
              <a:grpSpLocks/>
            </p:cNvGrpSpPr>
            <p:nvPr/>
          </p:nvGrpSpPr>
          <p:grpSpPr bwMode="auto">
            <a:xfrm>
              <a:off x="942" y="1899"/>
              <a:ext cx="1086" cy="978"/>
              <a:chOff x="942" y="1899"/>
              <a:chExt cx="1086" cy="978"/>
            </a:xfrm>
          </p:grpSpPr>
          <p:sp>
            <p:nvSpPr>
              <p:cNvPr id="56407" name="Rectangle 15"/>
              <p:cNvSpPr>
                <a:spLocks noChangeArrowheads="1"/>
              </p:cNvSpPr>
              <p:nvPr/>
            </p:nvSpPr>
            <p:spPr bwMode="auto">
              <a:xfrm>
                <a:off x="970" y="1899"/>
                <a:ext cx="1030" cy="9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 sz="1000" b="1">
                    <a:solidFill>
                      <a:schemeClr val="accent2"/>
                    </a:solidFill>
                    <a:latin typeface="Constantia" pitchFamily="18" charset="0"/>
                    <a:cs typeface="Times New Roman" pitchFamily="18" charset="0"/>
                  </a:rPr>
                  <a:t>Отношение </a:t>
                </a:r>
                <a:br>
                  <a:rPr lang="en-US" sz="1000" b="1">
                    <a:solidFill>
                      <a:schemeClr val="accent2"/>
                    </a:solidFill>
                    <a:latin typeface="Constantia" pitchFamily="18" charset="0"/>
                    <a:cs typeface="Times New Roman" pitchFamily="18" charset="0"/>
                  </a:rPr>
                </a:br>
                <a:r>
                  <a:rPr lang="en-US" sz="1000" b="1">
                    <a:solidFill>
                      <a:schemeClr val="accent2"/>
                    </a:solidFill>
                    <a:latin typeface="Constantia" pitchFamily="18" charset="0"/>
                    <a:cs typeface="Times New Roman" pitchFamily="18" charset="0"/>
                  </a:rPr>
                  <a:t>к окружающим</a:t>
                </a:r>
              </a:p>
              <a:p>
                <a:pPr eaLnBrk="0" hangingPunct="0"/>
                <a:endParaRPr lang="en-US" sz="1000" b="1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  <p:sp>
            <p:nvSpPr>
              <p:cNvPr id="56408" name="Rectangle 60"/>
              <p:cNvSpPr>
                <a:spLocks noChangeArrowheads="1"/>
              </p:cNvSpPr>
              <p:nvPr/>
            </p:nvSpPr>
            <p:spPr bwMode="auto">
              <a:xfrm>
                <a:off x="942" y="1899"/>
                <a:ext cx="1086" cy="978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</p:grpSp>
        <p:grpSp>
          <p:nvGrpSpPr>
            <p:cNvPr id="56335" name="Group 63"/>
            <p:cNvGrpSpPr>
              <a:grpSpLocks/>
            </p:cNvGrpSpPr>
            <p:nvPr/>
          </p:nvGrpSpPr>
          <p:grpSpPr bwMode="auto">
            <a:xfrm>
              <a:off x="2028" y="1899"/>
              <a:ext cx="1106" cy="978"/>
              <a:chOff x="2028" y="1899"/>
              <a:chExt cx="1106" cy="978"/>
            </a:xfrm>
          </p:grpSpPr>
          <p:sp>
            <p:nvSpPr>
              <p:cNvPr id="56405" name="Rectangle 16"/>
              <p:cNvSpPr>
                <a:spLocks noChangeArrowheads="1"/>
              </p:cNvSpPr>
              <p:nvPr/>
            </p:nvSpPr>
            <p:spPr bwMode="auto">
              <a:xfrm>
                <a:off x="2056" y="1899"/>
                <a:ext cx="1050" cy="9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 sz="1000" b="1">
                    <a:solidFill>
                      <a:schemeClr val="accent2"/>
                    </a:solidFill>
                    <a:latin typeface="Constantia" pitchFamily="18" charset="0"/>
                    <a:cs typeface="Times New Roman" pitchFamily="18" charset="0"/>
                  </a:rPr>
                  <a:t>Взаимоотношения между сотрудниками.</a:t>
                </a:r>
              </a:p>
              <a:p>
                <a:pPr eaLnBrk="0" hangingPunct="0"/>
                <a:r>
                  <a:rPr lang="en-US" sz="1000" b="1">
                    <a:solidFill>
                      <a:schemeClr val="accent2"/>
                    </a:solidFill>
                    <a:latin typeface="Constantia" pitchFamily="18" charset="0"/>
                    <a:cs typeface="Times New Roman" pitchFamily="18" charset="0"/>
                  </a:rPr>
                  <a:t>Потери от конфликтов</a:t>
                </a:r>
              </a:p>
              <a:p>
                <a:pPr eaLnBrk="0" hangingPunct="0"/>
                <a:endParaRPr lang="en-US" sz="1000" b="1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  <p:sp>
            <p:nvSpPr>
              <p:cNvPr id="56406" name="Rectangle 62"/>
              <p:cNvSpPr>
                <a:spLocks noChangeArrowheads="1"/>
              </p:cNvSpPr>
              <p:nvPr/>
            </p:nvSpPr>
            <p:spPr bwMode="auto">
              <a:xfrm>
                <a:off x="2028" y="1899"/>
                <a:ext cx="1106" cy="978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</p:grpSp>
        <p:grpSp>
          <p:nvGrpSpPr>
            <p:cNvPr id="56336" name="Group 65"/>
            <p:cNvGrpSpPr>
              <a:grpSpLocks/>
            </p:cNvGrpSpPr>
            <p:nvPr/>
          </p:nvGrpSpPr>
          <p:grpSpPr bwMode="auto">
            <a:xfrm>
              <a:off x="3134" y="1899"/>
              <a:ext cx="1065" cy="978"/>
              <a:chOff x="3134" y="1899"/>
              <a:chExt cx="1065" cy="978"/>
            </a:xfrm>
          </p:grpSpPr>
          <p:sp>
            <p:nvSpPr>
              <p:cNvPr id="56403" name="Rectangle 17"/>
              <p:cNvSpPr>
                <a:spLocks noChangeArrowheads="1"/>
              </p:cNvSpPr>
              <p:nvPr/>
            </p:nvSpPr>
            <p:spPr bwMode="auto">
              <a:xfrm>
                <a:off x="3162" y="1899"/>
                <a:ext cx="1009" cy="9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 sz="1000" b="1">
                    <a:solidFill>
                      <a:schemeClr val="accent2"/>
                    </a:solidFill>
                    <a:latin typeface="Constantia" pitchFamily="18" charset="0"/>
                    <a:cs typeface="Times New Roman" pitchFamily="18" charset="0"/>
                  </a:rPr>
                  <a:t>Отношения к инвалидам, детям, престарелым.</a:t>
                </a:r>
              </a:p>
              <a:p>
                <a:pPr eaLnBrk="0" hangingPunct="0"/>
                <a:r>
                  <a:rPr lang="en-US" sz="1000" b="1">
                    <a:solidFill>
                      <a:schemeClr val="accent2"/>
                    </a:solidFill>
                    <a:latin typeface="Constantia" pitchFamily="18" charset="0"/>
                    <a:cs typeface="Times New Roman" pitchFamily="18" charset="0"/>
                  </a:rPr>
                  <a:t>Преступность, социальная напряженность</a:t>
                </a:r>
              </a:p>
              <a:p>
                <a:pPr eaLnBrk="0" hangingPunct="0"/>
                <a:endParaRPr lang="en-US" sz="1000" b="1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  <p:sp>
            <p:nvSpPr>
              <p:cNvPr id="56404" name="Rectangle 64"/>
              <p:cNvSpPr>
                <a:spLocks noChangeArrowheads="1"/>
              </p:cNvSpPr>
              <p:nvPr/>
            </p:nvSpPr>
            <p:spPr bwMode="auto">
              <a:xfrm>
                <a:off x="3134" y="1899"/>
                <a:ext cx="1065" cy="978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</p:grpSp>
        <p:grpSp>
          <p:nvGrpSpPr>
            <p:cNvPr id="56337" name="Group 67"/>
            <p:cNvGrpSpPr>
              <a:grpSpLocks/>
            </p:cNvGrpSpPr>
            <p:nvPr/>
          </p:nvGrpSpPr>
          <p:grpSpPr bwMode="auto">
            <a:xfrm>
              <a:off x="0" y="2877"/>
              <a:ext cx="942" cy="518"/>
              <a:chOff x="0" y="2877"/>
              <a:chExt cx="942" cy="518"/>
            </a:xfrm>
          </p:grpSpPr>
          <p:sp>
            <p:nvSpPr>
              <p:cNvPr id="56401" name="Rectangle 18"/>
              <p:cNvSpPr>
                <a:spLocks noChangeArrowheads="1"/>
              </p:cNvSpPr>
              <p:nvPr/>
            </p:nvSpPr>
            <p:spPr bwMode="auto">
              <a:xfrm>
                <a:off x="28" y="2877"/>
                <a:ext cx="886" cy="5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 sz="1000" b="1">
                    <a:solidFill>
                      <a:schemeClr val="accent2"/>
                    </a:solidFill>
                    <a:latin typeface="Constantia" pitchFamily="18" charset="0"/>
                    <a:cs typeface="Times New Roman" pitchFamily="18" charset="0"/>
                  </a:rPr>
                  <a:t>Творческий </a:t>
                </a:r>
                <a:br>
                  <a:rPr lang="en-US" sz="1000" b="1">
                    <a:solidFill>
                      <a:schemeClr val="accent2"/>
                    </a:solidFill>
                    <a:latin typeface="Constantia" pitchFamily="18" charset="0"/>
                    <a:cs typeface="Times New Roman" pitchFamily="18" charset="0"/>
                  </a:rPr>
                </a:br>
                <a:r>
                  <a:rPr lang="en-US" sz="1000" b="1">
                    <a:solidFill>
                      <a:schemeClr val="accent2"/>
                    </a:solidFill>
                    <a:latin typeface="Constantia" pitchFamily="18" charset="0"/>
                    <a:cs typeface="Times New Roman" pitchFamily="18" charset="0"/>
                  </a:rPr>
                  <a:t>потенциал</a:t>
                </a:r>
              </a:p>
              <a:p>
                <a:pPr eaLnBrk="0" hangingPunct="0"/>
                <a:endParaRPr lang="en-US" sz="1000" b="1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  <p:sp>
            <p:nvSpPr>
              <p:cNvPr id="56402" name="Rectangle 66"/>
              <p:cNvSpPr>
                <a:spLocks noChangeArrowheads="1"/>
              </p:cNvSpPr>
              <p:nvPr/>
            </p:nvSpPr>
            <p:spPr bwMode="auto">
              <a:xfrm>
                <a:off x="0" y="2877"/>
                <a:ext cx="942" cy="518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</p:grpSp>
        <p:grpSp>
          <p:nvGrpSpPr>
            <p:cNvPr id="56338" name="Group 69"/>
            <p:cNvGrpSpPr>
              <a:grpSpLocks/>
            </p:cNvGrpSpPr>
            <p:nvPr/>
          </p:nvGrpSpPr>
          <p:grpSpPr bwMode="auto">
            <a:xfrm>
              <a:off x="942" y="2877"/>
              <a:ext cx="1086" cy="518"/>
              <a:chOff x="942" y="2877"/>
              <a:chExt cx="1086" cy="518"/>
            </a:xfrm>
          </p:grpSpPr>
          <p:sp>
            <p:nvSpPr>
              <p:cNvPr id="56399" name="Rectangle 19"/>
              <p:cNvSpPr>
                <a:spLocks noChangeArrowheads="1"/>
              </p:cNvSpPr>
              <p:nvPr/>
            </p:nvSpPr>
            <p:spPr bwMode="auto">
              <a:xfrm>
                <a:off x="970" y="2877"/>
                <a:ext cx="1030" cy="5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 sz="1000" b="1">
                    <a:solidFill>
                      <a:schemeClr val="accent2"/>
                    </a:solidFill>
                    <a:latin typeface="Constantia" pitchFamily="18" charset="0"/>
                    <a:cs typeface="Times New Roman" pitchFamily="18" charset="0"/>
                  </a:rPr>
                  <a:t>Творческие </a:t>
                </a:r>
                <a:br>
                  <a:rPr lang="en-US" sz="1000" b="1">
                    <a:solidFill>
                      <a:schemeClr val="accent2"/>
                    </a:solidFill>
                    <a:latin typeface="Constantia" pitchFamily="18" charset="0"/>
                    <a:cs typeface="Times New Roman" pitchFamily="18" charset="0"/>
                  </a:rPr>
                </a:br>
                <a:r>
                  <a:rPr lang="en-US" sz="1000" b="1">
                    <a:solidFill>
                      <a:schemeClr val="accent2"/>
                    </a:solidFill>
                    <a:latin typeface="Constantia" pitchFamily="18" charset="0"/>
                    <a:cs typeface="Times New Roman" pitchFamily="18" charset="0"/>
                  </a:rPr>
                  <a:t>способности</a:t>
                </a:r>
              </a:p>
              <a:p>
                <a:pPr eaLnBrk="0" hangingPunct="0"/>
                <a:endParaRPr lang="en-US" sz="1000" b="1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  <p:sp>
            <p:nvSpPr>
              <p:cNvPr id="56400" name="Rectangle 68"/>
              <p:cNvSpPr>
                <a:spLocks noChangeArrowheads="1"/>
              </p:cNvSpPr>
              <p:nvPr/>
            </p:nvSpPr>
            <p:spPr bwMode="auto">
              <a:xfrm>
                <a:off x="942" y="2877"/>
                <a:ext cx="1086" cy="518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</p:grpSp>
        <p:grpSp>
          <p:nvGrpSpPr>
            <p:cNvPr id="56339" name="Group 71"/>
            <p:cNvGrpSpPr>
              <a:grpSpLocks/>
            </p:cNvGrpSpPr>
            <p:nvPr/>
          </p:nvGrpSpPr>
          <p:grpSpPr bwMode="auto">
            <a:xfrm>
              <a:off x="2028" y="2877"/>
              <a:ext cx="1106" cy="1266"/>
              <a:chOff x="2028" y="2877"/>
              <a:chExt cx="1106" cy="1266"/>
            </a:xfrm>
          </p:grpSpPr>
          <p:sp>
            <p:nvSpPr>
              <p:cNvPr id="56397" name="Rectangle 20"/>
              <p:cNvSpPr>
                <a:spLocks noChangeArrowheads="1"/>
              </p:cNvSpPr>
              <p:nvPr/>
            </p:nvSpPr>
            <p:spPr bwMode="auto">
              <a:xfrm>
                <a:off x="2056" y="2877"/>
                <a:ext cx="1050" cy="12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 sz="1000" b="1">
                    <a:solidFill>
                      <a:schemeClr val="accent2"/>
                    </a:solidFill>
                    <a:latin typeface="Constantia" pitchFamily="18" charset="0"/>
                    <a:cs typeface="Times New Roman" pitchFamily="18" charset="0"/>
                  </a:rPr>
                  <a:t>Количество изобретений, патентов, рационализаторских предложений, новых изделий на одного работающего</a:t>
                </a:r>
              </a:p>
              <a:p>
                <a:pPr eaLnBrk="0" hangingPunct="0"/>
                <a:endParaRPr lang="en-US" sz="1000" b="1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  <p:sp>
            <p:nvSpPr>
              <p:cNvPr id="56398" name="Rectangle 70"/>
              <p:cNvSpPr>
                <a:spLocks noChangeArrowheads="1"/>
              </p:cNvSpPr>
              <p:nvPr/>
            </p:nvSpPr>
            <p:spPr bwMode="auto">
              <a:xfrm>
                <a:off x="2028" y="2877"/>
                <a:ext cx="1106" cy="126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</p:grpSp>
        <p:grpSp>
          <p:nvGrpSpPr>
            <p:cNvPr id="56340" name="Group 73"/>
            <p:cNvGrpSpPr>
              <a:grpSpLocks/>
            </p:cNvGrpSpPr>
            <p:nvPr/>
          </p:nvGrpSpPr>
          <p:grpSpPr bwMode="auto">
            <a:xfrm>
              <a:off x="3134" y="2877"/>
              <a:ext cx="1065" cy="1266"/>
              <a:chOff x="3134" y="2877"/>
              <a:chExt cx="1065" cy="1266"/>
            </a:xfrm>
          </p:grpSpPr>
          <p:sp>
            <p:nvSpPr>
              <p:cNvPr id="56395" name="Rectangle 21"/>
              <p:cNvSpPr>
                <a:spLocks noChangeArrowheads="1"/>
              </p:cNvSpPr>
              <p:nvPr/>
            </p:nvSpPr>
            <p:spPr bwMode="auto">
              <a:xfrm>
                <a:off x="3162" y="2877"/>
                <a:ext cx="1009" cy="12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 sz="1000" b="1">
                    <a:solidFill>
                      <a:schemeClr val="accent2"/>
                    </a:solidFill>
                    <a:latin typeface="Constantia" pitchFamily="18" charset="0"/>
                    <a:cs typeface="Times New Roman" pitchFamily="18" charset="0"/>
                  </a:rPr>
                  <a:t>Доходы от авторских прав. Количество патентов и международных премий на одного жителя страны.</a:t>
                </a:r>
              </a:p>
              <a:p>
                <a:pPr eaLnBrk="0" hangingPunct="0"/>
                <a:r>
                  <a:rPr lang="en-US" sz="1000" b="1">
                    <a:solidFill>
                      <a:schemeClr val="accent2"/>
                    </a:solidFill>
                    <a:latin typeface="Constantia" pitchFamily="18" charset="0"/>
                    <a:cs typeface="Times New Roman" pitchFamily="18" charset="0"/>
                  </a:rPr>
                  <a:t>Темпы технического прогресса</a:t>
                </a:r>
              </a:p>
              <a:p>
                <a:pPr eaLnBrk="0" hangingPunct="0"/>
                <a:endParaRPr lang="en-US" sz="1000" b="1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  <p:sp>
            <p:nvSpPr>
              <p:cNvPr id="56396" name="Rectangle 72"/>
              <p:cNvSpPr>
                <a:spLocks noChangeArrowheads="1"/>
              </p:cNvSpPr>
              <p:nvPr/>
            </p:nvSpPr>
            <p:spPr bwMode="auto">
              <a:xfrm>
                <a:off x="3134" y="2877"/>
                <a:ext cx="1065" cy="126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</p:grpSp>
        <p:grpSp>
          <p:nvGrpSpPr>
            <p:cNvPr id="56341" name="Group 75"/>
            <p:cNvGrpSpPr>
              <a:grpSpLocks/>
            </p:cNvGrpSpPr>
            <p:nvPr/>
          </p:nvGrpSpPr>
          <p:grpSpPr bwMode="auto">
            <a:xfrm>
              <a:off x="0" y="3395"/>
              <a:ext cx="942" cy="748"/>
              <a:chOff x="0" y="3395"/>
              <a:chExt cx="942" cy="748"/>
            </a:xfrm>
          </p:grpSpPr>
          <p:sp>
            <p:nvSpPr>
              <p:cNvPr id="56393" name="Rectangle 22"/>
              <p:cNvSpPr>
                <a:spLocks noChangeArrowheads="1"/>
              </p:cNvSpPr>
              <p:nvPr/>
            </p:nvSpPr>
            <p:spPr bwMode="auto">
              <a:xfrm>
                <a:off x="28" y="3395"/>
                <a:ext cx="886" cy="7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 sz="1000" b="1">
                    <a:solidFill>
                      <a:schemeClr val="accent2"/>
                    </a:solidFill>
                    <a:latin typeface="Constantia" pitchFamily="18" charset="0"/>
                    <a:cs typeface="Times New Roman" pitchFamily="18" charset="0"/>
                  </a:rPr>
                  <a:t>Активность</a:t>
                </a:r>
              </a:p>
              <a:p>
                <a:pPr eaLnBrk="0" hangingPunct="0"/>
                <a:endParaRPr lang="en-US" sz="1000" b="1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  <p:sp>
            <p:nvSpPr>
              <p:cNvPr id="56394" name="Rectangle 74"/>
              <p:cNvSpPr>
                <a:spLocks noChangeArrowheads="1"/>
              </p:cNvSpPr>
              <p:nvPr/>
            </p:nvSpPr>
            <p:spPr bwMode="auto">
              <a:xfrm>
                <a:off x="0" y="3395"/>
                <a:ext cx="942" cy="748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</p:grpSp>
        <p:grpSp>
          <p:nvGrpSpPr>
            <p:cNvPr id="56342" name="Group 77"/>
            <p:cNvGrpSpPr>
              <a:grpSpLocks/>
            </p:cNvGrpSpPr>
            <p:nvPr/>
          </p:nvGrpSpPr>
          <p:grpSpPr bwMode="auto">
            <a:xfrm>
              <a:off x="942" y="3395"/>
              <a:ext cx="1086" cy="748"/>
              <a:chOff x="942" y="3395"/>
              <a:chExt cx="1086" cy="748"/>
            </a:xfrm>
          </p:grpSpPr>
          <p:sp>
            <p:nvSpPr>
              <p:cNvPr id="56391" name="Rectangle 23"/>
              <p:cNvSpPr>
                <a:spLocks noChangeArrowheads="1"/>
              </p:cNvSpPr>
              <p:nvPr/>
            </p:nvSpPr>
            <p:spPr bwMode="auto">
              <a:xfrm>
                <a:off x="970" y="3395"/>
                <a:ext cx="1030" cy="7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 sz="1000" b="1">
                    <a:solidFill>
                      <a:schemeClr val="accent2"/>
                    </a:solidFill>
                    <a:latin typeface="Constantia" pitchFamily="18" charset="0"/>
                    <a:cs typeface="Times New Roman" pitchFamily="18" charset="0"/>
                  </a:rPr>
                  <a:t>Стремление к реализации способностей.</a:t>
                </a:r>
              </a:p>
              <a:p>
                <a:pPr eaLnBrk="0" hangingPunct="0"/>
                <a:r>
                  <a:rPr lang="en-US" sz="1000" b="1">
                    <a:solidFill>
                      <a:schemeClr val="accent2"/>
                    </a:solidFill>
                    <a:latin typeface="Constantia" pitchFamily="18" charset="0"/>
                    <a:cs typeface="Times New Roman" pitchFamily="18" charset="0"/>
                  </a:rPr>
                  <a:t>Предприимчивость</a:t>
                </a:r>
              </a:p>
              <a:p>
                <a:pPr eaLnBrk="0" hangingPunct="0"/>
                <a:endParaRPr lang="en-US" sz="1000" b="1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  <p:sp>
            <p:nvSpPr>
              <p:cNvPr id="56392" name="Rectangle 76"/>
              <p:cNvSpPr>
                <a:spLocks noChangeArrowheads="1"/>
              </p:cNvSpPr>
              <p:nvPr/>
            </p:nvSpPr>
            <p:spPr bwMode="auto">
              <a:xfrm>
                <a:off x="942" y="3395"/>
                <a:ext cx="1086" cy="748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</p:grpSp>
        <p:grpSp>
          <p:nvGrpSpPr>
            <p:cNvPr id="56343" name="Group 79"/>
            <p:cNvGrpSpPr>
              <a:grpSpLocks/>
            </p:cNvGrpSpPr>
            <p:nvPr/>
          </p:nvGrpSpPr>
          <p:grpSpPr bwMode="auto">
            <a:xfrm>
              <a:off x="0" y="4143"/>
              <a:ext cx="942" cy="978"/>
              <a:chOff x="0" y="4143"/>
              <a:chExt cx="942" cy="978"/>
            </a:xfrm>
          </p:grpSpPr>
          <p:sp>
            <p:nvSpPr>
              <p:cNvPr id="56389" name="Rectangle 24"/>
              <p:cNvSpPr>
                <a:spLocks noChangeArrowheads="1"/>
              </p:cNvSpPr>
              <p:nvPr/>
            </p:nvSpPr>
            <p:spPr bwMode="auto">
              <a:xfrm>
                <a:off x="28" y="4143"/>
                <a:ext cx="886" cy="9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 sz="1000" b="1">
                    <a:solidFill>
                      <a:schemeClr val="accent2"/>
                    </a:solidFill>
                    <a:latin typeface="Constantia" pitchFamily="18" charset="0"/>
                    <a:cs typeface="Times New Roman" pitchFamily="18" charset="0"/>
                  </a:rPr>
                  <a:t>Организованность</a:t>
                </a:r>
              </a:p>
              <a:p>
                <a:pPr eaLnBrk="0" hangingPunct="0"/>
                <a:endParaRPr lang="en-US" sz="1000" b="1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  <p:sp>
            <p:nvSpPr>
              <p:cNvPr id="56390" name="Rectangle 78"/>
              <p:cNvSpPr>
                <a:spLocks noChangeArrowheads="1"/>
              </p:cNvSpPr>
              <p:nvPr/>
            </p:nvSpPr>
            <p:spPr bwMode="auto">
              <a:xfrm>
                <a:off x="0" y="4143"/>
                <a:ext cx="942" cy="978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</p:grpSp>
        <p:grpSp>
          <p:nvGrpSpPr>
            <p:cNvPr id="56344" name="Group 81"/>
            <p:cNvGrpSpPr>
              <a:grpSpLocks/>
            </p:cNvGrpSpPr>
            <p:nvPr/>
          </p:nvGrpSpPr>
          <p:grpSpPr bwMode="auto">
            <a:xfrm>
              <a:off x="942" y="4143"/>
              <a:ext cx="1086" cy="978"/>
              <a:chOff x="942" y="4143"/>
              <a:chExt cx="1086" cy="978"/>
            </a:xfrm>
          </p:grpSpPr>
          <p:sp>
            <p:nvSpPr>
              <p:cNvPr id="56387" name="Rectangle 25"/>
              <p:cNvSpPr>
                <a:spLocks noChangeArrowheads="1"/>
              </p:cNvSpPr>
              <p:nvPr/>
            </p:nvSpPr>
            <p:spPr bwMode="auto">
              <a:xfrm>
                <a:off x="970" y="4143"/>
                <a:ext cx="1030" cy="9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 sz="1000" b="1">
                    <a:solidFill>
                      <a:schemeClr val="accent2"/>
                    </a:solidFill>
                    <a:latin typeface="Constantia" pitchFamily="18" charset="0"/>
                    <a:cs typeface="Times New Roman" pitchFamily="18" charset="0"/>
                  </a:rPr>
                  <a:t>Аккуратность, рациональность, дисциплинированность, бережливость, обязательность, порядочность</a:t>
                </a:r>
              </a:p>
              <a:p>
                <a:pPr eaLnBrk="0" hangingPunct="0"/>
                <a:endParaRPr lang="en-US" sz="1000" b="1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  <p:sp>
            <p:nvSpPr>
              <p:cNvPr id="56388" name="Rectangle 80"/>
              <p:cNvSpPr>
                <a:spLocks noChangeArrowheads="1"/>
              </p:cNvSpPr>
              <p:nvPr/>
            </p:nvSpPr>
            <p:spPr bwMode="auto">
              <a:xfrm>
                <a:off x="942" y="4143"/>
                <a:ext cx="1086" cy="978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</p:grpSp>
        <p:grpSp>
          <p:nvGrpSpPr>
            <p:cNvPr id="56345" name="Group 83"/>
            <p:cNvGrpSpPr>
              <a:grpSpLocks/>
            </p:cNvGrpSpPr>
            <p:nvPr/>
          </p:nvGrpSpPr>
          <p:grpSpPr bwMode="auto">
            <a:xfrm>
              <a:off x="2028" y="4143"/>
              <a:ext cx="1106" cy="978"/>
              <a:chOff x="2028" y="4143"/>
              <a:chExt cx="1106" cy="978"/>
            </a:xfrm>
          </p:grpSpPr>
          <p:sp>
            <p:nvSpPr>
              <p:cNvPr id="56385" name="Rectangle 26"/>
              <p:cNvSpPr>
                <a:spLocks noChangeArrowheads="1"/>
              </p:cNvSpPr>
              <p:nvPr/>
            </p:nvSpPr>
            <p:spPr bwMode="auto">
              <a:xfrm>
                <a:off x="2056" y="4143"/>
                <a:ext cx="1050" cy="9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 sz="1000" b="1">
                    <a:solidFill>
                      <a:schemeClr val="accent2"/>
                    </a:solidFill>
                    <a:latin typeface="Constantia" pitchFamily="18" charset="0"/>
                    <a:cs typeface="Times New Roman" pitchFamily="18" charset="0"/>
                  </a:rPr>
                  <a:t>Потери от нарушений дисциплины.</a:t>
                </a:r>
              </a:p>
              <a:p>
                <a:pPr eaLnBrk="0" hangingPunct="0"/>
                <a:r>
                  <a:rPr lang="en-US" sz="1000" b="1">
                    <a:solidFill>
                      <a:schemeClr val="accent2"/>
                    </a:solidFill>
                    <a:latin typeface="Constantia" pitchFamily="18" charset="0"/>
                    <a:cs typeface="Times New Roman" pitchFamily="18" charset="0"/>
                  </a:rPr>
                  <a:t>Чистота.</a:t>
                </a:r>
              </a:p>
              <a:p>
                <a:pPr eaLnBrk="0" hangingPunct="0"/>
                <a:r>
                  <a:rPr lang="en-US" sz="1000" b="1">
                    <a:solidFill>
                      <a:schemeClr val="accent2"/>
                    </a:solidFill>
                    <a:latin typeface="Constantia" pitchFamily="18" charset="0"/>
                    <a:cs typeface="Times New Roman" pitchFamily="18" charset="0"/>
                  </a:rPr>
                  <a:t>Исполнительность</a:t>
                </a:r>
              </a:p>
              <a:p>
                <a:pPr eaLnBrk="0" hangingPunct="0"/>
                <a:endParaRPr lang="en-US" sz="1000" b="1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  <p:sp>
            <p:nvSpPr>
              <p:cNvPr id="56386" name="Rectangle 82"/>
              <p:cNvSpPr>
                <a:spLocks noChangeArrowheads="1"/>
              </p:cNvSpPr>
              <p:nvPr/>
            </p:nvSpPr>
            <p:spPr bwMode="auto">
              <a:xfrm>
                <a:off x="2028" y="4143"/>
                <a:ext cx="1106" cy="978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</p:grpSp>
        <p:grpSp>
          <p:nvGrpSpPr>
            <p:cNvPr id="56346" name="Group 85"/>
            <p:cNvGrpSpPr>
              <a:grpSpLocks/>
            </p:cNvGrpSpPr>
            <p:nvPr/>
          </p:nvGrpSpPr>
          <p:grpSpPr bwMode="auto">
            <a:xfrm>
              <a:off x="3134" y="4143"/>
              <a:ext cx="1065" cy="978"/>
              <a:chOff x="3134" y="4143"/>
              <a:chExt cx="1065" cy="978"/>
            </a:xfrm>
          </p:grpSpPr>
          <p:sp>
            <p:nvSpPr>
              <p:cNvPr id="56383" name="Rectangle 27"/>
              <p:cNvSpPr>
                <a:spLocks noChangeArrowheads="1"/>
              </p:cNvSpPr>
              <p:nvPr/>
            </p:nvSpPr>
            <p:spPr bwMode="auto">
              <a:xfrm>
                <a:off x="3162" y="4143"/>
                <a:ext cx="1009" cy="9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 sz="1000" b="1">
                    <a:solidFill>
                      <a:schemeClr val="accent2"/>
                    </a:solidFill>
                    <a:latin typeface="Constantia" pitchFamily="18" charset="0"/>
                    <a:cs typeface="Times New Roman" pitchFamily="18" charset="0"/>
                  </a:rPr>
                  <a:t>Качество законодательства.</a:t>
                </a:r>
              </a:p>
              <a:p>
                <a:pPr eaLnBrk="0" hangingPunct="0"/>
                <a:r>
                  <a:rPr lang="en-US" sz="1000" b="1">
                    <a:solidFill>
                      <a:schemeClr val="accent2"/>
                    </a:solidFill>
                    <a:latin typeface="Constantia" pitchFamily="18" charset="0"/>
                    <a:cs typeface="Times New Roman" pitchFamily="18" charset="0"/>
                  </a:rPr>
                  <a:t>Качество дорог и транспорта.</a:t>
                </a:r>
              </a:p>
              <a:p>
                <a:pPr eaLnBrk="0" hangingPunct="0"/>
                <a:r>
                  <a:rPr lang="en-US" sz="1000" b="1">
                    <a:solidFill>
                      <a:schemeClr val="accent2"/>
                    </a:solidFill>
                    <a:latin typeface="Constantia" pitchFamily="18" charset="0"/>
                    <a:cs typeface="Times New Roman" pitchFamily="18" charset="0"/>
                  </a:rPr>
                  <a:t>Соблюдение договоров и законов</a:t>
                </a:r>
              </a:p>
              <a:p>
                <a:pPr eaLnBrk="0" hangingPunct="0"/>
                <a:endParaRPr lang="en-US" sz="1000" b="1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  <p:sp>
            <p:nvSpPr>
              <p:cNvPr id="56384" name="Rectangle 84"/>
              <p:cNvSpPr>
                <a:spLocks noChangeArrowheads="1"/>
              </p:cNvSpPr>
              <p:nvPr/>
            </p:nvSpPr>
            <p:spPr bwMode="auto">
              <a:xfrm>
                <a:off x="3134" y="4143"/>
                <a:ext cx="1065" cy="978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</p:grpSp>
        <p:grpSp>
          <p:nvGrpSpPr>
            <p:cNvPr id="56347" name="Group 87"/>
            <p:cNvGrpSpPr>
              <a:grpSpLocks/>
            </p:cNvGrpSpPr>
            <p:nvPr/>
          </p:nvGrpSpPr>
          <p:grpSpPr bwMode="auto">
            <a:xfrm>
              <a:off x="0" y="5121"/>
              <a:ext cx="942" cy="1323"/>
              <a:chOff x="0" y="5121"/>
              <a:chExt cx="942" cy="1323"/>
            </a:xfrm>
          </p:grpSpPr>
          <p:sp>
            <p:nvSpPr>
              <p:cNvPr id="56381" name="Rectangle 28"/>
              <p:cNvSpPr>
                <a:spLocks noChangeArrowheads="1"/>
              </p:cNvSpPr>
              <p:nvPr/>
            </p:nvSpPr>
            <p:spPr bwMode="auto">
              <a:xfrm>
                <a:off x="28" y="5121"/>
                <a:ext cx="886" cy="132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 sz="1000" b="1">
                    <a:solidFill>
                      <a:schemeClr val="accent2"/>
                    </a:solidFill>
                    <a:latin typeface="Constantia" pitchFamily="18" charset="0"/>
                    <a:cs typeface="Times New Roman" pitchFamily="18" charset="0"/>
                  </a:rPr>
                  <a:t>Образование </a:t>
                </a:r>
              </a:p>
              <a:p>
                <a:pPr eaLnBrk="0" hangingPunct="0"/>
                <a:endParaRPr lang="en-US" sz="1000" b="1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  <p:sp>
            <p:nvSpPr>
              <p:cNvPr id="56382" name="Rectangle 86"/>
              <p:cNvSpPr>
                <a:spLocks noChangeArrowheads="1"/>
              </p:cNvSpPr>
              <p:nvPr/>
            </p:nvSpPr>
            <p:spPr bwMode="auto">
              <a:xfrm>
                <a:off x="0" y="5121"/>
                <a:ext cx="942" cy="1323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</p:grpSp>
        <p:grpSp>
          <p:nvGrpSpPr>
            <p:cNvPr id="56348" name="Group 89"/>
            <p:cNvGrpSpPr>
              <a:grpSpLocks/>
            </p:cNvGrpSpPr>
            <p:nvPr/>
          </p:nvGrpSpPr>
          <p:grpSpPr bwMode="auto">
            <a:xfrm>
              <a:off x="942" y="5121"/>
              <a:ext cx="1086" cy="1323"/>
              <a:chOff x="942" y="5121"/>
              <a:chExt cx="1086" cy="1323"/>
            </a:xfrm>
          </p:grpSpPr>
          <p:sp>
            <p:nvSpPr>
              <p:cNvPr id="56379" name="Rectangle 29"/>
              <p:cNvSpPr>
                <a:spLocks noChangeArrowheads="1"/>
              </p:cNvSpPr>
              <p:nvPr/>
            </p:nvSpPr>
            <p:spPr bwMode="auto">
              <a:xfrm>
                <a:off x="970" y="5121"/>
                <a:ext cx="1030" cy="132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 sz="1000" b="1">
                    <a:solidFill>
                      <a:schemeClr val="accent2"/>
                    </a:solidFill>
                    <a:latin typeface="Constantia" pitchFamily="18" charset="0"/>
                    <a:cs typeface="Times New Roman" pitchFamily="18" charset="0"/>
                  </a:rPr>
                  <a:t>Знания.</a:t>
                </a:r>
              </a:p>
              <a:p>
                <a:pPr eaLnBrk="0" hangingPunct="0"/>
                <a:r>
                  <a:rPr lang="en-US" sz="1000" b="1">
                    <a:solidFill>
                      <a:schemeClr val="accent2"/>
                    </a:solidFill>
                    <a:latin typeface="Constantia" pitchFamily="18" charset="0"/>
                    <a:cs typeface="Times New Roman" pitchFamily="18" charset="0"/>
                  </a:rPr>
                  <a:t>Количество лет </a:t>
                </a:r>
                <a:br>
                  <a:rPr lang="en-US" sz="1000" b="1">
                    <a:solidFill>
                      <a:schemeClr val="accent2"/>
                    </a:solidFill>
                    <a:latin typeface="Constantia" pitchFamily="18" charset="0"/>
                    <a:cs typeface="Times New Roman" pitchFamily="18" charset="0"/>
                  </a:rPr>
                </a:br>
                <a:r>
                  <a:rPr lang="en-US" sz="1000" b="1">
                    <a:solidFill>
                      <a:schemeClr val="accent2"/>
                    </a:solidFill>
                    <a:latin typeface="Constantia" pitchFamily="18" charset="0"/>
                    <a:cs typeface="Times New Roman" pitchFamily="18" charset="0"/>
                  </a:rPr>
                  <a:t>учебы в школе </a:t>
                </a:r>
                <a:br>
                  <a:rPr lang="en-US" sz="1000" b="1">
                    <a:solidFill>
                      <a:schemeClr val="accent2"/>
                    </a:solidFill>
                    <a:latin typeface="Constantia" pitchFamily="18" charset="0"/>
                    <a:cs typeface="Times New Roman" pitchFamily="18" charset="0"/>
                  </a:rPr>
                </a:br>
                <a:r>
                  <a:rPr lang="en-US" sz="1000" b="1">
                    <a:solidFill>
                      <a:schemeClr val="accent2"/>
                    </a:solidFill>
                    <a:latin typeface="Constantia" pitchFamily="18" charset="0"/>
                    <a:cs typeface="Times New Roman" pitchFamily="18" charset="0"/>
                  </a:rPr>
                  <a:t>и вузе</a:t>
                </a:r>
              </a:p>
              <a:p>
                <a:pPr eaLnBrk="0" hangingPunct="0"/>
                <a:endParaRPr lang="en-US" sz="1000" b="1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  <p:sp>
            <p:nvSpPr>
              <p:cNvPr id="56380" name="Rectangle 88"/>
              <p:cNvSpPr>
                <a:spLocks noChangeArrowheads="1"/>
              </p:cNvSpPr>
              <p:nvPr/>
            </p:nvSpPr>
            <p:spPr bwMode="auto">
              <a:xfrm>
                <a:off x="942" y="5121"/>
                <a:ext cx="1086" cy="1323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</p:grpSp>
        <p:grpSp>
          <p:nvGrpSpPr>
            <p:cNvPr id="56349" name="Group 91"/>
            <p:cNvGrpSpPr>
              <a:grpSpLocks/>
            </p:cNvGrpSpPr>
            <p:nvPr/>
          </p:nvGrpSpPr>
          <p:grpSpPr bwMode="auto">
            <a:xfrm>
              <a:off x="2028" y="5121"/>
              <a:ext cx="1106" cy="1323"/>
              <a:chOff x="2028" y="5121"/>
              <a:chExt cx="1106" cy="1323"/>
            </a:xfrm>
          </p:grpSpPr>
          <p:sp>
            <p:nvSpPr>
              <p:cNvPr id="56377" name="Rectangle 30"/>
              <p:cNvSpPr>
                <a:spLocks noChangeArrowheads="1"/>
              </p:cNvSpPr>
              <p:nvPr/>
            </p:nvSpPr>
            <p:spPr bwMode="auto">
              <a:xfrm>
                <a:off x="2056" y="5121"/>
                <a:ext cx="1050" cy="132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 sz="1000" b="1">
                    <a:solidFill>
                      <a:schemeClr val="accent2"/>
                    </a:solidFill>
                    <a:latin typeface="Constantia" pitchFamily="18" charset="0"/>
                    <a:cs typeface="Times New Roman" pitchFamily="18" charset="0"/>
                  </a:rPr>
                  <a:t>Доля специалистов с высшим и средним образованием в общей численности работающих. </a:t>
                </a:r>
              </a:p>
              <a:p>
                <a:pPr eaLnBrk="0" hangingPunct="0"/>
                <a:r>
                  <a:rPr lang="en-US" sz="1000" b="1">
                    <a:solidFill>
                      <a:schemeClr val="accent2"/>
                    </a:solidFill>
                    <a:latin typeface="Constantia" pitchFamily="18" charset="0"/>
                    <a:cs typeface="Times New Roman" pitchFamily="18" charset="0"/>
                  </a:rPr>
                  <a:t>Затраты на повышение квалификации персонала</a:t>
                </a:r>
              </a:p>
              <a:p>
                <a:pPr eaLnBrk="0" hangingPunct="0"/>
                <a:endParaRPr lang="en-US" sz="1000" b="1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  <p:sp>
            <p:nvSpPr>
              <p:cNvPr id="56378" name="Rectangle 90"/>
              <p:cNvSpPr>
                <a:spLocks noChangeArrowheads="1"/>
              </p:cNvSpPr>
              <p:nvPr/>
            </p:nvSpPr>
            <p:spPr bwMode="auto">
              <a:xfrm>
                <a:off x="2028" y="5121"/>
                <a:ext cx="1106" cy="1323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</p:grpSp>
        <p:grpSp>
          <p:nvGrpSpPr>
            <p:cNvPr id="56350" name="Group 93"/>
            <p:cNvGrpSpPr>
              <a:grpSpLocks/>
            </p:cNvGrpSpPr>
            <p:nvPr/>
          </p:nvGrpSpPr>
          <p:grpSpPr bwMode="auto">
            <a:xfrm>
              <a:off x="3134" y="5121"/>
              <a:ext cx="1065" cy="1323"/>
              <a:chOff x="3134" y="5121"/>
              <a:chExt cx="1065" cy="1323"/>
            </a:xfrm>
          </p:grpSpPr>
          <p:sp>
            <p:nvSpPr>
              <p:cNvPr id="56375" name="Rectangle 31"/>
              <p:cNvSpPr>
                <a:spLocks noChangeArrowheads="1"/>
              </p:cNvSpPr>
              <p:nvPr/>
            </p:nvSpPr>
            <p:spPr bwMode="auto">
              <a:xfrm>
                <a:off x="3162" y="5121"/>
                <a:ext cx="1009" cy="132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 sz="1000" b="1">
                    <a:solidFill>
                      <a:schemeClr val="accent2"/>
                    </a:solidFill>
                    <a:latin typeface="Constantia" pitchFamily="18" charset="0"/>
                    <a:cs typeface="Times New Roman" pitchFamily="18" charset="0"/>
                  </a:rPr>
                  <a:t>Среднее количество лет обучения в школе и вузе.</a:t>
                </a:r>
              </a:p>
              <a:p>
                <a:pPr eaLnBrk="0" hangingPunct="0"/>
                <a:r>
                  <a:rPr lang="en-US" sz="1000" b="1">
                    <a:solidFill>
                      <a:schemeClr val="accent2"/>
                    </a:solidFill>
                    <a:latin typeface="Constantia" pitchFamily="18" charset="0"/>
                    <a:cs typeface="Times New Roman" pitchFamily="18" charset="0"/>
                  </a:rPr>
                  <a:t>Доля затрат на образование в госбюджете</a:t>
                </a:r>
              </a:p>
              <a:p>
                <a:pPr eaLnBrk="0" hangingPunct="0"/>
                <a:endParaRPr lang="en-US" sz="1000" b="1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  <p:sp>
            <p:nvSpPr>
              <p:cNvPr id="56376" name="Rectangle 92"/>
              <p:cNvSpPr>
                <a:spLocks noChangeArrowheads="1"/>
              </p:cNvSpPr>
              <p:nvPr/>
            </p:nvSpPr>
            <p:spPr bwMode="auto">
              <a:xfrm>
                <a:off x="3134" y="5121"/>
                <a:ext cx="1065" cy="1323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</p:grpSp>
        <p:grpSp>
          <p:nvGrpSpPr>
            <p:cNvPr id="56351" name="Group 95"/>
            <p:cNvGrpSpPr>
              <a:grpSpLocks/>
            </p:cNvGrpSpPr>
            <p:nvPr/>
          </p:nvGrpSpPr>
          <p:grpSpPr bwMode="auto">
            <a:xfrm>
              <a:off x="0" y="6444"/>
              <a:ext cx="942" cy="633"/>
              <a:chOff x="0" y="6444"/>
              <a:chExt cx="942" cy="633"/>
            </a:xfrm>
          </p:grpSpPr>
          <p:sp>
            <p:nvSpPr>
              <p:cNvPr id="56373" name="Rectangle 32"/>
              <p:cNvSpPr>
                <a:spLocks noChangeArrowheads="1"/>
              </p:cNvSpPr>
              <p:nvPr/>
            </p:nvSpPr>
            <p:spPr bwMode="auto">
              <a:xfrm>
                <a:off x="28" y="6444"/>
                <a:ext cx="886" cy="6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 sz="1000" b="1">
                    <a:solidFill>
                      <a:schemeClr val="accent2"/>
                    </a:solidFill>
                    <a:latin typeface="Constantia" pitchFamily="18" charset="0"/>
                    <a:cs typeface="Times New Roman" pitchFamily="18" charset="0"/>
                  </a:rPr>
                  <a:t>Профессионализм</a:t>
                </a:r>
              </a:p>
              <a:p>
                <a:pPr eaLnBrk="0" hangingPunct="0"/>
                <a:endParaRPr lang="en-US" sz="1000" b="1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  <p:sp>
            <p:nvSpPr>
              <p:cNvPr id="56374" name="Rectangle 94"/>
              <p:cNvSpPr>
                <a:spLocks noChangeArrowheads="1"/>
              </p:cNvSpPr>
              <p:nvPr/>
            </p:nvSpPr>
            <p:spPr bwMode="auto">
              <a:xfrm>
                <a:off x="0" y="6444"/>
                <a:ext cx="942" cy="633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</p:grpSp>
        <p:grpSp>
          <p:nvGrpSpPr>
            <p:cNvPr id="56352" name="Group 97"/>
            <p:cNvGrpSpPr>
              <a:grpSpLocks/>
            </p:cNvGrpSpPr>
            <p:nvPr/>
          </p:nvGrpSpPr>
          <p:grpSpPr bwMode="auto">
            <a:xfrm>
              <a:off x="942" y="6444"/>
              <a:ext cx="1086" cy="633"/>
              <a:chOff x="942" y="6444"/>
              <a:chExt cx="1086" cy="633"/>
            </a:xfrm>
          </p:grpSpPr>
          <p:sp>
            <p:nvSpPr>
              <p:cNvPr id="56371" name="Rectangle 33"/>
              <p:cNvSpPr>
                <a:spLocks noChangeArrowheads="1"/>
              </p:cNvSpPr>
              <p:nvPr/>
            </p:nvSpPr>
            <p:spPr bwMode="auto">
              <a:xfrm>
                <a:off x="970" y="6444"/>
                <a:ext cx="1030" cy="6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 sz="1000" b="1">
                    <a:solidFill>
                      <a:schemeClr val="accent2"/>
                    </a:solidFill>
                    <a:latin typeface="Constantia" pitchFamily="18" charset="0"/>
                    <a:cs typeface="Times New Roman" pitchFamily="18" charset="0"/>
                  </a:rPr>
                  <a:t>Умения.</a:t>
                </a:r>
              </a:p>
              <a:p>
                <a:pPr eaLnBrk="0" hangingPunct="0"/>
                <a:r>
                  <a:rPr lang="en-US" sz="1000" b="1">
                    <a:solidFill>
                      <a:schemeClr val="accent2"/>
                    </a:solidFill>
                    <a:latin typeface="Constantia" pitchFamily="18" charset="0"/>
                    <a:cs typeface="Times New Roman" pitchFamily="18" charset="0"/>
                  </a:rPr>
                  <a:t>Уровень квалификации</a:t>
                </a:r>
              </a:p>
              <a:p>
                <a:pPr eaLnBrk="0" hangingPunct="0"/>
                <a:endParaRPr lang="en-US" sz="1000" b="1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  <p:sp>
            <p:nvSpPr>
              <p:cNvPr id="56372" name="Rectangle 96"/>
              <p:cNvSpPr>
                <a:spLocks noChangeArrowheads="1"/>
              </p:cNvSpPr>
              <p:nvPr/>
            </p:nvSpPr>
            <p:spPr bwMode="auto">
              <a:xfrm>
                <a:off x="942" y="6444"/>
                <a:ext cx="1086" cy="633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</p:grpSp>
        <p:grpSp>
          <p:nvGrpSpPr>
            <p:cNvPr id="56353" name="Group 99"/>
            <p:cNvGrpSpPr>
              <a:grpSpLocks/>
            </p:cNvGrpSpPr>
            <p:nvPr/>
          </p:nvGrpSpPr>
          <p:grpSpPr bwMode="auto">
            <a:xfrm>
              <a:off x="2028" y="6444"/>
              <a:ext cx="1106" cy="633"/>
              <a:chOff x="2028" y="6444"/>
              <a:chExt cx="1106" cy="633"/>
            </a:xfrm>
          </p:grpSpPr>
          <p:sp>
            <p:nvSpPr>
              <p:cNvPr id="56369" name="Rectangle 34"/>
              <p:cNvSpPr>
                <a:spLocks noChangeArrowheads="1"/>
              </p:cNvSpPr>
              <p:nvPr/>
            </p:nvSpPr>
            <p:spPr bwMode="auto">
              <a:xfrm>
                <a:off x="2056" y="6444"/>
                <a:ext cx="1050" cy="6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 sz="1000" b="1">
                    <a:solidFill>
                      <a:schemeClr val="accent2"/>
                    </a:solidFill>
                    <a:latin typeface="Constantia" pitchFamily="18" charset="0"/>
                    <a:cs typeface="Times New Roman" pitchFamily="18" charset="0"/>
                  </a:rPr>
                  <a:t>Качество продукции.</a:t>
                </a:r>
              </a:p>
              <a:p>
                <a:pPr eaLnBrk="0" hangingPunct="0"/>
                <a:r>
                  <a:rPr lang="en-US" sz="1000" b="1">
                    <a:solidFill>
                      <a:schemeClr val="accent2"/>
                    </a:solidFill>
                    <a:latin typeface="Constantia" pitchFamily="18" charset="0"/>
                    <a:cs typeface="Times New Roman" pitchFamily="18" charset="0"/>
                  </a:rPr>
                  <a:t>Потери от брака</a:t>
                </a:r>
              </a:p>
              <a:p>
                <a:pPr eaLnBrk="0" hangingPunct="0"/>
                <a:endParaRPr lang="en-US" sz="1000" b="1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  <p:sp>
            <p:nvSpPr>
              <p:cNvPr id="56370" name="Rectangle 98"/>
              <p:cNvSpPr>
                <a:spLocks noChangeArrowheads="1"/>
              </p:cNvSpPr>
              <p:nvPr/>
            </p:nvSpPr>
            <p:spPr bwMode="auto">
              <a:xfrm>
                <a:off x="2028" y="6444"/>
                <a:ext cx="1106" cy="633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</p:grpSp>
        <p:grpSp>
          <p:nvGrpSpPr>
            <p:cNvPr id="56354" name="Group 101"/>
            <p:cNvGrpSpPr>
              <a:grpSpLocks/>
            </p:cNvGrpSpPr>
            <p:nvPr/>
          </p:nvGrpSpPr>
          <p:grpSpPr bwMode="auto">
            <a:xfrm>
              <a:off x="3134" y="6444"/>
              <a:ext cx="1065" cy="633"/>
              <a:chOff x="3134" y="6444"/>
              <a:chExt cx="1065" cy="633"/>
            </a:xfrm>
          </p:grpSpPr>
          <p:sp>
            <p:nvSpPr>
              <p:cNvPr id="56367" name="Rectangle 35"/>
              <p:cNvSpPr>
                <a:spLocks noChangeArrowheads="1"/>
              </p:cNvSpPr>
              <p:nvPr/>
            </p:nvSpPr>
            <p:spPr bwMode="auto">
              <a:xfrm>
                <a:off x="3162" y="6444"/>
                <a:ext cx="1009" cy="6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 sz="1000" b="1">
                    <a:solidFill>
                      <a:schemeClr val="accent2"/>
                    </a:solidFill>
                    <a:latin typeface="Constantia" pitchFamily="18" charset="0"/>
                    <a:cs typeface="Times New Roman" pitchFamily="18" charset="0"/>
                  </a:rPr>
                  <a:t>Доходы от экспорта.</a:t>
                </a:r>
              </a:p>
              <a:p>
                <a:pPr eaLnBrk="0" hangingPunct="0"/>
                <a:r>
                  <a:rPr lang="en-US" sz="1000" b="1">
                    <a:solidFill>
                      <a:schemeClr val="accent2"/>
                    </a:solidFill>
                    <a:latin typeface="Constantia" pitchFamily="18" charset="0"/>
                    <a:cs typeface="Times New Roman" pitchFamily="18" charset="0"/>
                  </a:rPr>
                  <a:t>Потери от аварий</a:t>
                </a:r>
              </a:p>
              <a:p>
                <a:pPr eaLnBrk="0" hangingPunct="0"/>
                <a:endParaRPr lang="en-US" sz="1000" b="1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  <p:sp>
            <p:nvSpPr>
              <p:cNvPr id="56368" name="Rectangle 100"/>
              <p:cNvSpPr>
                <a:spLocks noChangeArrowheads="1"/>
              </p:cNvSpPr>
              <p:nvPr/>
            </p:nvSpPr>
            <p:spPr bwMode="auto">
              <a:xfrm>
                <a:off x="3134" y="6444"/>
                <a:ext cx="1065" cy="633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</p:grpSp>
        <p:grpSp>
          <p:nvGrpSpPr>
            <p:cNvPr id="56355" name="Group 103"/>
            <p:cNvGrpSpPr>
              <a:grpSpLocks/>
            </p:cNvGrpSpPr>
            <p:nvPr/>
          </p:nvGrpSpPr>
          <p:grpSpPr bwMode="auto">
            <a:xfrm>
              <a:off x="0" y="7077"/>
              <a:ext cx="942" cy="1093"/>
              <a:chOff x="0" y="7077"/>
              <a:chExt cx="942" cy="1093"/>
            </a:xfrm>
          </p:grpSpPr>
          <p:sp>
            <p:nvSpPr>
              <p:cNvPr id="56365" name="Rectangle 36"/>
              <p:cNvSpPr>
                <a:spLocks noChangeArrowheads="1"/>
              </p:cNvSpPr>
              <p:nvPr/>
            </p:nvSpPr>
            <p:spPr bwMode="auto">
              <a:xfrm>
                <a:off x="28" y="7077"/>
                <a:ext cx="886" cy="10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 sz="1000" b="1">
                    <a:solidFill>
                      <a:schemeClr val="accent2"/>
                    </a:solidFill>
                    <a:latin typeface="Constantia" pitchFamily="18" charset="0"/>
                    <a:cs typeface="Times New Roman" pitchFamily="18" charset="0"/>
                  </a:rPr>
                  <a:t>Ресурсы рабочего времени</a:t>
                </a:r>
              </a:p>
              <a:p>
                <a:pPr eaLnBrk="0" hangingPunct="0"/>
                <a:endParaRPr lang="en-US" sz="1000" b="1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  <p:sp>
            <p:nvSpPr>
              <p:cNvPr id="56366" name="Rectangle 102"/>
              <p:cNvSpPr>
                <a:spLocks noChangeArrowheads="1"/>
              </p:cNvSpPr>
              <p:nvPr/>
            </p:nvSpPr>
            <p:spPr bwMode="auto">
              <a:xfrm>
                <a:off x="0" y="7077"/>
                <a:ext cx="942" cy="1093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</p:grpSp>
        <p:grpSp>
          <p:nvGrpSpPr>
            <p:cNvPr id="56356" name="Group 105"/>
            <p:cNvGrpSpPr>
              <a:grpSpLocks/>
            </p:cNvGrpSpPr>
            <p:nvPr/>
          </p:nvGrpSpPr>
          <p:grpSpPr bwMode="auto">
            <a:xfrm>
              <a:off x="942" y="7077"/>
              <a:ext cx="1086" cy="1093"/>
              <a:chOff x="942" y="7077"/>
              <a:chExt cx="1086" cy="1093"/>
            </a:xfrm>
          </p:grpSpPr>
          <p:sp>
            <p:nvSpPr>
              <p:cNvPr id="56363" name="Rectangle 37"/>
              <p:cNvSpPr>
                <a:spLocks noChangeArrowheads="1"/>
              </p:cNvSpPr>
              <p:nvPr/>
            </p:nvSpPr>
            <p:spPr bwMode="auto">
              <a:xfrm>
                <a:off x="970" y="7077"/>
                <a:ext cx="1030" cy="10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 sz="1000" b="1">
                    <a:solidFill>
                      <a:schemeClr val="accent2"/>
                    </a:solidFill>
                    <a:latin typeface="Constantia" pitchFamily="18" charset="0"/>
                    <a:cs typeface="Times New Roman" pitchFamily="18" charset="0"/>
                  </a:rPr>
                  <a:t>Время занятости в течение года</a:t>
                </a:r>
              </a:p>
              <a:p>
                <a:pPr eaLnBrk="0" hangingPunct="0"/>
                <a:endParaRPr lang="en-US" sz="1000" b="1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  <p:sp>
            <p:nvSpPr>
              <p:cNvPr id="56364" name="Rectangle 104"/>
              <p:cNvSpPr>
                <a:spLocks noChangeArrowheads="1"/>
              </p:cNvSpPr>
              <p:nvPr/>
            </p:nvSpPr>
            <p:spPr bwMode="auto">
              <a:xfrm>
                <a:off x="942" y="7077"/>
                <a:ext cx="1086" cy="1093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</p:grpSp>
        <p:grpSp>
          <p:nvGrpSpPr>
            <p:cNvPr id="56357" name="Group 107"/>
            <p:cNvGrpSpPr>
              <a:grpSpLocks/>
            </p:cNvGrpSpPr>
            <p:nvPr/>
          </p:nvGrpSpPr>
          <p:grpSpPr bwMode="auto">
            <a:xfrm>
              <a:off x="2028" y="7077"/>
              <a:ext cx="1106" cy="1093"/>
              <a:chOff x="2028" y="7077"/>
              <a:chExt cx="1106" cy="1093"/>
            </a:xfrm>
          </p:grpSpPr>
          <p:sp>
            <p:nvSpPr>
              <p:cNvPr id="56361" name="Rectangle 38"/>
              <p:cNvSpPr>
                <a:spLocks noChangeArrowheads="1"/>
              </p:cNvSpPr>
              <p:nvPr/>
            </p:nvSpPr>
            <p:spPr bwMode="auto">
              <a:xfrm>
                <a:off x="2056" y="7077"/>
                <a:ext cx="1050" cy="10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 sz="1000" b="1">
                    <a:solidFill>
                      <a:schemeClr val="accent2"/>
                    </a:solidFill>
                    <a:latin typeface="Constantia" pitchFamily="18" charset="0"/>
                    <a:cs typeface="Times New Roman" pitchFamily="18" charset="0"/>
                  </a:rPr>
                  <a:t>Количество сотрудников. </a:t>
                </a:r>
              </a:p>
              <a:p>
                <a:pPr eaLnBrk="0" hangingPunct="0"/>
                <a:r>
                  <a:rPr lang="en-US" sz="1000" b="1">
                    <a:solidFill>
                      <a:schemeClr val="accent2"/>
                    </a:solidFill>
                    <a:latin typeface="Constantia" pitchFamily="18" charset="0"/>
                    <a:cs typeface="Times New Roman" pitchFamily="18" charset="0"/>
                  </a:rPr>
                  <a:t>Количество часов работы за год одного сотрудника</a:t>
                </a:r>
              </a:p>
              <a:p>
                <a:pPr eaLnBrk="0" hangingPunct="0"/>
                <a:endParaRPr lang="en-US" sz="1000" b="1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  <p:sp>
            <p:nvSpPr>
              <p:cNvPr id="56362" name="Rectangle 106"/>
              <p:cNvSpPr>
                <a:spLocks noChangeArrowheads="1"/>
              </p:cNvSpPr>
              <p:nvPr/>
            </p:nvSpPr>
            <p:spPr bwMode="auto">
              <a:xfrm>
                <a:off x="2028" y="7077"/>
                <a:ext cx="1106" cy="1093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</p:grpSp>
        <p:grpSp>
          <p:nvGrpSpPr>
            <p:cNvPr id="56358" name="Group 109"/>
            <p:cNvGrpSpPr>
              <a:grpSpLocks/>
            </p:cNvGrpSpPr>
            <p:nvPr/>
          </p:nvGrpSpPr>
          <p:grpSpPr bwMode="auto">
            <a:xfrm>
              <a:off x="3134" y="7077"/>
              <a:ext cx="1065" cy="1093"/>
              <a:chOff x="3134" y="7077"/>
              <a:chExt cx="1065" cy="1093"/>
            </a:xfrm>
          </p:grpSpPr>
          <p:sp>
            <p:nvSpPr>
              <p:cNvPr id="56359" name="Rectangle 39"/>
              <p:cNvSpPr>
                <a:spLocks noChangeArrowheads="1"/>
              </p:cNvSpPr>
              <p:nvPr/>
            </p:nvSpPr>
            <p:spPr bwMode="auto">
              <a:xfrm>
                <a:off x="3162" y="7077"/>
                <a:ext cx="1009" cy="10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 sz="1000" b="1">
                    <a:solidFill>
                      <a:schemeClr val="accent2"/>
                    </a:solidFill>
                    <a:latin typeface="Constantia" pitchFamily="18" charset="0"/>
                    <a:cs typeface="Times New Roman" pitchFamily="18" charset="0"/>
                  </a:rPr>
                  <a:t>Трудоспособное население. </a:t>
                </a:r>
              </a:p>
              <a:p>
                <a:pPr eaLnBrk="0" hangingPunct="0"/>
                <a:r>
                  <a:rPr lang="en-US" sz="1000" b="1">
                    <a:solidFill>
                      <a:schemeClr val="accent2"/>
                    </a:solidFill>
                    <a:latin typeface="Constantia" pitchFamily="18" charset="0"/>
                    <a:cs typeface="Times New Roman" pitchFamily="18" charset="0"/>
                  </a:rPr>
                  <a:t>Количество занятых. Уровень безработицы. Количество часов занятости за год</a:t>
                </a:r>
              </a:p>
              <a:p>
                <a:pPr eaLnBrk="0" hangingPunct="0"/>
                <a:endParaRPr lang="en-US" sz="1000" b="1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  <p:sp>
            <p:nvSpPr>
              <p:cNvPr id="56360" name="Rectangle 108"/>
              <p:cNvSpPr>
                <a:spLocks noChangeArrowheads="1"/>
              </p:cNvSpPr>
              <p:nvPr/>
            </p:nvSpPr>
            <p:spPr bwMode="auto">
              <a:xfrm>
                <a:off x="3134" y="7077"/>
                <a:ext cx="1065" cy="1093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solidFill>
                    <a:schemeClr val="accent2"/>
                  </a:solidFill>
                  <a:latin typeface="Constantia" pitchFamily="18" charset="0"/>
                </a:endParaRPr>
              </a:p>
            </p:txBody>
          </p:sp>
        </p:grpSp>
      </p:grpSp>
      <p:sp>
        <p:nvSpPr>
          <p:cNvPr id="56323" name="Rectangle 1158"/>
          <p:cNvSpPr>
            <a:spLocks noChangeArrowheads="1"/>
          </p:cNvSpPr>
          <p:nvPr/>
        </p:nvSpPr>
        <p:spPr bwMode="auto">
          <a:xfrm>
            <a:off x="-323850" y="6524625"/>
            <a:ext cx="97202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solidFill>
                  <a:schemeClr val="bg1"/>
                </a:solidFill>
                <a:latin typeface="Constantia" pitchFamily="18" charset="0"/>
              </a:rPr>
              <a:t>Генкин Б.М. Экономика и социология труда. М.: Норма, 2009 (Изд. 8-е).</a:t>
            </a:r>
            <a:br>
              <a:rPr lang="ru-RU" sz="1200" b="1">
                <a:solidFill>
                  <a:schemeClr val="bg1"/>
                </a:solidFill>
                <a:latin typeface="Constantia" pitchFamily="18" charset="0"/>
              </a:rPr>
            </a:br>
            <a:endParaRPr lang="ru-RU" sz="12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5" name="Picture 4"/>
          <p:cNvPicPr>
            <a:picLocks noChangeAspect="1" noChangeArrowheads="1"/>
          </p:cNvPicPr>
          <p:nvPr/>
        </p:nvPicPr>
        <p:blipFill>
          <a:blip r:embed="rId2"/>
          <a:srcRect t="1566"/>
          <a:stretch>
            <a:fillRect/>
          </a:stretch>
        </p:blipFill>
        <p:spPr bwMode="auto">
          <a:xfrm>
            <a:off x="1116013" y="98425"/>
            <a:ext cx="6867525" cy="675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7" name="Object 5"/>
          <p:cNvGraphicFramePr>
            <a:graphicFrameLocks noChangeAspect="1"/>
          </p:cNvGraphicFramePr>
          <p:nvPr/>
        </p:nvGraphicFramePr>
        <p:xfrm>
          <a:off x="534988" y="304800"/>
          <a:ext cx="8001000" cy="588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Рисунок" r:id="rId3" imgW="7745506" imgH="5692588" progId="Word.Picture.8">
                  <p:embed/>
                </p:oleObj>
              </mc:Choice>
              <mc:Fallback>
                <p:oleObj name="Рисунок" r:id="rId3" imgW="7745506" imgH="5692588" progId="Word.Picture.8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4988" y="304800"/>
                        <a:ext cx="8001000" cy="5883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8" name="Rectangle 1158"/>
          <p:cNvSpPr>
            <a:spLocks noChangeArrowheads="1"/>
          </p:cNvSpPr>
          <p:nvPr/>
        </p:nvSpPr>
        <p:spPr bwMode="auto">
          <a:xfrm>
            <a:off x="-323850" y="6381750"/>
            <a:ext cx="972026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solidFill>
                  <a:schemeClr val="bg1"/>
                </a:solidFill>
                <a:latin typeface="Constantia" pitchFamily="18" charset="0"/>
              </a:rPr>
              <a:t>Генкин Б.М. Экономика и социология труда. М.: Норма, 2009 (Изд. 8-е).</a:t>
            </a:r>
            <a:br>
              <a:rPr lang="ru-RU" sz="1600" b="1">
                <a:solidFill>
                  <a:schemeClr val="bg1"/>
                </a:solidFill>
                <a:latin typeface="Constantia" pitchFamily="18" charset="0"/>
              </a:rPr>
            </a:br>
            <a:endParaRPr lang="ru-RU" sz="16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Номер слайда 2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lIns="0" tIns="0" rIns="0" bIns="0" anchor="b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1EA0451F-063C-4510-9DDB-A1F07A76431E}" type="slidenum">
              <a:rPr lang="en-US" sz="1200">
                <a:solidFill>
                  <a:schemeClr val="tx2">
                    <a:shade val="90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49</a:t>
            </a:fld>
            <a:endParaRPr lang="en-US" sz="1200">
              <a:solidFill>
                <a:schemeClr val="tx2">
                  <a:shade val="90000"/>
                </a:schemeClr>
              </a:solidFill>
              <a:latin typeface="+mn-lt"/>
            </a:endParaRPr>
          </a:p>
        </p:txBody>
      </p:sp>
      <p:sp>
        <p:nvSpPr>
          <p:cNvPr id="9359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38200" y="0"/>
            <a:ext cx="9144000" cy="1143000"/>
          </a:xfrm>
          <a:noFill/>
          <a:ln/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algn="ctr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2400" dirty="0">
                <a:solidFill>
                  <a:schemeClr val="accent2"/>
                </a:solidFill>
                <a:latin typeface="Times New Roman" pitchFamily="18" charset="0"/>
              </a:rPr>
              <a:t>  </a:t>
            </a:r>
            <a:endParaRPr lang="en-US" sz="2400" dirty="0">
              <a:solidFill>
                <a:schemeClr val="accent2"/>
              </a:solidFill>
              <a:latin typeface="Times New Roman" pitchFamily="18" charset="0"/>
            </a:endParaRPr>
          </a:p>
        </p:txBody>
      </p:sp>
      <p:sp>
        <p:nvSpPr>
          <p:cNvPr id="935940" name="AutoShape 4"/>
          <p:cNvSpPr>
            <a:spLocks noChangeArrowheads="1"/>
          </p:cNvSpPr>
          <p:nvPr/>
        </p:nvSpPr>
        <p:spPr bwMode="auto">
          <a:xfrm>
            <a:off x="3429000" y="3200400"/>
            <a:ext cx="3200400" cy="1600200"/>
          </a:xfrm>
          <a:prstGeom prst="flowChartConnector">
            <a:avLst/>
          </a:prstGeom>
          <a:solidFill>
            <a:srgbClr val="00FFFF">
              <a:alpha val="85097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ru-RU" b="1">
                <a:latin typeface="Times New Roman" pitchFamily="18" charset="0"/>
              </a:rPr>
              <a:t>Основные составляющие</a:t>
            </a:r>
          </a:p>
          <a:p>
            <a:r>
              <a:rPr lang="ru-RU" b="1">
                <a:latin typeface="Times New Roman" pitchFamily="18" charset="0"/>
              </a:rPr>
              <a:t>концепции КСО</a:t>
            </a:r>
          </a:p>
        </p:txBody>
      </p:sp>
      <p:sp>
        <p:nvSpPr>
          <p:cNvPr id="935941" name="AutoShape 5"/>
          <p:cNvSpPr>
            <a:spLocks noChangeArrowheads="1"/>
          </p:cNvSpPr>
          <p:nvPr/>
        </p:nvSpPr>
        <p:spPr bwMode="auto">
          <a:xfrm>
            <a:off x="1066800" y="2057400"/>
            <a:ext cx="2133600" cy="1219200"/>
          </a:xfrm>
          <a:prstGeom prst="flowChart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r>
              <a:rPr lang="ru-RU" b="1">
                <a:latin typeface="Times New Roman" pitchFamily="18" charset="0"/>
              </a:rPr>
              <a:t>Отношения с </a:t>
            </a:r>
          </a:p>
          <a:p>
            <a:pPr eaLnBrk="0" hangingPunct="0"/>
            <a:r>
              <a:rPr lang="ru-RU" b="1">
                <a:latin typeface="Times New Roman" pitchFamily="18" charset="0"/>
              </a:rPr>
              <a:t>Местным</a:t>
            </a:r>
          </a:p>
          <a:p>
            <a:pPr eaLnBrk="0" hangingPunct="0"/>
            <a:r>
              <a:rPr lang="ru-RU" b="1">
                <a:latin typeface="Times New Roman" pitchFamily="18" charset="0"/>
              </a:rPr>
              <a:t>Сообществом </a:t>
            </a:r>
          </a:p>
          <a:p>
            <a:pPr eaLnBrk="0" hangingPunct="0"/>
            <a:endParaRPr lang="ru-RU" b="1">
              <a:latin typeface="Times New Roman" pitchFamily="18" charset="0"/>
            </a:endParaRPr>
          </a:p>
        </p:txBody>
      </p:sp>
      <p:sp>
        <p:nvSpPr>
          <p:cNvPr id="935942" name="AutoShape 6"/>
          <p:cNvSpPr>
            <a:spLocks noChangeArrowheads="1"/>
          </p:cNvSpPr>
          <p:nvPr/>
        </p:nvSpPr>
        <p:spPr bwMode="auto">
          <a:xfrm>
            <a:off x="1066800" y="5029200"/>
            <a:ext cx="2133600" cy="1219200"/>
          </a:xfrm>
          <a:prstGeom prst="flowChart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ru-RU" b="1">
                <a:latin typeface="Times New Roman" pitchFamily="18" charset="0"/>
              </a:rPr>
              <a:t>Экологическая</a:t>
            </a:r>
          </a:p>
          <a:p>
            <a:r>
              <a:rPr lang="ru-RU" b="1">
                <a:latin typeface="Times New Roman" pitchFamily="18" charset="0"/>
              </a:rPr>
              <a:t>Ответственность </a:t>
            </a:r>
          </a:p>
        </p:txBody>
      </p:sp>
      <p:sp>
        <p:nvSpPr>
          <p:cNvPr id="935943" name="AutoShape 7"/>
          <p:cNvSpPr>
            <a:spLocks noChangeArrowheads="1"/>
          </p:cNvSpPr>
          <p:nvPr/>
        </p:nvSpPr>
        <p:spPr bwMode="auto">
          <a:xfrm>
            <a:off x="6858000" y="2057400"/>
            <a:ext cx="2133600" cy="1219200"/>
          </a:xfrm>
          <a:prstGeom prst="flowChart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80000"/>
              </a:lnSpc>
            </a:pPr>
            <a:r>
              <a:rPr lang="ru-RU" b="1">
                <a:latin typeface="Times New Roman" pitchFamily="18" charset="0"/>
              </a:rPr>
              <a:t>Экономическая </a:t>
            </a:r>
          </a:p>
          <a:p>
            <a:pPr>
              <a:lnSpc>
                <a:spcPct val="80000"/>
              </a:lnSpc>
            </a:pPr>
            <a:r>
              <a:rPr lang="ru-RU" b="1">
                <a:latin typeface="Times New Roman" pitchFamily="18" charset="0"/>
              </a:rPr>
              <a:t>Ответственность </a:t>
            </a:r>
          </a:p>
        </p:txBody>
      </p:sp>
      <p:sp>
        <p:nvSpPr>
          <p:cNvPr id="935944" name="AutoShape 8"/>
          <p:cNvSpPr>
            <a:spLocks noChangeArrowheads="1"/>
          </p:cNvSpPr>
          <p:nvPr/>
        </p:nvSpPr>
        <p:spPr bwMode="auto">
          <a:xfrm>
            <a:off x="6858000" y="5029200"/>
            <a:ext cx="2133600" cy="1219200"/>
          </a:xfrm>
          <a:prstGeom prst="flowChart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ru-RU" b="1">
                <a:latin typeface="Times New Roman" pitchFamily="18" charset="0"/>
              </a:rPr>
              <a:t>Права человека</a:t>
            </a:r>
          </a:p>
        </p:txBody>
      </p:sp>
      <p:sp>
        <p:nvSpPr>
          <p:cNvPr id="935945" name="AutoShape 9"/>
          <p:cNvSpPr>
            <a:spLocks noChangeArrowheads="1"/>
          </p:cNvSpPr>
          <p:nvPr/>
        </p:nvSpPr>
        <p:spPr bwMode="auto">
          <a:xfrm rot="-8755624">
            <a:off x="6248400" y="4724400"/>
            <a:ext cx="533400" cy="228600"/>
          </a:xfrm>
          <a:prstGeom prst="rightArrow">
            <a:avLst>
              <a:gd name="adj1" fmla="val 50000"/>
              <a:gd name="adj2" fmla="val 58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935946" name="AutoShape 10"/>
          <p:cNvSpPr>
            <a:spLocks noChangeArrowheads="1"/>
          </p:cNvSpPr>
          <p:nvPr/>
        </p:nvSpPr>
        <p:spPr bwMode="auto">
          <a:xfrm rot="-2908372">
            <a:off x="3200400" y="4648200"/>
            <a:ext cx="533400" cy="228600"/>
          </a:xfrm>
          <a:prstGeom prst="rightArrow">
            <a:avLst>
              <a:gd name="adj1" fmla="val 50000"/>
              <a:gd name="adj2" fmla="val 58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935947" name="AutoShape 11"/>
          <p:cNvSpPr>
            <a:spLocks noChangeArrowheads="1"/>
          </p:cNvSpPr>
          <p:nvPr/>
        </p:nvSpPr>
        <p:spPr bwMode="auto">
          <a:xfrm rot="2211699">
            <a:off x="2971800" y="3429000"/>
            <a:ext cx="533400" cy="228600"/>
          </a:xfrm>
          <a:prstGeom prst="rightArrow">
            <a:avLst>
              <a:gd name="adj1" fmla="val 50000"/>
              <a:gd name="adj2" fmla="val 58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935948" name="AutoShape 12"/>
          <p:cNvSpPr>
            <a:spLocks noChangeArrowheads="1"/>
          </p:cNvSpPr>
          <p:nvPr/>
        </p:nvSpPr>
        <p:spPr bwMode="auto">
          <a:xfrm rot="7678132">
            <a:off x="6553200" y="3429000"/>
            <a:ext cx="533400" cy="228600"/>
          </a:xfrm>
          <a:prstGeom prst="rightArrow">
            <a:avLst>
              <a:gd name="adj1" fmla="val 50000"/>
              <a:gd name="adj2" fmla="val 58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935949" name="AutoShape 13"/>
          <p:cNvSpPr>
            <a:spLocks noChangeArrowheads="1"/>
          </p:cNvSpPr>
          <p:nvPr/>
        </p:nvSpPr>
        <p:spPr bwMode="auto">
          <a:xfrm>
            <a:off x="3886200" y="1295400"/>
            <a:ext cx="2133600" cy="1219200"/>
          </a:xfrm>
          <a:prstGeom prst="flowChart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90000"/>
              </a:lnSpc>
            </a:pPr>
            <a:r>
              <a:rPr lang="ru-RU" b="1">
                <a:latin typeface="Times New Roman" pitchFamily="18" charset="0"/>
              </a:rPr>
              <a:t>Ответственность</a:t>
            </a:r>
          </a:p>
          <a:p>
            <a:pPr>
              <a:lnSpc>
                <a:spcPct val="90000"/>
              </a:lnSpc>
            </a:pPr>
            <a:r>
              <a:rPr lang="ru-RU" b="1">
                <a:latin typeface="Times New Roman" pitchFamily="18" charset="0"/>
              </a:rPr>
              <a:t>перед персоналом</a:t>
            </a:r>
          </a:p>
        </p:txBody>
      </p:sp>
      <p:sp>
        <p:nvSpPr>
          <p:cNvPr id="935950" name="AutoShape 14"/>
          <p:cNvSpPr>
            <a:spLocks noChangeArrowheads="1"/>
          </p:cNvSpPr>
          <p:nvPr/>
        </p:nvSpPr>
        <p:spPr bwMode="auto">
          <a:xfrm rot="5400000">
            <a:off x="4800600" y="2743200"/>
            <a:ext cx="533400" cy="228600"/>
          </a:xfrm>
          <a:prstGeom prst="rightArrow">
            <a:avLst>
              <a:gd name="adj1" fmla="val 50000"/>
              <a:gd name="adj2" fmla="val 58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onstanti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5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35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5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359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359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5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359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359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5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359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359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35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5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359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359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35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5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935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5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935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5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935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5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5" dur="2000"/>
                                        <p:tgtEl>
                                          <p:spTgt spid="935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5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935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5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359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359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35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5940" grpId="0" animBg="1"/>
      <p:bldP spid="935941" grpId="0" animBg="1"/>
      <p:bldP spid="935942" grpId="0" animBg="1"/>
      <p:bldP spid="935943" grpId="0" animBg="1"/>
      <p:bldP spid="935944" grpId="0" animBg="1"/>
      <p:bldP spid="935945" grpId="0" animBg="1"/>
      <p:bldP spid="935946" grpId="0" animBg="1"/>
      <p:bldP spid="935947" grpId="0" animBg="1"/>
      <p:bldP spid="935948" grpId="0" animBg="1"/>
      <p:bldP spid="935949" grpId="0" animBg="1"/>
      <p:bldP spid="93595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Содержимое 21"/>
          <p:cNvSpPr>
            <a:spLocks noGrp="1"/>
          </p:cNvSpPr>
          <p:nvPr>
            <p:ph idx="1"/>
          </p:nvPr>
        </p:nvSpPr>
        <p:spPr>
          <a:xfrm>
            <a:off x="457200" y="981075"/>
            <a:ext cx="8229600" cy="6119813"/>
          </a:xfrm>
        </p:spPr>
        <p:txBody>
          <a:bodyPr/>
          <a:lstStyle/>
          <a:p>
            <a:pPr marL="0" indent="0" algn="ctr">
              <a:buFont typeface="Wingdings 2" pitchFamily="18" charset="2"/>
              <a:buNone/>
            </a:pPr>
            <a:r>
              <a:rPr lang="ru-RU" sz="2800" smtClean="0"/>
              <a:t>В соответствии с требованиями теории стейкхолдеров </a:t>
            </a:r>
            <a:r>
              <a:rPr lang="ru-RU" sz="2800" b="1" smtClean="0"/>
              <a:t>современные компании воспринимают стейкхолдеров не как элемент внешней среды, а почти как своих коллег</a:t>
            </a:r>
            <a:r>
              <a:rPr lang="ru-RU" sz="2800" smtClean="0"/>
              <a:t>. Проводятся совместные заседания с покупателями, поставщиков включают в группы совместного планирования, с конкурентами создаются временные союзы. </a:t>
            </a:r>
          </a:p>
          <a:p>
            <a:pPr marL="0" indent="0" algn="ctr">
              <a:buFont typeface="Wingdings 2" pitchFamily="18" charset="2"/>
              <a:buNone/>
            </a:pPr>
            <a:r>
              <a:rPr lang="ru-RU" i="1" smtClean="0"/>
              <a:t>Сегодня взаимодействие компаний с различными группами заинтересованных сторон теснее всего связано с подготовкой нефинансовой отчетности (социального отчета).</a:t>
            </a: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Содержимое 21"/>
          <p:cNvSpPr>
            <a:spLocks noGrp="1"/>
          </p:cNvSpPr>
          <p:nvPr>
            <p:ph idx="1"/>
          </p:nvPr>
        </p:nvSpPr>
        <p:spPr>
          <a:xfrm>
            <a:off x="250825" y="692150"/>
            <a:ext cx="8642350" cy="6165850"/>
          </a:xfrm>
        </p:spPr>
        <p:txBody>
          <a:bodyPr>
            <a:normAutofit lnSpcReduction="10000"/>
          </a:bodyPr>
          <a:lstStyle/>
          <a:p>
            <a:pPr marL="0" indent="0" algn="ctr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dirty="0" smtClean="0"/>
              <a:t>В России первые диалоги со </a:t>
            </a:r>
            <a:r>
              <a:rPr lang="ru-RU" dirty="0" err="1" smtClean="0"/>
              <a:t>стейкхолдерами</a:t>
            </a:r>
            <a:r>
              <a:rPr lang="ru-RU" dirty="0" smtClean="0"/>
              <a:t> на системной основе начала проводить компания «Бритиш </a:t>
            </a:r>
            <a:r>
              <a:rPr lang="ru-RU" dirty="0" err="1" smtClean="0"/>
              <a:t>Американ</a:t>
            </a:r>
            <a:r>
              <a:rPr lang="ru-RU" dirty="0" smtClean="0"/>
              <a:t> </a:t>
            </a:r>
            <a:r>
              <a:rPr lang="ru-RU" dirty="0" err="1" smtClean="0"/>
              <a:t>Тобакко</a:t>
            </a:r>
            <a:r>
              <a:rPr lang="ru-RU" dirty="0" smtClean="0"/>
              <a:t>» в 2001 году в ходе подготовки своего нефинансового отчета.</a:t>
            </a:r>
          </a:p>
          <a:p>
            <a:pPr marL="0" indent="0" algn="ctr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dirty="0" smtClean="0"/>
          </a:p>
          <a:p>
            <a:pPr marL="0" indent="0" algn="ctr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dirty="0" smtClean="0"/>
              <a:t>В современных условиях консультации и диалоги с заинтересованными сторонами регулярно проводят крупные российские и иностранные компании, работающие в России, такие как РАО «ЕЭС России», BP, Норильский никель и др.</a:t>
            </a:r>
          </a:p>
          <a:p>
            <a:pPr marL="0" indent="0" algn="ctr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dirty="0" smtClean="0"/>
          </a:p>
          <a:p>
            <a:pPr marL="0" indent="0" algn="ctr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dirty="0" smtClean="0"/>
              <a:t>В последние годы практику взаимодействия с заинтересованными сторонами все чаще начинают использовать не только коммерческие компании, но и государственные, муниципальные учреждения, а также некоммерческие организации (НКО).</a:t>
            </a:r>
            <a:endParaRPr lang="ru-RU" dirty="0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Содержимое 21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5272087"/>
          </a:xfrm>
        </p:spPr>
        <p:txBody>
          <a:bodyPr/>
          <a:lstStyle/>
          <a:p>
            <a:pPr marL="0" indent="0" algn="ctr">
              <a:buFont typeface="Wingdings 2" pitchFamily="18" charset="2"/>
              <a:buNone/>
            </a:pPr>
            <a:r>
              <a:rPr lang="ru-RU" sz="3600" b="1" smtClean="0"/>
              <a:t>Корпоративная социальная ответственность </a:t>
            </a:r>
            <a:r>
              <a:rPr lang="ru-RU" sz="3600" smtClean="0"/>
              <a:t>— это обязательства организации, учитывающие принятую ею ответственность за решение социальных проблем своего персонала, местного населения и общества в целом.</a:t>
            </a: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Содержимое 21"/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5127625"/>
          </a:xfrm>
        </p:spPr>
        <p:txBody>
          <a:bodyPr/>
          <a:lstStyle/>
          <a:p>
            <a:pPr marL="0" indent="0" algn="ctr">
              <a:buFont typeface="Wingdings 2" pitchFamily="18" charset="2"/>
              <a:buNone/>
            </a:pPr>
            <a:r>
              <a:rPr lang="ru-RU" sz="3200" smtClean="0"/>
              <a:t>Классическая модель КСО основывается на том, что рациональные экономические интересы ориентируют бизнес </a:t>
            </a:r>
            <a:r>
              <a:rPr lang="ru-RU" sz="3200" b="1" smtClean="0"/>
              <a:t>не только на получение максимальной прибыли</a:t>
            </a:r>
            <a:r>
              <a:rPr lang="ru-RU" sz="3200" smtClean="0"/>
              <a:t>, </a:t>
            </a:r>
            <a:r>
              <a:rPr lang="ru-RU" sz="3200" b="1" smtClean="0"/>
              <a:t>но и на улучшение собственной «среды обитания» </a:t>
            </a:r>
            <a:r>
              <a:rPr lang="ru-RU" sz="3200" smtClean="0"/>
              <a:t>— социальной, экологической, политической — путем добровольного инвестирования полученной прибыли в соответствующие институты.</a:t>
            </a: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20"/>
          <p:cNvSpPr>
            <a:spLocks noGrp="1"/>
          </p:cNvSpPr>
          <p:nvPr>
            <p:ph type="title"/>
          </p:nvPr>
        </p:nvSpPr>
        <p:spPr>
          <a:xfrm>
            <a:off x="468313" y="485775"/>
            <a:ext cx="8229600" cy="1143000"/>
          </a:xfrm>
        </p:spPr>
        <p:txBody>
          <a:bodyPr/>
          <a:lstStyle/>
          <a:p>
            <a:pPr algn="ctr"/>
            <a:r>
              <a:rPr lang="ru-RU" sz="3600" b="1" smtClean="0"/>
              <a:t>Три этапа формирования социальной ответственности</a:t>
            </a:r>
            <a:endParaRPr lang="ru-RU" sz="3600" smtClean="0"/>
          </a:p>
        </p:txBody>
      </p:sp>
      <p:sp>
        <p:nvSpPr>
          <p:cNvPr id="22" name="Содержимое 21"/>
          <p:cNvSpPr>
            <a:spLocks noGrp="1"/>
          </p:cNvSpPr>
          <p:nvPr>
            <p:ph idx="1"/>
          </p:nvPr>
        </p:nvSpPr>
        <p:spPr>
          <a:xfrm>
            <a:off x="0" y="1628775"/>
            <a:ext cx="8893175" cy="5400675"/>
          </a:xfrm>
        </p:spPr>
        <p:txBody>
          <a:bodyPr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• управление, направленное на </a:t>
            </a:r>
            <a:r>
              <a:rPr lang="ru-RU" b="1" i="1" dirty="0" smtClean="0"/>
              <a:t>максимизацию доходов </a:t>
            </a:r>
            <a:r>
              <a:rPr lang="ru-RU" dirty="0" smtClean="0"/>
              <a:t>(до второй четверти XX века): этичность второстепенна по отношению к прибыльности (период "дикого" капитализма);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• </a:t>
            </a:r>
            <a:r>
              <a:rPr lang="ru-RU" b="1" i="1" dirty="0" smtClean="0"/>
              <a:t>попечительское управление </a:t>
            </a:r>
            <a:r>
              <a:rPr lang="ru-RU" dirty="0" smtClean="0"/>
              <a:t>(начиная с 1930-х годов): организация заботиться о своих сотрудниках и их семьях постольку, поскольку это в конечном итоге ведет к более высокой производительности и доходности;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• </a:t>
            </a:r>
            <a:r>
              <a:rPr lang="ru-RU" b="1" i="1" dirty="0" smtClean="0"/>
              <a:t>социальное управление </a:t>
            </a:r>
            <a:r>
              <a:rPr lang="ru-RU" dirty="0" smtClean="0"/>
              <a:t>(начиная с 1960х-70х годов): организация несет ответственность перед обществом в целом и, в частности, перед </a:t>
            </a:r>
            <a:r>
              <a:rPr lang="ru-RU" dirty="0" err="1" smtClean="0"/>
              <a:t>стейкхолдерами</a:t>
            </a:r>
            <a:r>
              <a:rPr lang="ru-RU" dirty="0" smtClean="0"/>
              <a:t> (группами заинтересованных лиц)</a:t>
            </a: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1161</TotalTime>
  <Words>2275</Words>
  <Application>Microsoft Office PowerPoint</Application>
  <PresentationFormat>Экран (4:3)</PresentationFormat>
  <Paragraphs>440</Paragraphs>
  <Slides>49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49</vt:i4>
      </vt:variant>
    </vt:vector>
  </HeadingPairs>
  <TitlesOfParts>
    <vt:vector size="63" baseType="lpstr">
      <vt:lpstr>SimSun</vt:lpstr>
      <vt:lpstr>SimSun</vt:lpstr>
      <vt:lpstr>Arial</vt:lpstr>
      <vt:lpstr>Calibri</vt:lpstr>
      <vt:lpstr>Constantia</vt:lpstr>
      <vt:lpstr>OfficinaSerifBoldCTT</vt:lpstr>
      <vt:lpstr>SymbolPS</vt:lpstr>
      <vt:lpstr>Times New Roman</vt:lpstr>
      <vt:lpstr>Trebuchet MS</vt:lpstr>
      <vt:lpstr>Wingdings</vt:lpstr>
      <vt:lpstr>Wingdings 2</vt:lpstr>
      <vt:lpstr>Поток</vt:lpstr>
      <vt:lpstr>Рисунок</vt:lpstr>
      <vt:lpstr>Диаграмма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Три этапа формирования социальной ответственности</vt:lpstr>
      <vt:lpstr>Уровни ответственности компаний перед стейкхолдерами</vt:lpstr>
      <vt:lpstr>Элементы корпоративной социальной ответственности:</vt:lpstr>
      <vt:lpstr>Презентация PowerPoint</vt:lpstr>
      <vt:lpstr>Презентация PowerPoint</vt:lpstr>
      <vt:lpstr>Источники и виды доходов в рыночной экономике</vt:lpstr>
      <vt:lpstr>Презентация PowerPoint</vt:lpstr>
      <vt:lpstr>Презентация PowerPoint</vt:lpstr>
      <vt:lpstr>Удельный вес инновационно-активных предприятий в общем числе промышленных предприятий </vt:lpstr>
      <vt:lpstr>Факторы повышения прибыльности предприятия</vt:lpstr>
      <vt:lpstr>Факторы повышения прибыльности предприятия</vt:lpstr>
      <vt:lpstr>Сферы деятельности компании, где наиболее ощутим бизнес-эффект от КСП</vt:lpstr>
      <vt:lpstr>В чем проявляется бизнес-эффект:</vt:lpstr>
      <vt:lpstr>Презентация PowerPoint</vt:lpstr>
      <vt:lpstr>Презентация PowerPoint</vt:lpstr>
      <vt:lpstr>Презентация PowerPoint</vt:lpstr>
      <vt:lpstr>Презентация PowerPoint</vt:lpstr>
      <vt:lpstr>Влияние социальной политики</vt:lpstr>
      <vt:lpstr>Роль внешней социальной политики для управления</vt:lpstr>
      <vt:lpstr>Отношения с местным сообществом</vt:lpstr>
      <vt:lpstr>Презентация PowerPoint</vt:lpstr>
      <vt:lpstr>Ответственность перед персоналом</vt:lpstr>
      <vt:lpstr>Ответственность перед персоналом</vt:lpstr>
      <vt:lpstr>Ответственность перед персоналом</vt:lpstr>
      <vt:lpstr>Принципы управления персоналом</vt:lpstr>
      <vt:lpstr>Список компаний – участниц исследования по сравнению программ социальной ответственности </vt:lpstr>
      <vt:lpstr>Сравнение программ КСО </vt:lpstr>
      <vt:lpstr>Преимущества реализации КСО</vt:lpstr>
      <vt:lpstr>Что не относится к корпоративной ответственности? </vt:lpstr>
      <vt:lpstr>Лукойл. КСО</vt:lpstr>
      <vt:lpstr>Седьмой Континент. КСО</vt:lpstr>
      <vt:lpstr>Nestle. КСО</vt:lpstr>
      <vt:lpstr>TOYOTA. КСО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Социальная ответственность  бизнеса</dc:title>
  <dc:creator>Admin</dc:creator>
  <cp:lastModifiedBy>Кирилл Маркелов</cp:lastModifiedBy>
  <cp:revision>52</cp:revision>
  <dcterms:created xsi:type="dcterms:W3CDTF">2000-05-26T22:14:13Z</dcterms:created>
  <dcterms:modified xsi:type="dcterms:W3CDTF">2015-04-13T21:55:17Z</dcterms:modified>
</cp:coreProperties>
</file>