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760640" cy="115212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Тема №1. Введение в формальную логику. 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34464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рекомендованной литературы: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844824"/>
            <a:ext cx="7588324" cy="2835653"/>
          </a:xfrm>
        </p:spPr>
        <p:txBody>
          <a:bodyPr>
            <a:normAutofit/>
          </a:bodyPr>
          <a:lstStyle/>
          <a:p>
            <a:pPr algn="just">
              <a:buAutoNum type="arabicPeriod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Дмитревская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И.В. Формальная логика. Иваново, 2006.</a:t>
            </a:r>
          </a:p>
          <a:p>
            <a:pPr algn="just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Смирнов Д.Г. Логика: опорные таблицы и схемы для студентов гуманитарных факультетов. Иваново, 2008.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128120"/>
            <a:ext cx="5940152" cy="266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64845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520940" cy="548640"/>
          </a:xfrm>
        </p:spPr>
        <p:txBody>
          <a:bodyPr/>
          <a:lstStyle/>
          <a:p>
            <a:pPr algn="ctr"/>
            <a:r>
              <a:rPr lang="ru-RU" b="1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Понятие формальной логики. </a:t>
            </a:r>
            <a:endParaRPr lang="ru-RU" b="1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02526" y="764704"/>
            <a:ext cx="4733970" cy="4608512"/>
          </a:xfrm>
        </p:spPr>
        <p:txBody>
          <a:bodyPr>
            <a:normAutofit/>
          </a:bodyPr>
          <a:lstStyle/>
          <a:p>
            <a:pPr algn="just"/>
            <a:r>
              <a:rPr lang="ru-RU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Формальная логика – это философская наука о правильном мышлении: о законах, которым она подчиняется и о формах, в которых она протекает.</a:t>
            </a:r>
          </a:p>
          <a:p>
            <a:pPr algn="just"/>
            <a:r>
              <a:rPr lang="ru-RU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Создателем формальной логики считается </a:t>
            </a:r>
            <a:r>
              <a:rPr lang="ru-RU" sz="18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Аристотель</a:t>
            </a:r>
            <a:r>
              <a:rPr lang="ru-RU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Аристотелевская логика:</a:t>
            </a:r>
          </a:p>
          <a:p>
            <a:pPr algn="just">
              <a:buAutoNum type="arabicParenR"/>
            </a:pPr>
            <a:r>
              <a:rPr lang="ru-RU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Тесно связана с пониманием отношения между сознанием и мышлением, языком и речью;</a:t>
            </a:r>
          </a:p>
          <a:p>
            <a:pPr algn="just">
              <a:buAutoNum type="arabicParenR"/>
            </a:pPr>
            <a:r>
              <a:rPr lang="ru-RU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Изучает структуру мысли, отвлекаясь от ее содержания;</a:t>
            </a:r>
          </a:p>
          <a:p>
            <a:pPr algn="just">
              <a:buAutoNum type="arabicParenR"/>
            </a:pPr>
            <a:r>
              <a:rPr lang="ru-RU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Является практической наукой. </a:t>
            </a:r>
          </a:p>
        </p:txBody>
      </p:sp>
      <p:pic>
        <p:nvPicPr>
          <p:cNvPr id="1026" name="Picture 2" descr="C:\Users\Владелец\Desktop\a8h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853" y="1196752"/>
            <a:ext cx="4204672" cy="345638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234062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Формы познания: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07504" y="1196752"/>
            <a:ext cx="4575332" cy="476632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Чувственное (эмпирическое)</a:t>
            </a:r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107504" y="1701848"/>
            <a:ext cx="4176464" cy="352735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Этапами чувственного познания являются:</a:t>
            </a:r>
          </a:p>
          <a:p>
            <a:pPr algn="just">
              <a:buFontTx/>
              <a:buChar char="-"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ощущение;</a:t>
            </a:r>
          </a:p>
          <a:p>
            <a:pPr algn="just">
              <a:buFontTx/>
              <a:buChar char="-"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восприятие;</a:t>
            </a:r>
          </a:p>
          <a:p>
            <a:pPr algn="just">
              <a:buFontTx/>
              <a:buChar char="-"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представление.</a:t>
            </a:r>
          </a:p>
          <a:p>
            <a:pPr marL="0" indent="0" algn="just"/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В такой форме знания приобретаются </a:t>
            </a:r>
            <a:r>
              <a:rPr lang="ru-RU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непосредственно (в ходе контакта с объектом познания).</a:t>
            </a:r>
          </a:p>
          <a:p>
            <a:pPr marL="0" indent="0" algn="just"/>
            <a:r>
              <a:rPr lang="ru-RU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Предметом формальной логики не является. 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788024" y="1124744"/>
            <a:ext cx="4248472" cy="548640"/>
          </a:xfrm>
        </p:spPr>
        <p:txBody>
          <a:bodyPr/>
          <a:lstStyle/>
          <a:p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Рациональное(логическое)</a:t>
            </a:r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860032" y="1700808"/>
            <a:ext cx="4032448" cy="338437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Этапами рационального познания являются:</a:t>
            </a:r>
          </a:p>
          <a:p>
            <a:pPr algn="just">
              <a:buFontTx/>
              <a:buChar char="-"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понятие;</a:t>
            </a:r>
          </a:p>
          <a:p>
            <a:pPr algn="just">
              <a:buFontTx/>
              <a:buChar char="-"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суждение;</a:t>
            </a:r>
          </a:p>
          <a:p>
            <a:pPr algn="just">
              <a:buFontTx/>
              <a:buChar char="-"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умозаключение.</a:t>
            </a:r>
          </a:p>
          <a:p>
            <a:pPr marL="0" indent="0" algn="just"/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В такой форме знания приобретаются </a:t>
            </a:r>
            <a:r>
              <a:rPr lang="ru-RU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опосредованно.</a:t>
            </a:r>
          </a:p>
          <a:p>
            <a:pPr marL="0" indent="0" algn="just"/>
            <a:r>
              <a:rPr lang="ru-RU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Является предметом изучения формальной логики. </a:t>
            </a:r>
          </a:p>
          <a:p>
            <a:pPr>
              <a:buFontTx/>
              <a:buChar char="-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34768440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Основные законы формальной логики.</a:t>
            </a:r>
            <a:endParaRPr lang="ru-RU" b="1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100628"/>
            <a:ext cx="7920880" cy="357984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000" b="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Правильно построенные мысли должны подчиняться логическим законам. </a:t>
            </a:r>
          </a:p>
          <a:p>
            <a:pPr algn="just"/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Закон – это внутренняя, необходимая, устойчивая, существенная и повторяющаяся связь между элементами мысли.</a:t>
            </a:r>
          </a:p>
          <a:p>
            <a:pPr algn="just"/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Законы в формальной логике подразделяются на:</a:t>
            </a:r>
          </a:p>
          <a:p>
            <a:pPr algn="just">
              <a:buAutoNum type="arabicParenR"/>
            </a:pPr>
            <a:r>
              <a:rPr lang="ru-RU" sz="20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общие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: действуют применительно ко всем формам рационального мышления ;</a:t>
            </a:r>
          </a:p>
          <a:p>
            <a:pPr algn="just">
              <a:buAutoNum type="arabicParenR"/>
            </a:pPr>
            <a:r>
              <a:rPr lang="ru-RU" sz="20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частные: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действуют применительно к отдельным формам рационального мышления (понятию, суждению, умозаключению). </a:t>
            </a: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99154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1097280"/>
            <a:ext cx="8352928" cy="391589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AutoNum type="arabicPeriod"/>
            </a:pPr>
            <a:r>
              <a:rPr lang="ru-RU" sz="20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Закон тождества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: всякая мысль на протяжении всего рассуждения должна быть </a:t>
            </a:r>
            <a:r>
              <a:rPr lang="ru-RU" sz="2000" b="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тождественна сама себе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AutoNum type="arabicPeriod"/>
            </a:pPr>
            <a:r>
              <a:rPr lang="ru-RU" sz="20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sz="20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непротиворечия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: во всяком рассуждении две </a:t>
            </a:r>
            <a:r>
              <a:rPr lang="ru-RU" sz="2000" b="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противоположные или противоречащие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друг другу мысли не могут быть одновременно </a:t>
            </a:r>
            <a:r>
              <a:rPr lang="ru-RU" sz="2000" b="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истинными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AutoNum type="arabicPeriod"/>
            </a:pPr>
            <a:r>
              <a:rPr lang="ru-RU" sz="20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Закон исключенного третьего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: во 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всяком рассуждении две </a:t>
            </a:r>
            <a:r>
              <a:rPr lang="ru-RU" sz="2000" b="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противоречащие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друг другу мысли не могут быть одновременно </a:t>
            </a:r>
            <a:r>
              <a:rPr lang="ru-RU" sz="2000" b="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ложными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AutoNum type="arabicPeriod"/>
            </a:pPr>
            <a:r>
              <a:rPr lang="ru-RU" sz="20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Закон достаточного основания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: каждая мысль должна иметь </a:t>
            </a:r>
            <a:r>
              <a:rPr lang="ru-RU" sz="2000" b="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достаточные основания для утверждения своей истинности </a:t>
            </a:r>
            <a:r>
              <a:rPr lang="en-US" sz="2000" b="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000" b="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ложности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7544" y="5085184"/>
            <a:ext cx="8424936" cy="174656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Противоположные мысли:                   Противоречащие мысли: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cap="none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Общелогические</a:t>
            </a:r>
            <a:r>
              <a:rPr lang="ru-RU" b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законы.</a:t>
            </a:r>
            <a:endParaRPr lang="ru-RU" b="1" cap="none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Блок-схема: узел 4"/>
          <p:cNvSpPr/>
          <p:nvPr/>
        </p:nvSpPr>
        <p:spPr>
          <a:xfrm>
            <a:off x="1619672" y="5500836"/>
            <a:ext cx="2016224" cy="14127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C00000"/>
                </a:solidFill>
              </a:rPr>
              <a:t>А              В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7" name="Прямая соединительная линия 6"/>
          <p:cNvCxnSpPr>
            <a:stCxn id="5" idx="0"/>
            <a:endCxn id="5" idx="0"/>
          </p:cNvCxnSpPr>
          <p:nvPr/>
        </p:nvCxnSpPr>
        <p:spPr>
          <a:xfrm>
            <a:off x="2627784" y="5500836"/>
            <a:ext cx="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339752" y="5500836"/>
            <a:ext cx="0" cy="13571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955357" y="5500836"/>
            <a:ext cx="0" cy="13571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Блок-схема: узел 24"/>
          <p:cNvSpPr/>
          <p:nvPr/>
        </p:nvSpPr>
        <p:spPr>
          <a:xfrm>
            <a:off x="6084168" y="5500836"/>
            <a:ext cx="1944216" cy="135716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C00000"/>
                </a:solidFill>
              </a:rPr>
              <a:t>А        не-А 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27" name="Прямая соединительная линия 26"/>
          <p:cNvCxnSpPr>
            <a:stCxn id="25" idx="0"/>
            <a:endCxn id="25" idx="4"/>
          </p:cNvCxnSpPr>
          <p:nvPr/>
        </p:nvCxnSpPr>
        <p:spPr>
          <a:xfrm>
            <a:off x="7056276" y="5500836"/>
            <a:ext cx="0" cy="13571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475363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260648"/>
            <a:ext cx="7520940" cy="548640"/>
          </a:xfrm>
        </p:spPr>
        <p:txBody>
          <a:bodyPr/>
          <a:lstStyle/>
          <a:p>
            <a:pPr algn="ctr"/>
            <a:r>
              <a:rPr lang="ru-RU" sz="4000" b="1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Задачи:</a:t>
            </a:r>
            <a:endParaRPr lang="ru-RU" sz="4000" b="1" cap="none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512" y="1100628"/>
            <a:ext cx="8856984" cy="3768532"/>
          </a:xfrm>
        </p:spPr>
        <p:txBody>
          <a:bodyPr>
            <a:normAutofit/>
          </a:bodyPr>
          <a:lstStyle/>
          <a:p>
            <a:pPr marL="0" indent="0"/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В темной комнате на столе лежат 5 шляп: 3 черных и 2 белых. В комнату с завязанными глазами заходят три человека и надевают шляпы. Выйдя из комнаты, они снимают повязки. </a:t>
            </a:r>
          </a:p>
          <a:p>
            <a:pPr marL="0" indent="0"/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Третий человек на вопрос: «Какого цвета на Вас шляпа?» отвечает: «Не знаю».</a:t>
            </a:r>
          </a:p>
          <a:p>
            <a:pPr marL="0" indent="0"/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Второй 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человек на вопрос: «Какого цвета на Вас шляпа?» отвечает: «Не знаю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0" indent="0"/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Первый человек 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на вопрос: «Какого цвета на Вас шляпа?» отвечает: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«Знаю».</a:t>
            </a:r>
          </a:p>
          <a:p>
            <a:pPr marL="0" indent="0"/>
            <a:r>
              <a:rPr lang="ru-RU" sz="2000" b="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Вопрос:</a:t>
            </a:r>
          </a:p>
          <a:p>
            <a:pPr marL="0" indent="0"/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Как первый человек догадался, какого цвета на нем шляпа? </a:t>
            </a: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644738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2"/>
            <a:ext cx="8424936" cy="3771757"/>
          </a:xfrm>
        </p:spPr>
        <p:txBody>
          <a:bodyPr>
            <a:normAutofit/>
          </a:bodyPr>
          <a:lstStyle/>
          <a:p>
            <a:pPr algn="just"/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         Трем мудрецам предложили пройти испытание на сообразительность. Для этого взяли </a:t>
            </a:r>
            <a:r>
              <a:rPr lang="ru-RU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четыре красные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четыре зеленые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марки, завязали им глаза и наклеили на лоб по две марки. Затем сняли повязки с глаз и задали поочередно вопрос: «Знаете ли Вы, какого 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вета марки у Вас на лбу?» Каждый из них ответил отрицательно. Когда вторично задали этот вопрос второму мудрецу, он ответил. </a:t>
            </a:r>
          </a:p>
          <a:p>
            <a:pPr indent="19050" algn="just"/>
            <a:r>
              <a:rPr lang="ru-RU" sz="2000" b="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Вопрос:</a:t>
            </a:r>
          </a:p>
          <a:p>
            <a:pPr indent="19050" algn="just"/>
            <a:r>
              <a:rPr lang="ru-RU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Какого </a:t>
            </a:r>
            <a:r>
              <a:rPr lang="ru-RU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цвета марки на лбу у второго мудреца?</a:t>
            </a:r>
          </a:p>
          <a:p>
            <a:pPr algn="just"/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286925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489654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Известно, что один из трех знаменитых в Чикаго гангстеров, клички которых Арчи, Босс и 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Весли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, украл портфель с крупной суммой денег. На допросе каждый из них сделал три заявления.</a:t>
            </a:r>
          </a:p>
          <a:p>
            <a:pPr marL="0" indent="0" algn="just"/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1) Арчи: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Я не брал портфель;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В день кражи я уезжал к Чикаго;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Портфель украл 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Весли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/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2) Босс: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Портфель украл 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Весли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Если б я и взял его, то не сознался бы;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У меня и так много денег.</a:t>
            </a:r>
          </a:p>
          <a:p>
            <a:pPr marL="0" indent="0" algn="just"/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b="0" dirty="0" err="1" smtClean="0">
                <a:latin typeface="Times New Roman" pitchFamily="18" charset="0"/>
                <a:cs typeface="Times New Roman" pitchFamily="18" charset="0"/>
              </a:rPr>
              <a:t>Весли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Я не брал портфель;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Я давно ищу хороший портфель;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Арчи прав, он уезжал из Чикаго. </a:t>
            </a:r>
          </a:p>
          <a:p>
            <a:pPr marL="0" indent="0" algn="just"/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В ходе следствия выяснилось, что у каждого из трех заявлений два верных, а одно  нет. </a:t>
            </a:r>
          </a:p>
          <a:p>
            <a:pPr marL="0" indent="0" algn="just"/>
            <a:r>
              <a:rPr lang="ru-RU" b="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Вопрос: </a:t>
            </a:r>
            <a:r>
              <a:rPr lang="ru-RU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Кто </a:t>
            </a:r>
            <a:r>
              <a:rPr lang="ru-RU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украл портфель?</a:t>
            </a:r>
          </a:p>
        </p:txBody>
      </p:sp>
    </p:spTree>
    <p:extLst>
      <p:ext uri="{BB962C8B-B14F-4D97-AF65-F5344CB8AC3E}">
        <p14:creationId xmlns:p14="http://schemas.microsoft.com/office/powerpoint/2010/main" xmlns="" val="16911022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65</TotalTime>
  <Words>629</Words>
  <Application>Microsoft Office PowerPoint</Application>
  <PresentationFormat>Экран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Углы</vt:lpstr>
      <vt:lpstr>Тема №1. Введение в формальную логику. </vt:lpstr>
      <vt:lpstr>Список рекомендованной литературы:</vt:lpstr>
      <vt:lpstr>Понятие формальной логики. </vt:lpstr>
      <vt:lpstr>Формы познания:</vt:lpstr>
      <vt:lpstr>Основные законы формальной логики.</vt:lpstr>
      <vt:lpstr>Общелогические законы.</vt:lpstr>
      <vt:lpstr>Задачи: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№1. Введение в формальную логику. </dc:title>
  <dc:creator>Владелец</dc:creator>
  <cp:lastModifiedBy>Кафедра философии</cp:lastModifiedBy>
  <cp:revision>14</cp:revision>
  <dcterms:created xsi:type="dcterms:W3CDTF">2014-01-02T15:21:26Z</dcterms:created>
  <dcterms:modified xsi:type="dcterms:W3CDTF">2015-05-14T10:54:29Z</dcterms:modified>
</cp:coreProperties>
</file>