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47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5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s/slide24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docProps/custom.xml" ContentType="application/vnd.openxmlformats-officedocument.custom-properties+xml"/>
  <Override PartName="/ppt/theme/theme1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5" r:id="rId3"/>
    <p:sldMasterId id="2147483657" r:id="rId4"/>
    <p:sldMasterId id="2147483666" r:id="rId5"/>
    <p:sldMasterId id="2147483670" r:id="rId6"/>
    <p:sldMasterId id="2147483672" r:id="rId7"/>
    <p:sldMasterId id="2147483674" r:id="rId8"/>
    <p:sldMasterId id="2147483676" r:id="rId9"/>
    <p:sldMasterId id="2147483678" r:id="rId10"/>
    <p:sldMasterId id="2147483680" r:id="rId11"/>
    <p:sldMasterId id="2147483682" r:id="rId12"/>
    <p:sldMasterId id="2147483684" r:id="rId13"/>
    <p:sldMasterId id="2147483686" r:id="rId14"/>
  </p:sldMasterIdLst>
  <p:sldIdLst>
    <p:sldId id="256" r:id="rId15"/>
    <p:sldId id="257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85" r:id="rId24"/>
    <p:sldId id="265" r:id="rId25"/>
    <p:sldId id="266" r:id="rId26"/>
    <p:sldId id="267" r:id="rId27"/>
    <p:sldId id="268" r:id="rId28"/>
    <p:sldId id="284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9" Type="http://schemas.openxmlformats.org/officeDocument/2006/relationships/slide" Target="slides/slide2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slide" Target="slides/slide20.xml"/><Relationship Id="rId42" Type="http://schemas.openxmlformats.org/officeDocument/2006/relationships/slide" Target="slides/slide28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slide" Target="slides/slide19.xml"/><Relationship Id="rId38" Type="http://schemas.openxmlformats.org/officeDocument/2006/relationships/slide" Target="slides/slide24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41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slide" Target="slides/slide23.xml"/><Relationship Id="rId40" Type="http://schemas.openxmlformats.org/officeDocument/2006/relationships/slide" Target="slides/slide26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slide" Target="slides/slide22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4" Type="http://schemas.openxmlformats.org/officeDocument/2006/relationships/slide" Target="slides/slide3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slide" Target="slides/slide21.xml"/><Relationship Id="rId43" Type="http://schemas.openxmlformats.org/officeDocument/2006/relationships/slide" Target="slides/slide29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6BC9714-B6F5-4315-A716-476B32CB64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D5642-6788-4499-B929-8B45700A28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634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3492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63493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3494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3495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3496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63497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3498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349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350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3501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350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350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D92AEEC-2728-4337-9B7E-84EE21AE94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44360-9A8E-4B7D-B470-4ACF2B6B24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64F34-8863-4479-AEE2-630EDAAD3F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FD81C-D512-4CCA-8668-FAAD43D7B0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7B670-9AF7-48D5-883C-33DE8F9069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8902C-068E-4F6E-8EEA-6072978FD98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80CFE-1699-4F95-9FB8-6E3DE12869D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35411-79B5-4250-B148-ED2A98C52D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BB971-2E47-4A90-873C-30443F32A27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0CCF7-5AF0-43C6-AFD7-5DDC74CF91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C4A80-8BC1-47FC-9A4F-D149E4FF6B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C36AD9-F32A-4E7C-B063-874EB51BDA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9879A92D-5D30-4BF2-9760-31EABB92C44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8615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8616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68617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68618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A2FA-F5AD-4FFB-B65E-0B2E382932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5E0-E086-464C-B823-AEF641AF59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2D218-922F-4BBF-AFA8-7A0FF4473D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045884-1037-4407-AB03-478925ECD58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4F944-B79B-4352-ABDC-25020896B4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A80F6-E91E-4C0E-89D2-D1ABCD7EF8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E659F-AE95-4873-9B1A-355D5CDE50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92CCE-7FE6-43F0-B3E8-8103E6F5F0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11267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268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269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49E94F9-20F4-4173-94D4-69BC378C44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40C36-FD21-4660-BC31-F8581912F5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893B53-36D9-411E-ABE2-1AC159F28E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65A879F-46A2-404E-A08E-CFCDC949D2F1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7168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68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A31AE7-F2FE-411C-95B2-784994FF3152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4358F-F3F3-44CF-8249-AE7E7E484DC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44D70-8C06-42AD-9FF5-021F8B0CB61E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9804B-35B8-43BD-98DE-64635AD50D0E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5CA27-597B-4257-A9E2-C55F2B8E530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F9B5E0-7AA5-4275-8D8F-11CD016ADF6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D1918-2E06-4732-96E4-BD6F2418D350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A7193-6B55-4902-8F8F-DE996EA45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4E542-76A6-4C81-BD9F-5DA28819F6F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71D6F-13A3-485B-ADB8-8B1DFAB4938B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7F2EB-8C68-434A-9D12-8047346CBEC5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134F764-0157-46FD-99E7-50EB5ED58C14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76806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76807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6808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6809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6810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1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8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FF9D3-20E1-41C7-9ED3-E123865FBA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A48ED-A4D1-45C4-9C8A-A1619AD9BE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EF6C6-921B-437C-9A89-E0221618EC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76FA9-A968-464E-9142-9C2A747C12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E17DF-B401-4293-9723-93B2B5C9EB5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E20B1-00B5-4494-83ED-9EB8A85367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54161-A89B-4BAD-9EDC-CF60DBB57A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9901F-4307-4076-9D2B-60194E11F4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57E69-9C1B-4E0A-8F2E-D436E07E2A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5004E-BA6B-4F93-B8E7-34D21C20C1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387F9-FF8D-4020-805A-395CAA9755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94211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4212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4213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4214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4215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4216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94217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421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4219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A3CB907-26F7-45B6-B838-799BCE4FD4C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422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422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4886D9-C555-4F73-9423-1443D078F1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80EEC-A289-4853-B44E-AB75012B0F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F8021-4A77-4646-8B56-67C23CDD3B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093DB4-1FC5-4159-8FB8-1FCD824C7AA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9BDCC-7DEB-4392-BBCC-D15DB7DF91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E0C773-4F00-4D24-9524-8445B7BDFCA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09362-3676-4ACF-BB0B-D14D32DB17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8B510-FB98-4D8B-8F23-2789A7E5CB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9C0D3-84B5-4A72-A537-8B8E0B38FE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95245-88B6-4692-9833-CA86E4D9C5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7198D-354D-4429-85F1-3C8780393E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21CBB-E1C4-4DDA-A318-A54E7C557E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65F987-3C87-4299-87F2-49375A18E0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8B081-FF1A-42A7-8D44-F4544FE6DA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F5C42-C9BD-47B0-BBA3-9B0301F965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E6FB3-ACE6-4BEA-8821-0DDB6A9503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193A1-0BD8-46D0-AF1C-422B6CC6DD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B8D87F-8765-47A9-BCC0-7894B4EE17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3396F-E915-4202-940F-4BD796CDC9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945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946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9461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946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46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46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46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46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46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46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46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47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947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947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DD56266-816A-4D3F-9936-6371D1B30AC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94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47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C8382A-1258-4B29-8063-26D5F8FE269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4E5EAD-A165-4D4F-AAC6-065E59D44CC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C26BDC2-A4CE-4BC5-A071-BDD85744352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717A26-320D-4131-8646-0E65C37F6A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88DE6E-33A2-453C-B2B6-6CF3C00FC23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263822-1B7D-47DA-855E-25C002681EB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CDB91-2FAA-4873-BA4A-B89236D9E8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E27902-8737-4C51-A8EB-D0A2DEFFD56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D125E4-966F-45B0-AF55-742892BD980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638A9D-FEB5-449E-B549-1118ECB0008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4E3406-92D8-4C06-9880-57E8BA7B0DA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321E8A3-71C5-49B5-AB59-065EFFED07C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535C5-3A11-472D-BC77-29149BBD33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5916A-100D-4D15-8A95-F9014C6324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1C4BD-BDA0-432C-8572-32F059C71D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69C88-AAA9-4996-B353-2B310F3B28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8EB6F-702A-46FA-8607-81D3EF2AD4F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59288-79F6-468B-87E4-1B3052CC1B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C1FAC-A3E6-4857-BFE1-24A9E13C8F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8A6F4-EEEF-4446-84E4-2592C9C388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C7C74-79CC-43AE-B878-B37F831AF7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1253F-8070-43C3-86FD-90A3488569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8CDB0-C6EA-48E2-B2EC-27E37DB088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789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789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89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789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789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89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3789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789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789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790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3790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3790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4C7D53F-1205-4C0E-834A-A1FFA2EDB2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14A02-6D9C-4F60-8FF6-B971E7852E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F48609-1948-4BDE-A3A9-8743891677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3A22D-3C78-4A9C-B946-91FC998F82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81162-7226-4927-9066-694DF8B928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7C9939-742E-4ECC-B1A5-EE6C43E088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B63D43-632A-4D26-92AB-549DC2052E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03589-F1B4-4CA8-BA48-081F6C7287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D6260-60DE-4857-B0C0-5BD561BBCA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2234F-B291-4A77-A485-0727443F1F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CB09B-2CC6-47B5-98E0-5B45605331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8BD7DA-E28E-42F8-88D1-BBC28BE3A4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4301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3012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4301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43014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3015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301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2BD5ECDE-483A-4FB1-ACF1-6B8AFC867DA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302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6FEF6-A774-4FD6-836B-6D40002D7F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F94CC-3144-43FC-A547-D1B4E048AB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8D61A-74F8-486D-A87F-0390C57CBA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F4218-502C-4119-9E0A-7FC6E0EEE4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A5F55-EE95-4321-9646-6F712E8773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C9F68-285E-4389-9BBD-9BF4F73038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6E829-7062-4C0E-85B2-0655AF7F1E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D5178-F824-42F5-9AEF-78DB29E786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C15F0-B8DD-4BA7-94D3-6EC956CB9A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129AC-6E72-489A-8418-52EBCF65FB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7540A7-DC5C-4DAD-BA4B-44ADBBD6A5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FFF9D9F-1C43-4CBE-BEB2-5FAFE3304845}" type="slidenum">
              <a:rPr lang="ru-RU" altLang="en-US"/>
              <a:pPr/>
              <a:t>‹#›</a:t>
            </a:fld>
            <a:endParaRPr lang="ru-RU" altLang="en-US"/>
          </a:p>
        </p:txBody>
      </p:sp>
      <p:grpSp>
        <p:nvGrpSpPr>
          <p:cNvPr id="46088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46089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0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1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2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3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4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5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6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7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8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099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0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1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2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3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4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5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6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7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8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09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0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1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2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3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4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5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6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7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8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119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612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C1286-E969-4C32-91AC-A3419C534389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1CA9F-DC56-4907-8674-86C9968398DC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1417B-EA8D-4D13-8CF7-A1E30B8E226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03F75-CF19-4292-B6F4-7B5E0858E52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34286-D0EF-4746-B5F1-FF8866BC4148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D2210-4A35-4CEC-8DF1-758B719BECA0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1DB03-D9A0-4826-B2DC-CD930C906F41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634A5-8277-43AB-B6B2-DBDA1132B1B9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73CFE-A4F9-410A-A739-632E07621C12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84B5A-2A7C-41C0-958A-7E05F0FF8231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A5699-3C87-436C-8EF7-5A86ED293473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B2F62117-8BF8-45EC-A526-32CEA14EA1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1BA77-645C-46AC-A89B-762F9F1DC6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223BB-B046-4CBD-AE7A-D10562200D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E50F2-C357-420D-8CBF-9ECF5502C5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F7B85-C84F-4690-A494-2AA30B1C40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FF9FE-8991-45D6-AD46-9B288E48A2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9A51F-7ED8-4A1B-87B2-C64B23948F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2601B-0F45-452A-AA13-4F90A4DBE9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9BAC0-779D-4EDB-99F1-D63FF1F1CE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30B49-C219-4C6F-98E3-E4A8CDA6B7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C6FCE-F304-4FFD-A3FD-5457778041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69721-AB7F-44E7-ABBA-13B4589ED5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44227A4F-4674-4C09-9415-7A60CDAFC0BF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58376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58377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8378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8379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8380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8381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8382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362A2-89CA-4349-BA89-BC38B2989F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CF4238-2B4D-4A90-B88E-5E31686DEB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DB4B9-8648-453E-AEE9-C42D98664E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BCEA2-CE31-41BD-BCF4-3306B2FADA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05F41A-B688-412A-AB78-1409F5F057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44289-F206-4851-840C-CEF64154D9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ABA06-44E1-45EB-A6B6-1A0CE83EB6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33C97-D118-4638-B075-A29AA4CE29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3C71C-6E0F-4533-8D91-2007E9218E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99974-739F-4B02-8E2A-9B3D133DE5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4EDD6-3E24-4A4D-88D2-2A4675C4E3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pic>
          <p:nvPicPr>
            <p:cNvPr id="6148" name="Picture 4" descr="slidemaster_med3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</p:spPr>
        </p:pic>
      </p:grp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644083D2-D4CF-4F8D-B4B5-F947F695B44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6246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246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6246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6247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24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624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624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576F800-B2AB-4E17-A6EB-47B90B7EB08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endParaRPr lang="ru-RU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45BF183-FD3E-4A9D-912F-2C5FF1ABF70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7592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67593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67594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E3F654E9-70C6-40AF-AF0F-274AA557F34E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7066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6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7578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7F90C9A-3681-4E40-B2D5-9DC18A7D440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578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578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8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93187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3188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3189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3190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93191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9319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319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9319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9319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9F6DB8C-2D66-4CE7-B8EC-E4D9C4809DE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319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24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24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4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BCF0DCBB-6D25-405C-83C8-11A15BADA3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9D4CB23E-3ABB-4F51-8050-BAB51E981DE4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843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1844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44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153F9BFF-0614-4EBB-831A-6FC2853913B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ahoma" pitchFamily="34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ahoma" pitchFamily="34" charset="0"/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ahoma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ahoma" pitchFamily="34" charset="0"/>
            </a:endParaRP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ahoma" pitchFamily="34" charset="0"/>
            </a:endParaRP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ahoma" pitchFamily="34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 sz="2400">
              <a:latin typeface="Tahoma" pitchFamily="34" charset="0"/>
            </a:endParaRPr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68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F14DCF66-E28F-4A63-8116-7E2C7FBEBD3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41987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98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8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41990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99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9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1993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9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ru-RU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CD6B8EF9-1E7C-4A74-88A9-76827541D6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CAD77CF-C46A-4D4D-B9F6-89B37DC5FC9C}" type="slidenum">
              <a:rPr lang="ru-RU" altLang="en-US"/>
              <a:pPr/>
              <a:t>‹#›</a:t>
            </a:fld>
            <a:endParaRPr lang="ru-RU" altLang="en-US"/>
          </a:p>
        </p:txBody>
      </p:sp>
      <p:grpSp>
        <p:nvGrpSpPr>
          <p:cNvPr id="45064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4506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6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7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8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9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9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9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9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9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09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E633989E-2A12-4CE9-AE7A-A87C8666CF0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5325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5325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325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7312CD1-3E1D-4A6F-9610-33C6AFD7A84B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57351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5735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735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735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735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735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762000"/>
            <a:ext cx="7696200" cy="2438400"/>
          </a:xfrm>
          <a:ln/>
        </p:spPr>
        <p:txBody>
          <a:bodyPr/>
          <a:lstStyle/>
          <a:p>
            <a:r>
              <a:rPr lang="ru-RU" sz="4800" b="1">
                <a:latin typeface="Comic Sans MS" pitchFamily="66" charset="0"/>
              </a:rPr>
              <a:t>КОРПОРАТИВНАЯ СОЦИАЛЬНАЯ ОТВЕТСТВЕННОСТЬ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705600" cy="2286000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/>
              <a:t>КОРПОРАТИВНАЯ СОЦИАЛЬНАЯ ОТВЕТСТВЕННОСТЬ В СИСТЕМЕ РАЗВИТИЯ СОЦИАЛЬНОЙ ПОЛИТИКИ И ЧЕЛОВЕЧЕСКОГО КАПИТАЛА ОБЩЕСТВА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72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8988"/>
            <a:ext cx="9144000" cy="606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477962"/>
          </a:xfrm>
        </p:spPr>
        <p:txBody>
          <a:bodyPr/>
          <a:lstStyle/>
          <a:p>
            <a:r>
              <a:rPr lang="ru-RU" sz="3500" i="1"/>
              <a:t>Социальная политика и социально ответственное поведение бизнеса</a:t>
            </a:r>
            <a:r>
              <a:rPr lang="ru-RU" sz="3500"/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4910137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ru-RU" sz="2200" b="1" u="sng"/>
              <a:t>Социальная политика</a:t>
            </a:r>
            <a:r>
              <a:rPr lang="ru-RU" sz="2200"/>
              <a:t> - это не только реализация правительствами разных стран концепции государства всеобщего благосостояния, но это также вовлечение бизнеса и гражданского общества и  решение наиболее важных социальных проблем. Идеология корпоративной социальной ответственности возникла как ответ транснациональных компаний на давление институтов гражданского общества. Процесс исторической «битвы труда и капитала» с начала </a:t>
            </a:r>
            <a:r>
              <a:rPr lang="en-US" sz="2200"/>
              <a:t>XIX</a:t>
            </a:r>
            <a:r>
              <a:rPr lang="ru-RU" sz="2200"/>
              <a:t> в., рост социалистических настроений в мире и порожденные ими профсоюзные движения, вынудили многих предпринимателей создавать систему социальных гарантий и охраны труда, а уже в 1970-е гг., когда началось мировое движение в защиту экологии, получил развитие процесс увеличения корпоративных инвестиций в защиту окружающей среды. В настоящее время эта концепция получила широкое распространение как новая технология коммерческой и производственной деятельности компаний, нацеленных, в конечном счете, по-прежнему на максимизацию прибыли.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4800600" cy="1828800"/>
          </a:xfrm>
        </p:spPr>
        <p:txBody>
          <a:bodyPr/>
          <a:lstStyle/>
          <a:p>
            <a:r>
              <a:rPr lang="ru-RU" sz="4400" i="1"/>
              <a:t>«Социальная</a:t>
            </a:r>
            <a:br>
              <a:rPr lang="ru-RU" sz="4400" i="1"/>
            </a:br>
            <a:r>
              <a:rPr lang="ru-RU" sz="4400" i="1"/>
              <a:t>политика»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438400"/>
            <a:ext cx="87630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/>
              <a:t>Появление на рубеже 1950-1960-х гг. теории человеческого капитала обозначило новый вектор в социально-экономическом развитии мирового общества. Этот вектор привел к тому, что и появился новый термин в экономической науке под названием: «</a:t>
            </a:r>
            <a:r>
              <a:rPr lang="ru-RU" sz="2200" b="1"/>
              <a:t>Социальная политика</a:t>
            </a:r>
            <a:r>
              <a:rPr lang="ru-RU" sz="2200"/>
              <a:t>»</a:t>
            </a:r>
            <a:r>
              <a:rPr lang="ru-RU" sz="2200" i="1"/>
              <a:t>. </a:t>
            </a:r>
            <a:r>
              <a:rPr lang="ru-RU" sz="2200"/>
              <a:t>Есть разные определения социальной политики, но в экономической науке обычно понимают под ней комплекс мер общества по обеспечению социальной защиты человека, поддержанию определенного статуса различных социальных групп и созданию условий для всестороннего развития человека в обществе. Безусловно, бизнес, как составная часть общества, не может быть в стороне от социальной политики.</a:t>
            </a:r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0"/>
            <a:ext cx="32766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924800" cy="914400"/>
          </a:xfrm>
        </p:spPr>
        <p:txBody>
          <a:bodyPr/>
          <a:lstStyle/>
          <a:p>
            <a:r>
              <a:rPr lang="ru-RU" i="1">
                <a:latin typeface="Blackadder ITC" pitchFamily="82" charset="0"/>
              </a:rPr>
              <a:t>Принципы социальной политики: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915400" cy="5410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200" b="1" i="1"/>
              <a:t>                        Принцип социальной справедливости.</a:t>
            </a:r>
            <a:endParaRPr lang="ru-RU" sz="22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Социальная справедливость является общепризнанной ценностью современного демократического сознания, закрепленного в основополагающих документах мирового сообщества наряду с миром и свободой. Дж.Роулз сформулировал два принципа, которые позволяют, по его мнению, примирить противоречия социальной справедливости: 1</a:t>
            </a:r>
            <a:r>
              <a:rPr lang="ru-RU" sz="1900" i="1"/>
              <a:t>) </a:t>
            </a:r>
            <a:r>
              <a:rPr lang="ru-RU" sz="1900" b="1" i="1"/>
              <a:t>принцип свободы</a:t>
            </a:r>
            <a:r>
              <a:rPr lang="ru-RU" sz="1900"/>
              <a:t>, согласно которому любой человек должен иметь равный со всеми другими доступ ко всем свободам; 2) </a:t>
            </a:r>
            <a:r>
              <a:rPr lang="ru-RU" sz="1900" b="1" i="1"/>
              <a:t>принцип различия</a:t>
            </a:r>
            <a:r>
              <a:rPr lang="ru-RU" sz="1900" i="1"/>
              <a:t>, </a:t>
            </a:r>
            <a:r>
              <a:rPr lang="ru-RU" sz="1900"/>
              <a:t>который допускает социально-экономическое неравенство, если оно идет на пользу наиболее обездоленным.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Кроме того, справедливость необходимо рассматривать как традиционное историческое ощущение в обществе при распределении экономических благ. В ст.7 Конституции РФ определено, что «Российская Федерация - социальное государство, политика которого направлена на создание условий, обеспечивающих достойную жизнь и свободное развитие человека». Признание социального типа государства влечет за </a:t>
            </a:r>
            <a:r>
              <a:rPr lang="en-US" sz="1900"/>
              <a:t>co</a:t>
            </a:r>
            <a:r>
              <a:rPr lang="ru-RU" sz="1900"/>
              <a:t>б</a:t>
            </a:r>
            <a:r>
              <a:rPr lang="en-US" sz="1900"/>
              <a:t>o</a:t>
            </a:r>
            <a:r>
              <a:rPr lang="ru-RU" sz="1900"/>
              <a:t>й признание равенства социальных прав всех его граждан, независимо от их индивидуальных или социальных особенностей. Таким образом, государство гарантирует всем гражданам обеспечение некоего социального минимума, который выражается в минимальной оплате труда, минимальной (в том числе социальной) пенсии, адресной социальной помощи тем, чей душевой доход ниже прожиточного минимума.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7200"/>
            <a:ext cx="8686800" cy="6400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 b="1" i="1"/>
              <a:t>Принцип индивидуальной социальной ответственности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 b="1" i="1"/>
              <a:t>- </a:t>
            </a:r>
            <a:r>
              <a:rPr lang="ru-RU" sz="2100"/>
              <a:t>этот принцип требует от индивида, семьи, малой группы приложения максимальных усилий для самопомощи и самообеспечения.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 b="1" i="1"/>
              <a:t>Принцип социальной солидарности - </a:t>
            </a:r>
            <a:r>
              <a:rPr lang="ru-RU" sz="2100"/>
              <a:t>современное общество  призвано встречать социальные затруднения как единая система, внутри которой происходит перераспределение социальной состоятельности от трудоспособных к нетрудоспособным, от одного поколения к другому.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 b="1" i="1"/>
              <a:t>Принцип социального партнерства - </a:t>
            </a:r>
            <a:r>
              <a:rPr lang="ru-RU" sz="2100"/>
              <a:t>этот принцип включает в себя такие принципы:</a:t>
            </a:r>
          </a:p>
          <a:p>
            <a:pPr>
              <a:lnSpc>
                <a:spcPct val="80000"/>
              </a:lnSpc>
            </a:pPr>
            <a:r>
              <a:rPr lang="ru-RU" sz="2100"/>
              <a:t>равноправие сторон на переговорах и при принятии решений;</a:t>
            </a:r>
          </a:p>
          <a:p>
            <a:pPr>
              <a:lnSpc>
                <a:spcPct val="80000"/>
              </a:lnSpc>
            </a:pPr>
            <a:r>
              <a:rPr lang="ru-RU" sz="2100"/>
              <a:t>равная для всех сторон обязательность исполнения договоренностей;</a:t>
            </a:r>
          </a:p>
          <a:p>
            <a:pPr>
              <a:lnSpc>
                <a:spcPct val="80000"/>
              </a:lnSpc>
            </a:pPr>
            <a:r>
              <a:rPr lang="ru-RU" sz="2100"/>
              <a:t>обязательная и равная ответственность сторон за выполнение принятых обязательств;</a:t>
            </a:r>
          </a:p>
          <a:p>
            <a:pPr>
              <a:lnSpc>
                <a:spcPct val="80000"/>
              </a:lnSpc>
            </a:pPr>
            <a:r>
              <a:rPr lang="ru-RU" sz="2100"/>
              <a:t>принцип трипартизма, то есть в переговорах трех сторон: государственной власти, работников и работодателей.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 b="1" i="1"/>
              <a:t>Принцип социальной компенсации - </a:t>
            </a:r>
            <a:r>
              <a:rPr lang="ru-RU" sz="2100"/>
              <a:t>он призван обеспечить правовую и социальную защищенность граждан, необходимую для восполнения ограничений, обусловленных их социальным статусом. 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077200" cy="6248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 b="1" i="1"/>
              <a:t>Принцип социальных гарантий - </a:t>
            </a:r>
            <a:r>
              <a:rPr lang="ru-RU" sz="2100"/>
              <a:t>этот принцип предусматривает предоставление гражданам гарантированного государством минимума социальных услуг по обучению, воспитанию, духовному и физическому развитию, профессиональной подготовке и рациональному трудоустройству, объем, виды и качество которых должны обеспечить необходимое развитие личности и подготовку к самостоятельной жизни.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 b="1" i="1"/>
              <a:t>Принцип субсидиарности (поддержки) - </a:t>
            </a:r>
            <a:r>
              <a:rPr lang="ru-RU" sz="2100"/>
              <a:t>принцип предусматривает оказание предпочтения общественным инициативам, по сравнению с соответствующей деятельностью государственных органов и учреждений при финансировании мероприятий в области социальной политики. Этот принцип предполагает законодательное регулирование взаимодействия государственных и негосударственных структур в социальной сфере и поддержку последних.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/>
              <a:t>Бизнес, осуществляя социальную ответственность, должен принимать во внимание этот принцип социальной  политики. Кроме того, все принципы социальной политики необходимо учитывать предпринимательскому сообществу. Наиболее приоритетными принципами при этом являются:</a:t>
            </a:r>
          </a:p>
          <a:p>
            <a:pPr>
              <a:lnSpc>
                <a:spcPct val="80000"/>
              </a:lnSpc>
            </a:pPr>
            <a:r>
              <a:rPr lang="ru-RU" sz="2100"/>
              <a:t>принцип солидарности;</a:t>
            </a:r>
          </a:p>
          <a:p>
            <a:pPr>
              <a:lnSpc>
                <a:spcPct val="80000"/>
              </a:lnSpc>
            </a:pPr>
            <a:r>
              <a:rPr lang="ru-RU" sz="2100"/>
              <a:t>принцип субсидиарности.</a:t>
            </a:r>
          </a:p>
          <a:p>
            <a:pPr>
              <a:lnSpc>
                <a:spcPct val="80000"/>
              </a:lnSpc>
            </a:pPr>
            <a:endParaRPr lang="ru-RU" sz="2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2238"/>
            <a:ext cx="8610600" cy="1401762"/>
          </a:xfrm>
        </p:spPr>
        <p:txBody>
          <a:bodyPr/>
          <a:lstStyle/>
          <a:p>
            <a:r>
              <a:rPr lang="ru-RU" sz="2500" i="1"/>
              <a:t>Корпоративная социальная ответственная деятельность компаний должна учитывать и основные функции социальной политики в обществе: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700" b="1" i="1"/>
              <a:t>Социальная безопасность, </a:t>
            </a:r>
            <a:r>
              <a:rPr lang="ru-RU" sz="1700" b="1"/>
              <a:t>рассматривающая, прежде всего, все имеющиеся возможности для удовлетворения человеком своих потребностей, сочетать индивидуальные и общественные интересы; это достигается в том случае, если в обществе достигается баланс между спросом и предложением, что позволяет решать проблемы по обеспеченности жильем, проводить образовательную деятельность, выполнять программы социального развития;</a:t>
            </a:r>
          </a:p>
          <a:p>
            <a:pPr>
              <a:lnSpc>
                <a:spcPct val="80000"/>
              </a:lnSpc>
            </a:pPr>
            <a:r>
              <a:rPr lang="ru-RU" sz="1700" b="1" i="1"/>
              <a:t>Политическая устойчивость власти, </a:t>
            </a:r>
            <a:r>
              <a:rPr lang="ru-RU" sz="1700" b="1"/>
              <a:t>которая достигается при учете компромисса мнений различных социальных групп в обществе, определения принципиальных подходов к структуре власти (президентская или парламентская), выборности властных органов;</a:t>
            </a:r>
          </a:p>
          <a:p>
            <a:pPr>
              <a:lnSpc>
                <a:spcPct val="80000"/>
              </a:lnSpc>
            </a:pPr>
            <a:r>
              <a:rPr lang="ru-RU" sz="1700" b="1" i="1"/>
              <a:t>Устойчивость экономических институтов. </a:t>
            </a:r>
            <a:r>
              <a:rPr lang="ru-RU" sz="1700" b="1"/>
              <a:t>Сложность современной отечественной общественной жизни заключается в реструктуризации всех экономических институтов. Происходит переход от социалистических экономических институтов к рыночным. Устойчивость создаваемых рыночных институтов зависит также от умелой политики по проведению социальной ответственности бизнеса, т.к. таких институтов не было в бывшем СССР и их формирование проходит на фоне значительных эмоциональных напряжений в обществе современной России.</a:t>
            </a:r>
          </a:p>
          <a:p>
            <a:pPr>
              <a:lnSpc>
                <a:spcPct val="80000"/>
              </a:lnSpc>
            </a:pPr>
            <a:r>
              <a:rPr lang="ru-RU" sz="1700" b="1" i="1"/>
              <a:t>Экологическая устойчивость жизнедеятельности. </a:t>
            </a:r>
            <a:r>
              <a:rPr lang="ru-RU" sz="1700" b="1"/>
              <a:t>В 1970-е гг. в мире развернулись различные общественные движения за улучшение экологической среды в странах. В этой связи, корпоративная социальная ответственность начала вносить свой весомый вклад в улучшение экологической устойчивости.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33400" y="533400"/>
            <a:ext cx="8305800" cy="6019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300"/>
              <a:t>Основная причина перманентной конфликтной ситуации между владельцами физических средств производства и владельцами труда (наемными работниками) заключается в отстранении последних от участия в создании стоимости производимых товаров и услуг. </a:t>
            </a:r>
            <a:r>
              <a:rPr lang="ru-RU" sz="2300" u="sng"/>
              <a:t>Потребительная стоимость и меновая стоимость товаров</a:t>
            </a:r>
            <a:r>
              <a:rPr lang="ru-RU" sz="2300"/>
              <a:t> - это разные экономические явления. </a:t>
            </a:r>
            <a:r>
              <a:rPr lang="ru-RU" sz="2300" u="sng"/>
              <a:t>Потребительная характеристика блага</a:t>
            </a:r>
            <a:r>
              <a:rPr lang="ru-RU" sz="2300"/>
              <a:t> - это его свойства, нужные человеку для его нормальной жизни. </a:t>
            </a:r>
            <a:r>
              <a:rPr lang="ru-RU" sz="2300" u="sng"/>
              <a:t>Меновая стоимость</a:t>
            </a:r>
            <a:r>
              <a:rPr lang="ru-RU" sz="2300"/>
              <a:t> - это ценность товара уже для продажи потребителю. И эта стоимость приносит доход производителю товара. Различные исследования показывают, что работник психологически также считает себя соавтором создания стоимости и желает быть участником ее распределения в обществе.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1143000"/>
          </a:xfrm>
        </p:spPr>
        <p:txBody>
          <a:bodyPr/>
          <a:lstStyle/>
          <a:p>
            <a:r>
              <a:rPr lang="ru-RU" sz="2300" b="1" i="1"/>
              <a:t>Развитие социальной политики и корпоративной социальной ответственности в рыночных экономических отношениях заключается как раз в опоре на экзистенциальное мировоззрение.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3021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В общей методологии экзистенциализма можно выделить три основных его подхода, которые онтологически связанны между собой:</a:t>
            </a:r>
          </a:p>
          <a:p>
            <a:pPr>
              <a:lnSpc>
                <a:spcPct val="80000"/>
              </a:lnSpc>
            </a:pPr>
            <a:r>
              <a:rPr lang="ru-RU" sz="2400"/>
              <a:t>- во-первых, - это индивиды; экзистенциалисты считают, что так называемые общие теории человеческой природы упускают из виду самое основное - уникальность каждого человека и его жизненной ситуации;</a:t>
            </a:r>
          </a:p>
          <a:p>
            <a:pPr>
              <a:lnSpc>
                <a:spcPct val="80000"/>
              </a:lnSpc>
            </a:pPr>
            <a:r>
              <a:rPr lang="ru-RU" sz="2400"/>
              <a:t>- во-вторых, экзистенциализм интересует смысл или цель человеческой жизни и при этом «субъективный» или внутренний опыт здесь более важен, чем «объективная» истина;</a:t>
            </a:r>
          </a:p>
          <a:p>
            <a:pPr>
              <a:lnSpc>
                <a:spcPct val="80000"/>
              </a:lnSpc>
            </a:pPr>
            <a:r>
              <a:rPr lang="ru-RU" sz="2400"/>
              <a:t>- в третьих, человеческая свобода, способность каждого индивида выбирать ценности, взгляды, эксклюзивные пути решения жизненных проблем.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5105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Качественные характеристики человеческого капитала - знания, мотивации, навыки, здоровье - являются своеобразным «социальным трансформатором», способным генерировать энергию труда в ценности для конкретного человека. Тем самым человеческий капитал выполняет функции социальной политики по приобщению человека (работника) к распределительной системе получаемых результатов труда. Эта функция и позволяет существенно ослаблять традиционное противоречие между трудом и капиталом. </a:t>
            </a:r>
          </a:p>
        </p:txBody>
      </p:sp>
      <p:pic>
        <p:nvPicPr>
          <p:cNvPr id="5939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0"/>
            <a:ext cx="2590800" cy="152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940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0"/>
            <a:ext cx="2759075" cy="149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228600"/>
            <a:ext cx="6400800" cy="838200"/>
          </a:xfrm>
        </p:spPr>
        <p:txBody>
          <a:bodyPr/>
          <a:lstStyle/>
          <a:p>
            <a:r>
              <a:rPr lang="ru-RU" sz="3200" b="1" i="1"/>
              <a:t>Человеческий капитал как социально-экономическое богатство нации</a:t>
            </a:r>
            <a:r>
              <a:rPr lang="ru-RU" sz="3200" b="1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447800"/>
            <a:ext cx="7086600" cy="5257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/>
              <a:t>Человеческий капитал отличается от физического капитала тремя важными особенностями:</a:t>
            </a:r>
          </a:p>
          <a:p>
            <a:pPr>
              <a:lnSpc>
                <a:spcPct val="80000"/>
              </a:lnSpc>
            </a:pPr>
            <a:r>
              <a:rPr lang="ru-RU" sz="2000" b="1"/>
              <a:t>- человеческий капитал не может быть собственностью предпринимателя;</a:t>
            </a:r>
          </a:p>
          <a:p>
            <a:pPr>
              <a:lnSpc>
                <a:spcPct val="80000"/>
              </a:lnSpc>
            </a:pPr>
            <a:r>
              <a:rPr lang="ru-RU" sz="2000" b="1"/>
              <a:t>-инвестиции в человеческий капитал требуют намного более длительного периода времени, чем это допускает предприниматель, а поэтому необходимы усилия общества и государства для интенсификации этого капитала;</a:t>
            </a:r>
          </a:p>
          <a:p>
            <a:pPr>
              <a:lnSpc>
                <a:spcPct val="80000"/>
              </a:lnSpc>
            </a:pPr>
            <a:r>
              <a:rPr lang="ru-RU" sz="2000" b="1"/>
              <a:t>- инвестиции в знания и профессионализм, которые нужны для нарождения искусственной интеллектуальной индустрии, должны быть сделаны в социальном контексте (вложения в общий человеческий капитал), что совершенно чуждо предпринимателю ориентированному на прибыль за короткое время (работодатель - предприниматель способен к краткосрочным инвестициям в специфический человеческий капитал); поэтому и необходима государственная социальная политика для формирования в обществе общего человеческого капитала.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81000"/>
            <a:ext cx="8001000" cy="2236788"/>
          </a:xfrm>
        </p:spPr>
        <p:txBody>
          <a:bodyPr/>
          <a:lstStyle/>
          <a:p>
            <a:r>
              <a:rPr lang="ru-RU" sz="2600"/>
              <a:t>Социальная политика государства или работодателя (владельца физических средств производства), по сути, заключается в придании гражданину (работнику) уверенности в том, что он не отстранен от полученных результатов труда и его социальный статус поддерживается различными институтами: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819400"/>
            <a:ext cx="84582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200"/>
              <a:t>- стабильной либеральной политико-экономической системой;</a:t>
            </a:r>
          </a:p>
          <a:p>
            <a:pPr>
              <a:lnSpc>
                <a:spcPct val="90000"/>
              </a:lnSpc>
            </a:pPr>
            <a:r>
              <a:rPr lang="ru-RU" sz="2200"/>
              <a:t>- развитыми формами правовой и гражданской защиты;</a:t>
            </a:r>
          </a:p>
          <a:p>
            <a:pPr>
              <a:lnSpc>
                <a:spcPct val="90000"/>
              </a:lnSpc>
            </a:pPr>
            <a:r>
              <a:rPr lang="ru-RU" sz="2200"/>
              <a:t>- эффективной системой налогов, социальных отчислений;</a:t>
            </a:r>
          </a:p>
          <a:p>
            <a:pPr>
              <a:lnSpc>
                <a:spcPct val="90000"/>
              </a:lnSpc>
            </a:pPr>
            <a:r>
              <a:rPr lang="ru-RU" sz="2200"/>
              <a:t>- надежно действующей кредитно-банковской системой;</a:t>
            </a:r>
          </a:p>
          <a:p>
            <a:pPr>
              <a:lnSpc>
                <a:spcPct val="90000"/>
              </a:lnSpc>
            </a:pPr>
            <a:r>
              <a:rPr lang="ru-RU" sz="2200"/>
              <a:t>- рыночной системой образования и профессионального обучения, позволяющей получить свой статус и значимость каждому человеку в обществе;</a:t>
            </a:r>
          </a:p>
          <a:p>
            <a:pPr>
              <a:lnSpc>
                <a:spcPct val="90000"/>
              </a:lnSpc>
            </a:pPr>
            <a:r>
              <a:rPr lang="ru-RU" sz="2200"/>
              <a:t>- качественной в обществе спросом и предложением на необходимые товары и услуги, т.е. уверенностью в получении требуемых для него ценностей для жизни.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28600"/>
            <a:ext cx="8153400" cy="6400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 b="1" i="1"/>
              <a:t>Социальная политика</a:t>
            </a:r>
            <a:r>
              <a:rPr lang="ru-RU" sz="2200" i="1"/>
              <a:t> </a:t>
            </a:r>
            <a:r>
              <a:rPr lang="ru-RU" sz="2200"/>
              <a:t>- </a:t>
            </a:r>
            <a:r>
              <a:rPr lang="ru-RU" sz="2200" i="1"/>
              <a:t>это процесс создания в обществе ощущения стабильности и предсказуемости политико-экономических действий государства и бизнес-структур при распределении результатов экономической деятельности общества или конкретной корпорации (фирмы) в обозримой перспективе. </a:t>
            </a:r>
            <a:r>
              <a:rPr lang="ru-RU" sz="2200"/>
              <a:t>Такая перспектива для отдельного человека - это время его жизни в предстоящие примерно 15 - 20 лет. Ему необходим стабильный социальный статус, т.е. социальное положение для накопления человеческого капитала, его развития и совершенствования. Человек - это существо с постоянным увеличением своих потребностей. И в этом смысле труд человека является творческим, потому что включает в себя бесконечную постановку новых, все более амбициозных задач. В этой связи творчество человеческого капитала направлено и на самого человека, т.к. он постоянно изобретает для себя новые и новые потребности. 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381000"/>
            <a:ext cx="5867400" cy="1527175"/>
          </a:xfrm>
        </p:spPr>
        <p:txBody>
          <a:bodyPr/>
          <a:lstStyle/>
          <a:p>
            <a:pPr algn="ctr"/>
            <a:r>
              <a:rPr lang="ru-RU" b="1" i="1"/>
              <a:t>Человеческий</a:t>
            </a:r>
            <a:br>
              <a:rPr lang="ru-RU" b="1" i="1"/>
            </a:br>
            <a:r>
              <a:rPr lang="ru-RU" b="1" i="1"/>
              <a:t>капитал -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686800" cy="4495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/>
              <a:t>это процесс использования различных социальных технологий для генезиса и развития способностей в какой­ либо профессиональной деятельности. Дело в том, что качественный человеческий капитал способствует накоплению высокого уровня профессионализма в обществе, а это обстоятельство, в свою очередь, создает условия для увеличения продолжительности активной экономической жизни всех членов общества. Все это совершенствует предпосылки для повышения пенсионного возраста в стране и общему увеличению продолжительности жизни человека. Эта проблема является весьма актуальной для современной России, где сохраняется тенденция по сокращению общей численности населения страны. Увеличение совокупного экономически активного возраста в стране априори приведет к повышению эффективности всех экономических отношений, которые складываются в обществе. А это и есть одна из основных целей социальной политики.</a:t>
            </a:r>
          </a:p>
        </p:txBody>
      </p:sp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276600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382000" cy="6172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600"/>
              <a:t>Эффективное взаимодействие социальной политики и человеческого капитала создает условия для экономического роста в стране, накоплению богатства общества и его процветанию, а социальная ответственность бизнеса - это дополнительный инструментарий экономического роста.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600" i="1"/>
          </a:p>
          <a:p>
            <a:pPr>
              <a:lnSpc>
                <a:spcPct val="80000"/>
              </a:lnSpc>
            </a:pPr>
            <a:r>
              <a:rPr lang="ru-RU" sz="2600" i="1"/>
              <a:t>Посткриминальный бизнес на поле социальной политики. </a:t>
            </a:r>
            <a:r>
              <a:rPr lang="ru-RU" sz="2600"/>
              <a:t>Необходимо отметить, что в России существует такое явление как </a:t>
            </a:r>
            <a:r>
              <a:rPr lang="ru-RU" sz="2600" i="1"/>
              <a:t>социальная ответственность посткриминального бизнеса. </a:t>
            </a:r>
            <a:r>
              <a:rPr lang="ru-RU" sz="2600"/>
              <a:t>Социальная политика посткриминального бизнеса в первую очередь определяется социальным происхождением ее лидеров, традиционными этическими, иногда сентиментальными Представлениями о необходимости поддержки слабых.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71600" y="533400"/>
            <a:ext cx="7310438" cy="1897063"/>
          </a:xfrm>
        </p:spPr>
        <p:txBody>
          <a:bodyPr/>
          <a:lstStyle/>
          <a:p>
            <a:r>
              <a:rPr lang="ru-RU" sz="3600" b="1" i="1"/>
              <a:t>Социальная ответственность  предприятий малого бизнеса</a:t>
            </a:r>
            <a:r>
              <a:rPr lang="ru-RU" sz="3600"/>
              <a:t> </a:t>
            </a: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819400"/>
            <a:ext cx="7239000" cy="1752600"/>
          </a:xfrm>
        </p:spPr>
        <p:txBody>
          <a:bodyPr/>
          <a:lstStyle/>
          <a:p>
            <a:r>
              <a:rPr lang="ru-RU"/>
              <a:t>В отечественном обществе интенсивно развивается малый и средний бизнес.</a:t>
            </a:r>
          </a:p>
        </p:txBody>
      </p:sp>
      <p:pic>
        <p:nvPicPr>
          <p:cNvPr id="7271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4149725"/>
            <a:ext cx="56388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96838"/>
            <a:ext cx="7086600" cy="1412875"/>
          </a:xfrm>
        </p:spPr>
        <p:txBody>
          <a:bodyPr/>
          <a:lstStyle/>
          <a:p>
            <a:r>
              <a:rPr lang="ru-RU" sz="2400"/>
              <a:t>Миссией корпорации должно быть не только получение прибыли, но и создание социальных ценностей, точнее - получение прибыли на основе социальных ценностей.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5105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/>
              <a:t>Отмечается, что смена господствующей парадигмы ведения бизнеса обусловлена следующими обстоятельствами: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/>
              <a:t>1) повышение значимости нематермальных факторов экономического роста, связанных с развитием человеческого потенциала; конкурентоспособность многих компаний определяется факторами, находящихся на стороне качества, а не цены. Наиболее существенными из них является способность к инновациям и восприятию новейших технологических достижений, в основе которых лежит человеческий интеллектуальный, социальный капитан, т.е. качество рабочей силы и мотивация работников. Именно это обстоятельство формирует экономические подходы по социализации бизнеса;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/>
              <a:t>2) открытый характер  мировой экономики, определяющий необходимость усиления роли бизнеса  в решении социальных задач. При этом глобализация информации повышает осведомленность инвесторов и финансовых институтов о деятельности компании и особенностях ведения бизнеса, включая взаимоотношения с сотрудниками, местными сообществами, властными структурами. Как результат: предпочтение отдается более устойчивому бизнесу с точки зрения как финансовых, так социальных и экологических показателей.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/>
              <a:t>3) принадлежность большей части национальной экономики (более 80 %) частному сектору и акционерному капиталу. При этом логично выглядит ситуация, когда бизнес разделяет с государством всю полноту ответственности за социально-экономическое состояние общества и  удовлетворение жизненно важных потребностей населения. Тем более, если бизнес не возьмет на себя часть ответственности за решение нарастающих проблем в социально-трудовой сфере, он сам станет первой их жертвой.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0" name="Rectangle 6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373938" cy="1412875"/>
          </a:xfrm>
        </p:spPr>
        <p:txBody>
          <a:bodyPr/>
          <a:lstStyle/>
          <a:p>
            <a:r>
              <a:rPr lang="ru-RU" sz="3400" i="1"/>
              <a:t>Теневая заработная плата - это весьма опасное социальное явление.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839200" cy="4876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200"/>
              <a:t>Оно лишает работников полноценного социального страхования, различных компенсационных выплат, связанных с увольнением, режимом работы, условиям труда, охраной и безопасностью труда, оплатой больничных листов отпуска. Такие неучтенные выплаты заработной платы в малых пред приятиях ставят работника в полную зависимость от работодателя, т.к. их размер не регламентируется никакими официальными документами.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200"/>
              <a:t>Нужно отметить, что такое пренебрежительное отношение к работникам на малых предприятиях зачастую дорого обходится самому бизнесу. Такое невнимание к работнику, его неформальная эксплуатация, снижает уровень удовлетворенности работников своим трудом, оплатой, условиями, социальным положением, что непосредственно влияет на производительность труда и, соответственно, на прибыль бизнеса.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47075" cy="1216025"/>
          </a:xfrm>
        </p:spPr>
        <p:txBody>
          <a:bodyPr/>
          <a:lstStyle/>
          <a:p>
            <a:r>
              <a:rPr lang="ru-RU" sz="4000" b="1" i="1">
                <a:latin typeface="Times New Roman" pitchFamily="18" charset="0"/>
              </a:rPr>
              <a:t>Социально ответственное поведение - 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900"/>
              <a:t>это не только забота о собственных сотрудниках, но и определенные обязательства в отношении потребителей, что, естественно, подразумевает, прежде всего, производство качественной продукции по разумной цене. Но как показывают исследования, многие малые предприятия, желающие иметь контакты и' зарубежными партнерами, являются неконкурентоспособными для этого. И эта неконкурентоспособность проявляется уже в собственной стране.  Более того,  участились случаи сознательного введения в заблуждение потребителя, имеет место бесконтрольное и массовое использование продуктов, содержащих генно-модифицированные организмы. Однако, некачественная продукция является весьма опасной для жизни и здоровья людей.</a:t>
            </a:r>
          </a:p>
        </p:txBody>
      </p:sp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50292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8" cy="1462088"/>
          </a:xfrm>
        </p:spPr>
        <p:txBody>
          <a:bodyPr/>
          <a:lstStyle/>
          <a:p>
            <a:r>
              <a:rPr lang="ru-RU" sz="2800" b="1" i="1"/>
              <a:t>Достаточно низким является уровень социальной ответственности малого бизнеса в сфере экологической безопасности.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17713"/>
            <a:ext cx="7812088" cy="45354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/>
              <a:t>При этом нужно отметить, что в развитых странах экологические инициативы являются приоритетными в деятельности малого и среднего бизнеса. Вложения в экологию - это источник конкурентных преимуществ. Например, в странах Евросоюза производство экологически чистой продукции повышает степень лояльности потребителей. Для таких предприятий предусмотрена специальная система налоговых льгот.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73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300"/>
              <a:t>Невысокий уровень социальных обязательств отечественного малого бизнеса объясняется, безусловно, низким уровнем морально-нравственных обязательств руководителей малых предприятий. Но эти предприятия действуют в обществе, а поэтому причина кроется глубже. Исследователи отмечают, что такое поведение обусловлено по меньшей мере двумя основными причинами:</a:t>
            </a:r>
          </a:p>
          <a:p>
            <a:pPr>
              <a:lnSpc>
                <a:spcPct val="80000"/>
              </a:lnSpc>
            </a:pPr>
            <a:r>
              <a:rPr lang="ru-RU" sz="2300"/>
              <a:t>- первая - низкий уровень прибыльности  малого бизнеса, а это весьма важно, т.к. для социально ответственного поведения предприятие, в первую очередь, должно быть прибыльным; по имеющимся данным, средний уровень рентабельности малого бизнеса в России составляет 2,2 %;</a:t>
            </a:r>
          </a:p>
          <a:p>
            <a:pPr>
              <a:lnSpc>
                <a:spcPct val="80000"/>
              </a:lnSpc>
            </a:pPr>
            <a:r>
              <a:rPr lang="ru-RU" sz="2300"/>
              <a:t>- вторая - социальная безответственность многих малых предприятий - это и результат социальной безответственности государства. Дело в том, что только в России существует такой феномен как «работающие бедные». Даже в странах третьего мира работающий человек не является бедным. 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616825" cy="1143000"/>
          </a:xfrm>
        </p:spPr>
        <p:txBody>
          <a:bodyPr/>
          <a:lstStyle/>
          <a:p>
            <a:r>
              <a:rPr lang="ru-RU" sz="3200" b="1"/>
              <a:t>Экономическая наука определяет важнейшие формы вложения в человека: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4582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100"/>
              <a:t>Образование;</a:t>
            </a:r>
          </a:p>
          <a:p>
            <a:pPr>
              <a:lnSpc>
                <a:spcPct val="80000"/>
              </a:lnSpc>
            </a:pPr>
            <a:r>
              <a:rPr lang="ru-RU" sz="2100"/>
              <a:t>Профессиональная подготовка;</a:t>
            </a:r>
          </a:p>
          <a:p>
            <a:pPr>
              <a:lnSpc>
                <a:spcPct val="80000"/>
              </a:lnSpc>
            </a:pPr>
            <a:r>
              <a:rPr lang="ru-RU" sz="2100"/>
              <a:t>Медицинское обслуживание;</a:t>
            </a:r>
          </a:p>
          <a:p>
            <a:pPr>
              <a:lnSpc>
                <a:spcPct val="80000"/>
              </a:lnSpc>
            </a:pPr>
            <a:r>
              <a:rPr lang="ru-RU" sz="2100"/>
              <a:t>Рождение детей и уход за ними.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100"/>
              <a:t>Образование и производственная подготовка повышают уровень знаний работника, т.е. увеличивают объем человеческого капитала. Охрана труда и здоровья, сокращают заболеваемость и смертность, способствуют увеличению срока трудовой деятельности человека, интенсифицируют ее. С позиций теории человеческого капитала, совокупные затраты человека на образование и повышение культурного уровня, кроме духовного развития, ведут к образованию некоторого запаса знаний, умений и навыков, как некоторого капитала, способного возвращаться с избытком. Рентабельность таких затрат можно понять на уровне отдельного индивида, общественных структур и институтов, причем на уровне индивида - по аналогии с физическим капиталом.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914400"/>
            <a:ext cx="3505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0"/>
            <a:ext cx="8839200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400" b="1" i="1">
                <a:solidFill>
                  <a:schemeClr val="bg1"/>
                </a:solidFill>
                <a:latin typeface="Comic Sans MS" pitchFamily="66" charset="0"/>
              </a:rPr>
              <a:t>В современных условиях многие компании переходят к системе управления «через удовлетворение»: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495800"/>
            <a:ext cx="8534400" cy="2362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100"/>
              <a:t>- подбирают сотрудников, мотивированных на качественное выполнение работы, которых не нужно заставлять;</a:t>
            </a:r>
          </a:p>
          <a:p>
            <a:pPr>
              <a:lnSpc>
                <a:spcPct val="80000"/>
              </a:lnSpc>
            </a:pPr>
            <a:r>
              <a:rPr lang="ru-RU" sz="2100"/>
              <a:t>- используют в целях мотивации более тонкие и эмоционально ­ окрашенные позитивные (приносящие радость) методы повышения эффективности деятельности; это особенно важно для ключевых сотрудников - носителей конкретных знаний, имеющих богатый опыт, т.е. для обладателей и носителей человеческого капитала.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0480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686800" cy="1371600"/>
          </a:xfrm>
        </p:spPr>
        <p:txBody>
          <a:bodyPr/>
          <a:lstStyle/>
          <a:p>
            <a:r>
              <a:rPr lang="ru-RU" sz="2600" b="1"/>
              <a:t>В США разработана модель, описывающая взаимоотношения между прибыльностью и множеством относящихся к ней факторов в виде цепочки взаимозависимостей: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0"/>
            <a:ext cx="8458200" cy="4343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200"/>
              <a:t>- прибыль и рост фирмы связаны с приверженностью потребителей;</a:t>
            </a:r>
          </a:p>
          <a:p>
            <a:pPr>
              <a:lnSpc>
                <a:spcPct val="80000"/>
              </a:lnSpc>
            </a:pPr>
            <a:r>
              <a:rPr lang="ru-RU" sz="2200"/>
              <a:t>- приверженность потребителей связана с потребительской удовлетворенностью;</a:t>
            </a:r>
          </a:p>
          <a:p>
            <a:pPr>
              <a:lnSpc>
                <a:spcPct val="80000"/>
              </a:lnSpc>
            </a:pPr>
            <a:r>
              <a:rPr lang="ru-RU" sz="2200"/>
              <a:t>- потребительская удовлетворенность связана ценностью услуги;</a:t>
            </a:r>
          </a:p>
          <a:p>
            <a:pPr>
              <a:lnSpc>
                <a:spcPct val="80000"/>
              </a:lnSpc>
            </a:pPr>
            <a:r>
              <a:rPr lang="ru-RU" sz="2200"/>
              <a:t>- ценность услуги связана с производительностью сотрудников;</a:t>
            </a:r>
          </a:p>
          <a:p>
            <a:pPr>
              <a:lnSpc>
                <a:spcPct val="80000"/>
              </a:lnSpc>
            </a:pPr>
            <a:r>
              <a:rPr lang="ru-RU" sz="2200"/>
              <a:t>- производительность сотрудников связана с их приверженностью;</a:t>
            </a:r>
          </a:p>
          <a:p>
            <a:pPr>
              <a:lnSpc>
                <a:spcPct val="80000"/>
              </a:lnSpc>
            </a:pPr>
            <a:r>
              <a:rPr lang="ru-RU" sz="2200"/>
              <a:t>- приверженность сотрудника связана с его удовлетворенностью;</a:t>
            </a:r>
          </a:p>
          <a:p>
            <a:pPr>
              <a:lnSpc>
                <a:spcPct val="80000"/>
              </a:lnSpc>
            </a:pPr>
            <a:r>
              <a:rPr lang="ru-RU" sz="2200"/>
              <a:t>- удовлетворенность сотрудников связана с внутренним качеством трудовой жизни.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848600" cy="1216025"/>
          </a:xfrm>
        </p:spPr>
        <p:txBody>
          <a:bodyPr/>
          <a:lstStyle/>
          <a:p>
            <a:r>
              <a:rPr lang="ru-RU" sz="2600" b="1"/>
              <a:t>Удовлетворенность сотрудников корпорации самым тесным образом связана с их лояльностью, т.е. приверженностью организации.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96263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/>
              <a:t>Развитие лояльности работников </a:t>
            </a:r>
            <a:r>
              <a:rPr lang="ru-RU" sz="2200" i="1"/>
              <a:t>соответствует экономическим принципам корпоративной социальной ответственности, </a:t>
            </a:r>
            <a:r>
              <a:rPr lang="ru-RU" sz="2200"/>
              <a:t>поскольку способствует развитию базовой функции компании на рынке как производителя качественных товаров и услуг. Можно определить ключевые направления формирования системы лояльности корпорации:</a:t>
            </a:r>
          </a:p>
          <a:p>
            <a:pPr>
              <a:lnSpc>
                <a:spcPct val="90000"/>
              </a:lnSpc>
            </a:pPr>
            <a:r>
              <a:rPr lang="ru-RU" sz="2200"/>
              <a:t>- создание системы качественного подбора персонала;</a:t>
            </a:r>
          </a:p>
          <a:p>
            <a:pPr>
              <a:lnSpc>
                <a:spcPct val="90000"/>
              </a:lnSpc>
            </a:pPr>
            <a:r>
              <a:rPr lang="ru-RU" sz="2200"/>
              <a:t>- формирование и поддержание удовлетворенности персонала;</a:t>
            </a:r>
          </a:p>
          <a:p>
            <a:pPr>
              <a:lnSpc>
                <a:spcPct val="90000"/>
              </a:lnSpc>
            </a:pPr>
            <a:r>
              <a:rPr lang="ru-RU" sz="2200"/>
              <a:t>- осуществление программ развития персонала.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533400"/>
            <a:ext cx="8577262" cy="5638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500" b="1" i="1"/>
              <a:t>Человеческий капитал корпорации</a:t>
            </a:r>
            <a:r>
              <a:rPr lang="ru-RU" sz="2500" i="1"/>
              <a:t> - эт</a:t>
            </a:r>
            <a:r>
              <a:rPr lang="ru-RU" sz="2500"/>
              <a:t>о запас знаний, умений и практических навыков персонала (в форме интеллектуальных способностей и практических навыков, полученных в процессе обучения и практической деятельности), который:</a:t>
            </a:r>
          </a:p>
          <a:p>
            <a:pPr>
              <a:lnSpc>
                <a:spcPct val="90000"/>
              </a:lnSpc>
            </a:pPr>
            <a:r>
              <a:rPr lang="ru-RU" sz="2500"/>
              <a:t>- приобретает способности к созданию и распространению различного типа инноваций </a:t>
            </a:r>
            <a:r>
              <a:rPr lang="ru-RU" sz="2500" i="1"/>
              <a:t>(продуктовых, процессных, организационных, маркетинговых), </a:t>
            </a:r>
            <a:r>
              <a:rPr lang="ru-RU" sz="2500"/>
              <a:t>приносит организации доход в виде прибыли;</a:t>
            </a:r>
          </a:p>
          <a:p>
            <a:pPr>
              <a:lnSpc>
                <a:spcPct val="90000"/>
              </a:lnSpc>
            </a:pPr>
            <a:r>
              <a:rPr lang="ru-RU" sz="2500"/>
              <a:t>- поддается измерению и является базовым для формирования рыночного, структурного и потребительского капитала, вместе с которыми образует интеллектуальный капитал организации.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993062" cy="1462088"/>
          </a:xfrm>
        </p:spPr>
        <p:txBody>
          <a:bodyPr/>
          <a:lstStyle/>
          <a:p>
            <a:r>
              <a:rPr lang="ru-RU" sz="4000"/>
              <a:t>В современном понимании человеческий капитал имеет сложный состав: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9144000" cy="4840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500" b="1" i="1"/>
              <a:t>Системный (логический) капитал -</a:t>
            </a:r>
            <a:r>
              <a:rPr lang="ru-RU" sz="1500" b="1"/>
              <a:t> логическое, системное мышление человека. Логический капитал содержит интеллектуальные способности человека - приемы сосредоточения и запоминания, алгоритмы мышления, модели действительности.</a:t>
            </a:r>
          </a:p>
          <a:p>
            <a:pPr>
              <a:lnSpc>
                <a:spcPct val="80000"/>
              </a:lnSpc>
            </a:pPr>
            <a:r>
              <a:rPr lang="ru-RU" sz="1500" b="1" i="1"/>
              <a:t>Эмоциональный капитал - </a:t>
            </a:r>
            <a:r>
              <a:rPr lang="ru-RU" sz="1500" b="1"/>
              <a:t>эстетические способности, умение осознавать свой внутренний эмоциональный мир и управлять им.</a:t>
            </a:r>
          </a:p>
          <a:p>
            <a:pPr>
              <a:lnSpc>
                <a:spcPct val="80000"/>
              </a:lnSpc>
            </a:pPr>
            <a:r>
              <a:rPr lang="ru-RU" sz="1500" b="1" i="1"/>
              <a:t>Креативный капи</a:t>
            </a:r>
            <a:r>
              <a:rPr lang="en-US" sz="1500" b="1" i="1"/>
              <a:t>m</a:t>
            </a:r>
            <a:r>
              <a:rPr lang="ru-RU" sz="1500" b="1" i="1"/>
              <a:t>ал </a:t>
            </a:r>
            <a:r>
              <a:rPr lang="ru-RU" sz="1500" b="1"/>
              <a:t>- сочетание логического и эмоционального капитала, что позволяет обеспечивать гибкость мышления и поведения, способность увидеть несовершенство окружающего мира, воображать и создавать новые подходы к решению проблем в условиях неопределенности.</a:t>
            </a:r>
          </a:p>
          <a:p>
            <a:pPr>
              <a:lnSpc>
                <a:spcPct val="80000"/>
              </a:lnSpc>
            </a:pPr>
            <a:r>
              <a:rPr lang="ru-RU" sz="1500" b="1" i="1"/>
              <a:t>Социальный капитал, </a:t>
            </a:r>
            <a:r>
              <a:rPr lang="ru-RU" sz="1500" b="1"/>
              <a:t>который включает осознание человеком своего социального статуса и предназначения; способности к общению и взаимодействию, другими людьми; умение управлять конфликтами; умение обучаться и корректировать себя и свое социальное поведение; в социальный капитал включаются наработанные человеком связи и отношения с другими людьми.</a:t>
            </a:r>
          </a:p>
          <a:p>
            <a:pPr>
              <a:lnSpc>
                <a:spcPct val="80000"/>
              </a:lnSpc>
            </a:pPr>
            <a:r>
              <a:rPr lang="ru-RU" sz="1500" b="1" i="1"/>
              <a:t>Предпринимательский капитал - </a:t>
            </a:r>
            <a:r>
              <a:rPr lang="ru-RU" sz="1500" b="1"/>
              <a:t>способности человека к виртуальному соединению факторов производства, целеполагание, умение фактически добиваться за планированного результата.</a:t>
            </a:r>
          </a:p>
          <a:p>
            <a:pPr>
              <a:lnSpc>
                <a:spcPct val="80000"/>
              </a:lnSpc>
            </a:pPr>
            <a:r>
              <a:rPr lang="ru-RU" sz="1500" b="1" i="1"/>
              <a:t>Организационный капитал </a:t>
            </a:r>
            <a:r>
              <a:rPr lang="ru-RU" sz="1500" b="1"/>
              <a:t>- способность к изобретениям, рационализаторским предложениям, получению патентов, оформлению технической документации на изделия и технологические процессы их изготовления; создание учебных пособий, лекций, презентаций.</a:t>
            </a:r>
          </a:p>
          <a:p>
            <a:pPr>
              <a:lnSpc>
                <a:spcPct val="80000"/>
              </a:lnSpc>
            </a:pPr>
            <a:r>
              <a:rPr lang="ru-RU" sz="1500" b="1" i="1"/>
              <a:t>Потребительский (клиентский) капитал - </a:t>
            </a:r>
            <a:r>
              <a:rPr lang="ru-RU" sz="1500" b="1"/>
              <a:t>способность создавать устойчивые связи с потребителями; формировать обратные связи (отзывы, рекламации, предложения) по результатам потребления (эксплуатации) продукта.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990600"/>
            <a:ext cx="8382000" cy="1143000"/>
          </a:xfrm>
        </p:spPr>
        <p:txBody>
          <a:bodyPr/>
          <a:lstStyle/>
          <a:p>
            <a:r>
              <a:rPr lang="ru-RU" sz="2900" i="1">
                <a:latin typeface="Comic Sans MS" pitchFamily="66" charset="0"/>
              </a:rPr>
              <a:t>Корпоративная социальная восприимчивость, </a:t>
            </a:r>
            <a:r>
              <a:rPr lang="ru-RU" sz="2900">
                <a:latin typeface="Comic Sans MS" pitchFamily="66" charset="0"/>
              </a:rPr>
              <a:t>которая отвечает на вопрос - как именно действует компания.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971800"/>
            <a:ext cx="7467600" cy="2895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/>
              <a:t>Три грани восприимчивости тесно переплетены и в теории, и на практике:</a:t>
            </a:r>
          </a:p>
          <a:p>
            <a:r>
              <a:rPr lang="ru-RU" sz="2400"/>
              <a:t>Оценка среды ведения бизнеса (внутренняя и внешняя среда);</a:t>
            </a:r>
          </a:p>
          <a:p>
            <a:r>
              <a:rPr lang="ru-RU" sz="2400"/>
              <a:t>Управление заинтересованными сторонами;</a:t>
            </a:r>
          </a:p>
          <a:p>
            <a:r>
              <a:rPr lang="ru-RU" sz="2400"/>
              <a:t>Управление проблемами.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лан">
  <a:themeElements>
    <a:clrScheme name="План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План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Эхо">
  <a:themeElements>
    <a:clrScheme name="Эхо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Эхо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Эхо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Эхо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Эхо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Идея">
  <a:themeElements>
    <a:clrScheme name="Идея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Идея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дея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дея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дея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Водяные знаки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Затмение">
  <a:themeElements>
    <a:clrScheme name="Затмение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Квадрант">
  <a:themeElements>
    <a:clrScheme name="Квадрант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Квадрант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вадрант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вадрант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вадрант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135</TotalTime>
  <Words>3141</Words>
  <Application>Microsoft PowerPoint</Application>
  <PresentationFormat>Экран (4:3)</PresentationFormat>
  <Paragraphs>109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14</vt:i4>
      </vt:variant>
      <vt:variant>
        <vt:lpstr>Заголовки слайдов</vt:lpstr>
      </vt:variant>
      <vt:variant>
        <vt:i4>30</vt:i4>
      </vt:variant>
    </vt:vector>
  </HeadingPairs>
  <TitlesOfParts>
    <vt:vector size="53" baseType="lpstr">
      <vt:lpstr>Arial</vt:lpstr>
      <vt:lpstr>Wingdings</vt:lpstr>
      <vt:lpstr>Times New Roman</vt:lpstr>
      <vt:lpstr>Verdana</vt:lpstr>
      <vt:lpstr>Tahoma</vt:lpstr>
      <vt:lpstr>Arial Black</vt:lpstr>
      <vt:lpstr>Garamond</vt:lpstr>
      <vt:lpstr>Comic Sans MS</vt:lpstr>
      <vt:lpstr>Blackadder ITC</vt:lpstr>
      <vt:lpstr>План</vt:lpstr>
      <vt:lpstr>Затмение</vt:lpstr>
      <vt:lpstr>Пиксел</vt:lpstr>
      <vt:lpstr>Профиль</vt:lpstr>
      <vt:lpstr>Палитра</vt:lpstr>
      <vt:lpstr>Капсулы</vt:lpstr>
      <vt:lpstr>Сеть</vt:lpstr>
      <vt:lpstr>Студия</vt:lpstr>
      <vt:lpstr>Квадрант</vt:lpstr>
      <vt:lpstr>Слои</vt:lpstr>
      <vt:lpstr>Эхо</vt:lpstr>
      <vt:lpstr>Край</vt:lpstr>
      <vt:lpstr>Идея</vt:lpstr>
      <vt:lpstr>Водяные знаки</vt:lpstr>
      <vt:lpstr>КОРПОРАТИВНАЯ СОЦИАЛЬНАЯ ОТВЕТСТВЕННОСТЬ</vt:lpstr>
      <vt:lpstr>Человеческий капитал как социально-экономическое богатство нации </vt:lpstr>
      <vt:lpstr>Экономическая наука определяет важнейшие формы вложения в человека:</vt:lpstr>
      <vt:lpstr>В современных условиях многие компании переходят к системе управления «через удовлетворение»:</vt:lpstr>
      <vt:lpstr>В США разработана модель, описывающая взаимоотношения между прибыльностью и множеством относящихся к ней факторов в виде цепочки взаимозависимостей:</vt:lpstr>
      <vt:lpstr>Удовлетворенность сотрудников корпорации самым тесным образом связана с их лояльностью, т.е. приверженностью организации.</vt:lpstr>
      <vt:lpstr>Слайд 7</vt:lpstr>
      <vt:lpstr>В современном понимании человеческий капитал имеет сложный состав:</vt:lpstr>
      <vt:lpstr>Корпоративная социальная восприимчивость, которая отвечает на вопрос - как именно действует компания.</vt:lpstr>
      <vt:lpstr>Слайд 10</vt:lpstr>
      <vt:lpstr>Социальная политика и социально ответственное поведение бизнеса </vt:lpstr>
      <vt:lpstr>«Социальная политика»</vt:lpstr>
      <vt:lpstr>Принципы социальной политики:</vt:lpstr>
      <vt:lpstr>Слайд 14</vt:lpstr>
      <vt:lpstr>Слайд 15</vt:lpstr>
      <vt:lpstr>Корпоративная социальная ответственная деятельность компаний должна учитывать и основные функции социальной политики в обществе:</vt:lpstr>
      <vt:lpstr>Слайд 17</vt:lpstr>
      <vt:lpstr>Развитие социальной политики и корпоративной социальной ответственности в рыночных экономических отношениях заключается как раз в опоре на экзистенциальное мировоззрение.</vt:lpstr>
      <vt:lpstr>Слайд 19</vt:lpstr>
      <vt:lpstr>Социальная политика государства или работодателя (владельца физических средств производства), по сути, заключается в придании гражданину (работнику) уверенности в том, что он не отстранен от полученных результатов труда и его социальный статус поддерживается различными институтами:</vt:lpstr>
      <vt:lpstr>Слайд 21</vt:lpstr>
      <vt:lpstr>Человеческий капитал - </vt:lpstr>
      <vt:lpstr>Слайд 23</vt:lpstr>
      <vt:lpstr>Социальная ответственность  предприятий малого бизнеса </vt:lpstr>
      <vt:lpstr>Миссией корпорации должно быть не только получение прибыли, но и создание социальных ценностей, точнее - получение прибыли на основе социальных ценностей.</vt:lpstr>
      <vt:lpstr>Теневая заработная плата - это весьма опасное социальное явление.</vt:lpstr>
      <vt:lpstr>Социально ответственное поведение -  </vt:lpstr>
      <vt:lpstr>Достаточно низким является уровень социальной ответственности малого бизнеса в сфере экологической безопасности. 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Мариночка</dc:creator>
  <cp:lastModifiedBy>1</cp:lastModifiedBy>
  <cp:revision>29</cp:revision>
  <cp:lastPrinted>1601-01-01T00:00:00Z</cp:lastPrinted>
  <dcterms:created xsi:type="dcterms:W3CDTF">1601-01-01T00:00:00Z</dcterms:created>
  <dcterms:modified xsi:type="dcterms:W3CDTF">2014-12-05T17:41:55Z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