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4" r:id="rId8"/>
    <p:sldId id="265" r:id="rId9"/>
    <p:sldId id="266" r:id="rId10"/>
    <p:sldId id="268" r:id="rId11"/>
    <p:sldId id="260" r:id="rId12"/>
    <p:sldId id="269" r:id="rId13"/>
    <p:sldId id="280" r:id="rId14"/>
    <p:sldId id="281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FB77F-25D3-4317-8940-19C31D6A7E47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44EA7C-DD77-451A-BCF9-0B6A41F91BDC}">
      <dgm:prSet phldrT="[Текст]"/>
      <dgm:spPr/>
      <dgm:t>
        <a:bodyPr/>
        <a:lstStyle/>
        <a:p>
          <a:r>
            <a:rPr lang="ru-RU" dirty="0" smtClean="0"/>
            <a:t>построение целевой финансовой модели банка</a:t>
          </a:r>
          <a:endParaRPr lang="ru-RU" dirty="0"/>
        </a:p>
      </dgm:t>
    </dgm:pt>
    <dgm:pt modelId="{1F4D07A3-0A99-4109-ADB7-360327D84BF0}" type="parTrans" cxnId="{35559EF2-446E-43FF-93BF-90CB4EBF5488}">
      <dgm:prSet/>
      <dgm:spPr/>
      <dgm:t>
        <a:bodyPr/>
        <a:lstStyle/>
        <a:p>
          <a:endParaRPr lang="ru-RU"/>
        </a:p>
      </dgm:t>
    </dgm:pt>
    <dgm:pt modelId="{FD40BFC5-241D-4854-8EE5-639A396533FC}" type="sibTrans" cxnId="{35559EF2-446E-43FF-93BF-90CB4EBF5488}">
      <dgm:prSet/>
      <dgm:spPr/>
      <dgm:t>
        <a:bodyPr/>
        <a:lstStyle/>
        <a:p>
          <a:endParaRPr lang="ru-RU"/>
        </a:p>
      </dgm:t>
    </dgm:pt>
    <dgm:pt modelId="{7277E18B-6235-4F6A-BE4A-38CCADE44FFF}">
      <dgm:prSet phldrT="[Текст]"/>
      <dgm:spPr/>
      <dgm:t>
        <a:bodyPr/>
        <a:lstStyle/>
        <a:p>
          <a:r>
            <a:rPr lang="ru-RU" dirty="0" smtClean="0"/>
            <a:t>определение целевых значений параметров системы </a:t>
          </a:r>
          <a:endParaRPr lang="ru-RU" dirty="0"/>
        </a:p>
      </dgm:t>
    </dgm:pt>
    <dgm:pt modelId="{2731C61F-ABC1-45CF-B159-5769FE06EE6E}" type="parTrans" cxnId="{D71B659D-DBE7-47C6-9D62-2E33C6352A7E}">
      <dgm:prSet/>
      <dgm:spPr/>
      <dgm:t>
        <a:bodyPr/>
        <a:lstStyle/>
        <a:p>
          <a:endParaRPr lang="ru-RU"/>
        </a:p>
      </dgm:t>
    </dgm:pt>
    <dgm:pt modelId="{8747F2F4-8F5E-47AB-BF6B-3F3A98F852C6}" type="sibTrans" cxnId="{D71B659D-DBE7-47C6-9D62-2E33C6352A7E}">
      <dgm:prSet/>
      <dgm:spPr/>
      <dgm:t>
        <a:bodyPr/>
        <a:lstStyle/>
        <a:p>
          <a:endParaRPr lang="ru-RU"/>
        </a:p>
      </dgm:t>
    </dgm:pt>
    <dgm:pt modelId="{39F6CA43-B40A-4BB0-8ADC-2FAFA9D9DF46}">
      <dgm:prSet phldrT="[Текст]"/>
      <dgm:spPr/>
      <dgm:t>
        <a:bodyPr/>
        <a:lstStyle/>
        <a:p>
          <a:r>
            <a:rPr lang="ru-RU" dirty="0" smtClean="0"/>
            <a:t>обоснование прогнозных показателей финансовых результатов</a:t>
          </a:r>
          <a:endParaRPr lang="ru-RU" dirty="0"/>
        </a:p>
      </dgm:t>
    </dgm:pt>
    <dgm:pt modelId="{6B7930DF-459E-4517-9E2D-27F76427DE2C}" type="parTrans" cxnId="{1656437A-1AAE-46EE-8C89-E7B3A0070C61}">
      <dgm:prSet/>
      <dgm:spPr/>
      <dgm:t>
        <a:bodyPr/>
        <a:lstStyle/>
        <a:p>
          <a:endParaRPr lang="ru-RU"/>
        </a:p>
      </dgm:t>
    </dgm:pt>
    <dgm:pt modelId="{6AB07041-8657-4235-B906-7C66F809E02B}" type="sibTrans" cxnId="{1656437A-1AAE-46EE-8C89-E7B3A0070C61}">
      <dgm:prSet/>
      <dgm:spPr/>
      <dgm:t>
        <a:bodyPr/>
        <a:lstStyle/>
        <a:p>
          <a:endParaRPr lang="ru-RU"/>
        </a:p>
      </dgm:t>
    </dgm:pt>
    <dgm:pt modelId="{4D1EABCF-D15E-48A4-9B19-A082120454EE}">
      <dgm:prSet/>
      <dgm:spPr/>
      <dgm:t>
        <a:bodyPr/>
        <a:lstStyle/>
        <a:p>
          <a:r>
            <a:rPr lang="ru-RU" dirty="0" smtClean="0"/>
            <a:t>построение прогнозного баланса</a:t>
          </a:r>
          <a:endParaRPr lang="ru-RU" dirty="0"/>
        </a:p>
      </dgm:t>
    </dgm:pt>
    <dgm:pt modelId="{EB0AED95-51D3-43F7-8550-ED42624AA660}" type="parTrans" cxnId="{4F0AF85A-EC85-4825-844E-C147252075EE}">
      <dgm:prSet/>
      <dgm:spPr/>
      <dgm:t>
        <a:bodyPr/>
        <a:lstStyle/>
        <a:p>
          <a:endParaRPr lang="ru-RU"/>
        </a:p>
      </dgm:t>
    </dgm:pt>
    <dgm:pt modelId="{36EE8FC1-4451-4F0D-BD29-D44642A78B0B}" type="sibTrans" cxnId="{4F0AF85A-EC85-4825-844E-C147252075EE}">
      <dgm:prSet/>
      <dgm:spPr/>
      <dgm:t>
        <a:bodyPr/>
        <a:lstStyle/>
        <a:p>
          <a:endParaRPr lang="ru-RU"/>
        </a:p>
      </dgm:t>
    </dgm:pt>
    <dgm:pt modelId="{3D1C2E3E-785F-43AB-9427-F859250AED0E}">
      <dgm:prSet/>
      <dgm:spPr/>
      <dgm:t>
        <a:bodyPr/>
        <a:lstStyle/>
        <a:p>
          <a:r>
            <a:rPr lang="ru-RU" dirty="0" smtClean="0"/>
            <a:t>разработку плана банковских операций, бюджета банка </a:t>
          </a:r>
          <a:endParaRPr lang="ru-RU" dirty="0"/>
        </a:p>
      </dgm:t>
    </dgm:pt>
    <dgm:pt modelId="{A1CEC931-A072-4455-B2BC-8B3C87DCF456}" type="parTrans" cxnId="{47474FF9-6F8E-45A2-8D9B-CC8021520D76}">
      <dgm:prSet/>
      <dgm:spPr/>
      <dgm:t>
        <a:bodyPr/>
        <a:lstStyle/>
        <a:p>
          <a:endParaRPr lang="ru-RU"/>
        </a:p>
      </dgm:t>
    </dgm:pt>
    <dgm:pt modelId="{10ED7C61-8103-42A4-AD22-7B5B6E8AAE5B}" type="sibTrans" cxnId="{47474FF9-6F8E-45A2-8D9B-CC8021520D76}">
      <dgm:prSet/>
      <dgm:spPr/>
      <dgm:t>
        <a:bodyPr/>
        <a:lstStyle/>
        <a:p>
          <a:endParaRPr lang="ru-RU"/>
        </a:p>
      </dgm:t>
    </dgm:pt>
    <dgm:pt modelId="{9B42A703-F2B4-4106-9F37-65728AC2432F}">
      <dgm:prSet/>
      <dgm:spPr/>
      <dgm:t>
        <a:bodyPr/>
        <a:lstStyle/>
        <a:p>
          <a:r>
            <a:rPr lang="ru-RU" dirty="0" smtClean="0"/>
            <a:t>составление плана организационных мероприятий</a:t>
          </a:r>
          <a:endParaRPr lang="ru-RU" dirty="0"/>
        </a:p>
      </dgm:t>
    </dgm:pt>
    <dgm:pt modelId="{265E42C3-477A-45DE-862E-A137805A74DC}" type="parTrans" cxnId="{DF370268-7C67-4EEF-AFFC-E3AD842543D8}">
      <dgm:prSet/>
      <dgm:spPr/>
      <dgm:t>
        <a:bodyPr/>
        <a:lstStyle/>
        <a:p>
          <a:endParaRPr lang="ru-RU"/>
        </a:p>
      </dgm:t>
    </dgm:pt>
    <dgm:pt modelId="{3DCDCC95-02FA-41AA-8167-53903E203F23}" type="sibTrans" cxnId="{DF370268-7C67-4EEF-AFFC-E3AD842543D8}">
      <dgm:prSet/>
      <dgm:spPr/>
      <dgm:t>
        <a:bodyPr/>
        <a:lstStyle/>
        <a:p>
          <a:endParaRPr lang="ru-RU"/>
        </a:p>
      </dgm:t>
    </dgm:pt>
    <dgm:pt modelId="{63A4DF0F-6448-40C8-83BE-4C6D9817BF76}" type="pres">
      <dgm:prSet presAssocID="{C91FB77F-25D3-4317-8940-19C31D6A7E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AAF464-9C9E-4AD3-8D54-D6A6770EB79A}" type="pres">
      <dgm:prSet presAssocID="{C91FB77F-25D3-4317-8940-19C31D6A7E47}" presName="Name1" presStyleCnt="0"/>
      <dgm:spPr/>
    </dgm:pt>
    <dgm:pt modelId="{E5F02AB2-33E7-4251-AB97-51C4132FBF0B}" type="pres">
      <dgm:prSet presAssocID="{C91FB77F-25D3-4317-8940-19C31D6A7E47}" presName="cycle" presStyleCnt="0"/>
      <dgm:spPr/>
    </dgm:pt>
    <dgm:pt modelId="{E4FF0F77-78A9-4669-8C53-3078C6DB9410}" type="pres">
      <dgm:prSet presAssocID="{C91FB77F-25D3-4317-8940-19C31D6A7E47}" presName="srcNode" presStyleLbl="node1" presStyleIdx="0" presStyleCnt="6"/>
      <dgm:spPr/>
    </dgm:pt>
    <dgm:pt modelId="{EC5C7D70-03A0-4C65-B4A8-4243D815037B}" type="pres">
      <dgm:prSet presAssocID="{C91FB77F-25D3-4317-8940-19C31D6A7E47}" presName="conn" presStyleLbl="parChTrans1D2" presStyleIdx="0" presStyleCnt="1"/>
      <dgm:spPr/>
      <dgm:t>
        <a:bodyPr/>
        <a:lstStyle/>
        <a:p>
          <a:endParaRPr lang="ru-RU"/>
        </a:p>
      </dgm:t>
    </dgm:pt>
    <dgm:pt modelId="{C1AE0966-BE7A-45B3-B095-752C240090AF}" type="pres">
      <dgm:prSet presAssocID="{C91FB77F-25D3-4317-8940-19C31D6A7E47}" presName="extraNode" presStyleLbl="node1" presStyleIdx="0" presStyleCnt="6"/>
      <dgm:spPr/>
    </dgm:pt>
    <dgm:pt modelId="{55BD2CFF-2DF8-42A1-9DF8-CBAC14A7F6B8}" type="pres">
      <dgm:prSet presAssocID="{C91FB77F-25D3-4317-8940-19C31D6A7E47}" presName="dstNode" presStyleLbl="node1" presStyleIdx="0" presStyleCnt="6"/>
      <dgm:spPr/>
    </dgm:pt>
    <dgm:pt modelId="{CCFA19C5-30E2-46D8-9009-A13A84848037}" type="pres">
      <dgm:prSet presAssocID="{EB44EA7C-DD77-451A-BCF9-0B6A41F91BD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C6B3-32D9-48D8-8A89-FCCE4011C966}" type="pres">
      <dgm:prSet presAssocID="{EB44EA7C-DD77-451A-BCF9-0B6A41F91BDC}" presName="accent_1" presStyleCnt="0"/>
      <dgm:spPr/>
    </dgm:pt>
    <dgm:pt modelId="{7CF040AA-80D7-419A-BF25-193E64953609}" type="pres">
      <dgm:prSet presAssocID="{EB44EA7C-DD77-451A-BCF9-0B6A41F91BDC}" presName="accentRepeatNode" presStyleLbl="solidFgAcc1" presStyleIdx="0" presStyleCnt="6"/>
      <dgm:spPr/>
    </dgm:pt>
    <dgm:pt modelId="{203CCBD5-A38C-41F6-8E99-52ADB0C89D5C}" type="pres">
      <dgm:prSet presAssocID="{7277E18B-6235-4F6A-BE4A-38CCADE44FF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30E96-65E2-4ADE-A549-68FDFC4DF52B}" type="pres">
      <dgm:prSet presAssocID="{7277E18B-6235-4F6A-BE4A-38CCADE44FFF}" presName="accent_2" presStyleCnt="0"/>
      <dgm:spPr/>
    </dgm:pt>
    <dgm:pt modelId="{9E78E227-EBFA-4BED-81B1-7DD6E224980C}" type="pres">
      <dgm:prSet presAssocID="{7277E18B-6235-4F6A-BE4A-38CCADE44FFF}" presName="accentRepeatNode" presStyleLbl="solidFgAcc1" presStyleIdx="1" presStyleCnt="6"/>
      <dgm:spPr/>
    </dgm:pt>
    <dgm:pt modelId="{67E25D71-D971-43A6-8776-5268E1256E91}" type="pres">
      <dgm:prSet presAssocID="{39F6CA43-B40A-4BB0-8ADC-2FAFA9D9DF4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910DE-9B1C-467B-A39E-DE3F194C4493}" type="pres">
      <dgm:prSet presAssocID="{39F6CA43-B40A-4BB0-8ADC-2FAFA9D9DF46}" presName="accent_3" presStyleCnt="0"/>
      <dgm:spPr/>
    </dgm:pt>
    <dgm:pt modelId="{F1C83DCA-94E6-4EEA-89CD-FEA25684FD7A}" type="pres">
      <dgm:prSet presAssocID="{39F6CA43-B40A-4BB0-8ADC-2FAFA9D9DF46}" presName="accentRepeatNode" presStyleLbl="solidFgAcc1" presStyleIdx="2" presStyleCnt="6"/>
      <dgm:spPr/>
    </dgm:pt>
    <dgm:pt modelId="{C2427F0B-C989-4C2F-9C3A-95159B7BB9A3}" type="pres">
      <dgm:prSet presAssocID="{4D1EABCF-D15E-48A4-9B19-A082120454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BC045-359A-4C03-936B-AD3C82060433}" type="pres">
      <dgm:prSet presAssocID="{4D1EABCF-D15E-48A4-9B19-A082120454EE}" presName="accent_4" presStyleCnt="0"/>
      <dgm:spPr/>
    </dgm:pt>
    <dgm:pt modelId="{F59BD707-8B14-4AE6-8249-05DB91E18AD1}" type="pres">
      <dgm:prSet presAssocID="{4D1EABCF-D15E-48A4-9B19-A082120454EE}" presName="accentRepeatNode" presStyleLbl="solidFgAcc1" presStyleIdx="3" presStyleCnt="6"/>
      <dgm:spPr/>
    </dgm:pt>
    <dgm:pt modelId="{F1DD463F-D79E-4EE5-BE78-308679C0E3B7}" type="pres">
      <dgm:prSet presAssocID="{3D1C2E3E-785F-43AB-9427-F859250AED0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BEE3A-09A4-43E2-BE84-24ADD98A1E27}" type="pres">
      <dgm:prSet presAssocID="{3D1C2E3E-785F-43AB-9427-F859250AED0E}" presName="accent_5" presStyleCnt="0"/>
      <dgm:spPr/>
    </dgm:pt>
    <dgm:pt modelId="{6176B39A-EA09-4157-844B-678736D59DB3}" type="pres">
      <dgm:prSet presAssocID="{3D1C2E3E-785F-43AB-9427-F859250AED0E}" presName="accentRepeatNode" presStyleLbl="solidFgAcc1" presStyleIdx="4" presStyleCnt="6"/>
      <dgm:spPr/>
    </dgm:pt>
    <dgm:pt modelId="{9667EC93-2413-4E05-85B1-CA02720C7B40}" type="pres">
      <dgm:prSet presAssocID="{9B42A703-F2B4-4106-9F37-65728AC2432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01AD0-94F4-4497-927F-168B2DD03C0B}" type="pres">
      <dgm:prSet presAssocID="{9B42A703-F2B4-4106-9F37-65728AC2432F}" presName="accent_6" presStyleCnt="0"/>
      <dgm:spPr/>
    </dgm:pt>
    <dgm:pt modelId="{FB5D41E9-6A6B-4F36-A162-2B0E3DEC79B1}" type="pres">
      <dgm:prSet presAssocID="{9B42A703-F2B4-4106-9F37-65728AC2432F}" presName="accentRepeatNode" presStyleLbl="solidFgAcc1" presStyleIdx="5" presStyleCnt="6"/>
      <dgm:spPr/>
    </dgm:pt>
  </dgm:ptLst>
  <dgm:cxnLst>
    <dgm:cxn modelId="{4BA17ADC-85B0-49A1-8BA4-08E84DB53653}" type="presOf" srcId="{39F6CA43-B40A-4BB0-8ADC-2FAFA9D9DF46}" destId="{67E25D71-D971-43A6-8776-5268E1256E91}" srcOrd="0" destOrd="0" presId="urn:microsoft.com/office/officeart/2008/layout/VerticalCurvedList"/>
    <dgm:cxn modelId="{806E9F2F-EF10-4A3B-BDDF-37E9C56CCAEE}" type="presOf" srcId="{FD40BFC5-241D-4854-8EE5-639A396533FC}" destId="{EC5C7D70-03A0-4C65-B4A8-4243D815037B}" srcOrd="0" destOrd="0" presId="urn:microsoft.com/office/officeart/2008/layout/VerticalCurvedList"/>
    <dgm:cxn modelId="{DF370268-7C67-4EEF-AFFC-E3AD842543D8}" srcId="{C91FB77F-25D3-4317-8940-19C31D6A7E47}" destId="{9B42A703-F2B4-4106-9F37-65728AC2432F}" srcOrd="5" destOrd="0" parTransId="{265E42C3-477A-45DE-862E-A137805A74DC}" sibTransId="{3DCDCC95-02FA-41AA-8167-53903E203F23}"/>
    <dgm:cxn modelId="{47474FF9-6F8E-45A2-8D9B-CC8021520D76}" srcId="{C91FB77F-25D3-4317-8940-19C31D6A7E47}" destId="{3D1C2E3E-785F-43AB-9427-F859250AED0E}" srcOrd="4" destOrd="0" parTransId="{A1CEC931-A072-4455-B2BC-8B3C87DCF456}" sibTransId="{10ED7C61-8103-42A4-AD22-7B5B6E8AAE5B}"/>
    <dgm:cxn modelId="{D71B659D-DBE7-47C6-9D62-2E33C6352A7E}" srcId="{C91FB77F-25D3-4317-8940-19C31D6A7E47}" destId="{7277E18B-6235-4F6A-BE4A-38CCADE44FFF}" srcOrd="1" destOrd="0" parTransId="{2731C61F-ABC1-45CF-B159-5769FE06EE6E}" sibTransId="{8747F2F4-8F5E-47AB-BF6B-3F3A98F852C6}"/>
    <dgm:cxn modelId="{DFC0317B-8D0E-47D2-A880-A5DB8DA9B598}" type="presOf" srcId="{7277E18B-6235-4F6A-BE4A-38CCADE44FFF}" destId="{203CCBD5-A38C-41F6-8E99-52ADB0C89D5C}" srcOrd="0" destOrd="0" presId="urn:microsoft.com/office/officeart/2008/layout/VerticalCurvedList"/>
    <dgm:cxn modelId="{8F5FFF94-E753-431A-AE4D-C01AC55DBC5D}" type="presOf" srcId="{C91FB77F-25D3-4317-8940-19C31D6A7E47}" destId="{63A4DF0F-6448-40C8-83BE-4C6D9817BF76}" srcOrd="0" destOrd="0" presId="urn:microsoft.com/office/officeart/2008/layout/VerticalCurvedList"/>
    <dgm:cxn modelId="{406041DD-3025-44D0-8D7F-A81EE940BE31}" type="presOf" srcId="{EB44EA7C-DD77-451A-BCF9-0B6A41F91BDC}" destId="{CCFA19C5-30E2-46D8-9009-A13A84848037}" srcOrd="0" destOrd="0" presId="urn:microsoft.com/office/officeart/2008/layout/VerticalCurvedList"/>
    <dgm:cxn modelId="{35559EF2-446E-43FF-93BF-90CB4EBF5488}" srcId="{C91FB77F-25D3-4317-8940-19C31D6A7E47}" destId="{EB44EA7C-DD77-451A-BCF9-0B6A41F91BDC}" srcOrd="0" destOrd="0" parTransId="{1F4D07A3-0A99-4109-ADB7-360327D84BF0}" sibTransId="{FD40BFC5-241D-4854-8EE5-639A396533FC}"/>
    <dgm:cxn modelId="{F9F36D81-243F-49FC-9A98-7F9A79F32085}" type="presOf" srcId="{9B42A703-F2B4-4106-9F37-65728AC2432F}" destId="{9667EC93-2413-4E05-85B1-CA02720C7B40}" srcOrd="0" destOrd="0" presId="urn:microsoft.com/office/officeart/2008/layout/VerticalCurvedList"/>
    <dgm:cxn modelId="{1656437A-1AAE-46EE-8C89-E7B3A0070C61}" srcId="{C91FB77F-25D3-4317-8940-19C31D6A7E47}" destId="{39F6CA43-B40A-4BB0-8ADC-2FAFA9D9DF46}" srcOrd="2" destOrd="0" parTransId="{6B7930DF-459E-4517-9E2D-27F76427DE2C}" sibTransId="{6AB07041-8657-4235-B906-7C66F809E02B}"/>
    <dgm:cxn modelId="{16F7DFAE-A1B6-4448-9296-597D8574D4B1}" type="presOf" srcId="{4D1EABCF-D15E-48A4-9B19-A082120454EE}" destId="{C2427F0B-C989-4C2F-9C3A-95159B7BB9A3}" srcOrd="0" destOrd="0" presId="urn:microsoft.com/office/officeart/2008/layout/VerticalCurvedList"/>
    <dgm:cxn modelId="{6DD363DF-9AFD-4374-8F4A-CE427F77ADE6}" type="presOf" srcId="{3D1C2E3E-785F-43AB-9427-F859250AED0E}" destId="{F1DD463F-D79E-4EE5-BE78-308679C0E3B7}" srcOrd="0" destOrd="0" presId="urn:microsoft.com/office/officeart/2008/layout/VerticalCurvedList"/>
    <dgm:cxn modelId="{4F0AF85A-EC85-4825-844E-C147252075EE}" srcId="{C91FB77F-25D3-4317-8940-19C31D6A7E47}" destId="{4D1EABCF-D15E-48A4-9B19-A082120454EE}" srcOrd="3" destOrd="0" parTransId="{EB0AED95-51D3-43F7-8550-ED42624AA660}" sibTransId="{36EE8FC1-4451-4F0D-BD29-D44642A78B0B}"/>
    <dgm:cxn modelId="{CB741537-E118-4A37-A9E2-8ECD226C67CA}" type="presParOf" srcId="{63A4DF0F-6448-40C8-83BE-4C6D9817BF76}" destId="{82AAF464-9C9E-4AD3-8D54-D6A6770EB79A}" srcOrd="0" destOrd="0" presId="urn:microsoft.com/office/officeart/2008/layout/VerticalCurvedList"/>
    <dgm:cxn modelId="{16DB87D7-30DD-430C-B24D-8E63CED6E91C}" type="presParOf" srcId="{82AAF464-9C9E-4AD3-8D54-D6A6770EB79A}" destId="{E5F02AB2-33E7-4251-AB97-51C4132FBF0B}" srcOrd="0" destOrd="0" presId="urn:microsoft.com/office/officeart/2008/layout/VerticalCurvedList"/>
    <dgm:cxn modelId="{4128AD68-85B6-4106-9E1D-918DF94D0D72}" type="presParOf" srcId="{E5F02AB2-33E7-4251-AB97-51C4132FBF0B}" destId="{E4FF0F77-78A9-4669-8C53-3078C6DB9410}" srcOrd="0" destOrd="0" presId="urn:microsoft.com/office/officeart/2008/layout/VerticalCurvedList"/>
    <dgm:cxn modelId="{0179F627-3FFB-455E-B2AD-AE1946743B59}" type="presParOf" srcId="{E5F02AB2-33E7-4251-AB97-51C4132FBF0B}" destId="{EC5C7D70-03A0-4C65-B4A8-4243D815037B}" srcOrd="1" destOrd="0" presId="urn:microsoft.com/office/officeart/2008/layout/VerticalCurvedList"/>
    <dgm:cxn modelId="{035CB63E-B331-4094-A0FC-D299A4F699D3}" type="presParOf" srcId="{E5F02AB2-33E7-4251-AB97-51C4132FBF0B}" destId="{C1AE0966-BE7A-45B3-B095-752C240090AF}" srcOrd="2" destOrd="0" presId="urn:microsoft.com/office/officeart/2008/layout/VerticalCurvedList"/>
    <dgm:cxn modelId="{B3E0127C-9622-4B18-AB48-842446D6B9D3}" type="presParOf" srcId="{E5F02AB2-33E7-4251-AB97-51C4132FBF0B}" destId="{55BD2CFF-2DF8-42A1-9DF8-CBAC14A7F6B8}" srcOrd="3" destOrd="0" presId="urn:microsoft.com/office/officeart/2008/layout/VerticalCurvedList"/>
    <dgm:cxn modelId="{58DD731C-4C17-416D-8C69-A66B141AA695}" type="presParOf" srcId="{82AAF464-9C9E-4AD3-8D54-D6A6770EB79A}" destId="{CCFA19C5-30E2-46D8-9009-A13A84848037}" srcOrd="1" destOrd="0" presId="urn:microsoft.com/office/officeart/2008/layout/VerticalCurvedList"/>
    <dgm:cxn modelId="{17B6346A-C661-41EC-B924-3E29229BF40B}" type="presParOf" srcId="{82AAF464-9C9E-4AD3-8D54-D6A6770EB79A}" destId="{4DA2C6B3-32D9-48D8-8A89-FCCE4011C966}" srcOrd="2" destOrd="0" presId="urn:microsoft.com/office/officeart/2008/layout/VerticalCurvedList"/>
    <dgm:cxn modelId="{78416170-61E0-4415-8C2D-0583D5354EBE}" type="presParOf" srcId="{4DA2C6B3-32D9-48D8-8A89-FCCE4011C966}" destId="{7CF040AA-80D7-419A-BF25-193E64953609}" srcOrd="0" destOrd="0" presId="urn:microsoft.com/office/officeart/2008/layout/VerticalCurvedList"/>
    <dgm:cxn modelId="{39B05289-5FCD-4A0B-88B5-915B544411D9}" type="presParOf" srcId="{82AAF464-9C9E-4AD3-8D54-D6A6770EB79A}" destId="{203CCBD5-A38C-41F6-8E99-52ADB0C89D5C}" srcOrd="3" destOrd="0" presId="urn:microsoft.com/office/officeart/2008/layout/VerticalCurvedList"/>
    <dgm:cxn modelId="{96C65ECC-2B33-4353-891D-52C99BD054F9}" type="presParOf" srcId="{82AAF464-9C9E-4AD3-8D54-D6A6770EB79A}" destId="{E5530E96-65E2-4ADE-A549-68FDFC4DF52B}" srcOrd="4" destOrd="0" presId="urn:microsoft.com/office/officeart/2008/layout/VerticalCurvedList"/>
    <dgm:cxn modelId="{AF23F35D-EA2D-4971-AFF5-FB78E13B5449}" type="presParOf" srcId="{E5530E96-65E2-4ADE-A549-68FDFC4DF52B}" destId="{9E78E227-EBFA-4BED-81B1-7DD6E224980C}" srcOrd="0" destOrd="0" presId="urn:microsoft.com/office/officeart/2008/layout/VerticalCurvedList"/>
    <dgm:cxn modelId="{99E45111-A1D4-4F4B-91BA-504B6030D543}" type="presParOf" srcId="{82AAF464-9C9E-4AD3-8D54-D6A6770EB79A}" destId="{67E25D71-D971-43A6-8776-5268E1256E91}" srcOrd="5" destOrd="0" presId="urn:microsoft.com/office/officeart/2008/layout/VerticalCurvedList"/>
    <dgm:cxn modelId="{870FB7DB-3170-4EC5-AD34-4D0AD0031A1C}" type="presParOf" srcId="{82AAF464-9C9E-4AD3-8D54-D6A6770EB79A}" destId="{1CD910DE-9B1C-467B-A39E-DE3F194C4493}" srcOrd="6" destOrd="0" presId="urn:microsoft.com/office/officeart/2008/layout/VerticalCurvedList"/>
    <dgm:cxn modelId="{FEB464D9-7E01-4530-9DE2-C742E299BA29}" type="presParOf" srcId="{1CD910DE-9B1C-467B-A39E-DE3F194C4493}" destId="{F1C83DCA-94E6-4EEA-89CD-FEA25684FD7A}" srcOrd="0" destOrd="0" presId="urn:microsoft.com/office/officeart/2008/layout/VerticalCurvedList"/>
    <dgm:cxn modelId="{AACC3FD6-E74E-47CF-BF6A-4951457F8B20}" type="presParOf" srcId="{82AAF464-9C9E-4AD3-8D54-D6A6770EB79A}" destId="{C2427F0B-C989-4C2F-9C3A-95159B7BB9A3}" srcOrd="7" destOrd="0" presId="urn:microsoft.com/office/officeart/2008/layout/VerticalCurvedList"/>
    <dgm:cxn modelId="{8C39DCDF-8C5B-471F-B0C5-B84B99772B3F}" type="presParOf" srcId="{82AAF464-9C9E-4AD3-8D54-D6A6770EB79A}" destId="{C42BC045-359A-4C03-936B-AD3C82060433}" srcOrd="8" destOrd="0" presId="urn:microsoft.com/office/officeart/2008/layout/VerticalCurvedList"/>
    <dgm:cxn modelId="{662368A3-277E-465D-A452-59FB40A30184}" type="presParOf" srcId="{C42BC045-359A-4C03-936B-AD3C82060433}" destId="{F59BD707-8B14-4AE6-8249-05DB91E18AD1}" srcOrd="0" destOrd="0" presId="urn:microsoft.com/office/officeart/2008/layout/VerticalCurvedList"/>
    <dgm:cxn modelId="{0A242176-EB44-445F-AF65-326A4FCF5DBD}" type="presParOf" srcId="{82AAF464-9C9E-4AD3-8D54-D6A6770EB79A}" destId="{F1DD463F-D79E-4EE5-BE78-308679C0E3B7}" srcOrd="9" destOrd="0" presId="urn:microsoft.com/office/officeart/2008/layout/VerticalCurvedList"/>
    <dgm:cxn modelId="{61421B13-C2E0-4CA8-AE39-37BB5FDBEBCC}" type="presParOf" srcId="{82AAF464-9C9E-4AD3-8D54-D6A6770EB79A}" destId="{45FBEE3A-09A4-43E2-BE84-24ADD98A1E27}" srcOrd="10" destOrd="0" presId="urn:microsoft.com/office/officeart/2008/layout/VerticalCurvedList"/>
    <dgm:cxn modelId="{128A4DB6-60A8-4E01-8333-4BD1C1A3A245}" type="presParOf" srcId="{45FBEE3A-09A4-43E2-BE84-24ADD98A1E27}" destId="{6176B39A-EA09-4157-844B-678736D59DB3}" srcOrd="0" destOrd="0" presId="urn:microsoft.com/office/officeart/2008/layout/VerticalCurvedList"/>
    <dgm:cxn modelId="{ECC37B0D-FEED-4154-B37E-9B2411735635}" type="presParOf" srcId="{82AAF464-9C9E-4AD3-8D54-D6A6770EB79A}" destId="{9667EC93-2413-4E05-85B1-CA02720C7B40}" srcOrd="11" destOrd="0" presId="urn:microsoft.com/office/officeart/2008/layout/VerticalCurvedList"/>
    <dgm:cxn modelId="{6B7FC113-C02F-4F8E-802B-FE991CEBE32A}" type="presParOf" srcId="{82AAF464-9C9E-4AD3-8D54-D6A6770EB79A}" destId="{42B01AD0-94F4-4497-927F-168B2DD03C0B}" srcOrd="12" destOrd="0" presId="urn:microsoft.com/office/officeart/2008/layout/VerticalCurvedList"/>
    <dgm:cxn modelId="{009AD14D-1315-4CB2-81A6-E899E69C5E3D}" type="presParOf" srcId="{42B01AD0-94F4-4497-927F-168B2DD03C0B}" destId="{FB5D41E9-6A6B-4F36-A162-2B0E3DEC79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DEB11-3AA7-4076-842F-D3A9B1F5C896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6CE9FD-1F5C-40B8-A2F0-53078FCFC406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4431BBE0-E29A-4CE2-A0E3-4AEB5BF4019E}" type="parTrans" cxnId="{E3200417-F9E8-489D-9E04-5BD632A6A241}">
      <dgm:prSet/>
      <dgm:spPr/>
      <dgm:t>
        <a:bodyPr/>
        <a:lstStyle/>
        <a:p>
          <a:endParaRPr lang="ru-RU"/>
        </a:p>
      </dgm:t>
    </dgm:pt>
    <dgm:pt modelId="{4B9883D6-9322-4D42-A7E2-CF6DE06A5957}" type="sibTrans" cxnId="{E3200417-F9E8-489D-9E04-5BD632A6A241}">
      <dgm:prSet/>
      <dgm:spPr/>
      <dgm:t>
        <a:bodyPr/>
        <a:lstStyle/>
        <a:p>
          <a:endParaRPr lang="ru-RU"/>
        </a:p>
      </dgm:t>
    </dgm:pt>
    <dgm:pt modelId="{4A356185-91BD-4D1E-A65B-807A5ACEC5DE}">
      <dgm:prSet phldrT="[Текст]"/>
      <dgm:spPr/>
      <dgm:t>
        <a:bodyPr/>
        <a:lstStyle/>
        <a:p>
          <a:r>
            <a:rPr lang="ru-RU" dirty="0" smtClean="0"/>
            <a:t>организационная</a:t>
          </a:r>
          <a:endParaRPr lang="ru-RU" dirty="0"/>
        </a:p>
      </dgm:t>
    </dgm:pt>
    <dgm:pt modelId="{8A609544-A42B-43A9-9E0E-1770D5DC39C3}" type="parTrans" cxnId="{5803841C-2840-4471-95AB-B0A0EDA1EC17}">
      <dgm:prSet/>
      <dgm:spPr/>
      <dgm:t>
        <a:bodyPr/>
        <a:lstStyle/>
        <a:p>
          <a:endParaRPr lang="ru-RU"/>
        </a:p>
      </dgm:t>
    </dgm:pt>
    <dgm:pt modelId="{C2BD7303-D8D1-4394-9975-335D0000FA16}" type="sibTrans" cxnId="{5803841C-2840-4471-95AB-B0A0EDA1EC17}">
      <dgm:prSet/>
      <dgm:spPr/>
      <dgm:t>
        <a:bodyPr/>
        <a:lstStyle/>
        <a:p>
          <a:endParaRPr lang="ru-RU"/>
        </a:p>
      </dgm:t>
    </dgm:pt>
    <dgm:pt modelId="{71D51A11-CD3B-4210-9053-B3792D60EFCC}">
      <dgm:prSet phldrT="[Текст]"/>
      <dgm:spPr/>
      <dgm:t>
        <a:bodyPr/>
        <a:lstStyle/>
        <a:p>
          <a:r>
            <a:rPr lang="ru-RU" dirty="0" smtClean="0"/>
            <a:t>маркетинговая</a:t>
          </a:r>
          <a:endParaRPr lang="ru-RU" dirty="0"/>
        </a:p>
      </dgm:t>
    </dgm:pt>
    <dgm:pt modelId="{F7ADEB7A-D0B6-45A9-A5F7-FC4C88AC37A8}" type="parTrans" cxnId="{8AD7BEFD-09CF-40AC-8DB0-A8FC961B47D8}">
      <dgm:prSet/>
      <dgm:spPr/>
      <dgm:t>
        <a:bodyPr/>
        <a:lstStyle/>
        <a:p>
          <a:endParaRPr lang="ru-RU"/>
        </a:p>
      </dgm:t>
    </dgm:pt>
    <dgm:pt modelId="{7F492418-259B-442E-BCB4-B7A5324E3832}" type="sibTrans" cxnId="{8AD7BEFD-09CF-40AC-8DB0-A8FC961B47D8}">
      <dgm:prSet/>
      <dgm:spPr/>
      <dgm:t>
        <a:bodyPr/>
        <a:lstStyle/>
        <a:p>
          <a:endParaRPr lang="ru-RU"/>
        </a:p>
      </dgm:t>
    </dgm:pt>
    <dgm:pt modelId="{7C47C9CE-1E66-4E1D-BDDB-B1877046F5E0}">
      <dgm:prSet/>
      <dgm:spPr/>
      <dgm:t>
        <a:bodyPr/>
        <a:lstStyle/>
        <a:p>
          <a:r>
            <a:rPr lang="ru-RU" dirty="0" smtClean="0"/>
            <a:t>технологическая</a:t>
          </a:r>
          <a:endParaRPr lang="ru-RU" dirty="0"/>
        </a:p>
      </dgm:t>
    </dgm:pt>
    <dgm:pt modelId="{80E4CD98-2945-488D-BDED-2619C3944F6E}" type="parTrans" cxnId="{1C2CA37B-0FBC-4505-A930-0A9846CB0111}">
      <dgm:prSet/>
      <dgm:spPr/>
      <dgm:t>
        <a:bodyPr/>
        <a:lstStyle/>
        <a:p>
          <a:endParaRPr lang="ru-RU"/>
        </a:p>
      </dgm:t>
    </dgm:pt>
    <dgm:pt modelId="{0966CEB5-987D-4B03-AB44-EA3B7EC7A6D6}" type="sibTrans" cxnId="{1C2CA37B-0FBC-4505-A930-0A9846CB0111}">
      <dgm:prSet/>
      <dgm:spPr/>
      <dgm:t>
        <a:bodyPr/>
        <a:lstStyle/>
        <a:p>
          <a:endParaRPr lang="ru-RU"/>
        </a:p>
      </dgm:t>
    </dgm:pt>
    <dgm:pt modelId="{3789FB56-D444-42D1-9705-1B82BD1405E5}">
      <dgm:prSet/>
      <dgm:spPr/>
      <dgm:t>
        <a:bodyPr/>
        <a:lstStyle/>
        <a:p>
          <a:r>
            <a:rPr lang="ru-RU" dirty="0" smtClean="0"/>
            <a:t>учетно-аналитическая</a:t>
          </a:r>
          <a:endParaRPr lang="ru-RU" dirty="0"/>
        </a:p>
      </dgm:t>
    </dgm:pt>
    <dgm:pt modelId="{72DD07FE-942B-467C-8084-EB8899E177F3}" type="parTrans" cxnId="{1BB29B56-D2E5-40BF-8A3E-D100A649FAED}">
      <dgm:prSet/>
      <dgm:spPr/>
      <dgm:t>
        <a:bodyPr/>
        <a:lstStyle/>
        <a:p>
          <a:endParaRPr lang="ru-RU"/>
        </a:p>
      </dgm:t>
    </dgm:pt>
    <dgm:pt modelId="{A8013567-E167-42AD-B801-FBCBE4453D75}" type="sibTrans" cxnId="{1BB29B56-D2E5-40BF-8A3E-D100A649FAED}">
      <dgm:prSet/>
      <dgm:spPr/>
      <dgm:t>
        <a:bodyPr/>
        <a:lstStyle/>
        <a:p>
          <a:endParaRPr lang="ru-RU"/>
        </a:p>
      </dgm:t>
    </dgm:pt>
    <dgm:pt modelId="{81E58EF1-4180-4264-9417-4E1603518ACE}">
      <dgm:prSet/>
      <dgm:spPr/>
      <dgm:t>
        <a:bodyPr/>
        <a:lstStyle/>
        <a:p>
          <a:r>
            <a:rPr lang="ru-RU" dirty="0" smtClean="0"/>
            <a:t>кадровая </a:t>
          </a:r>
          <a:endParaRPr lang="ru-RU" dirty="0"/>
        </a:p>
      </dgm:t>
    </dgm:pt>
    <dgm:pt modelId="{576991DE-D651-437A-8709-3962FCF03A46}" type="parTrans" cxnId="{618D1FBB-ABD7-40C9-903F-1E1C64DDE6DD}">
      <dgm:prSet/>
      <dgm:spPr/>
      <dgm:t>
        <a:bodyPr/>
        <a:lstStyle/>
        <a:p>
          <a:endParaRPr lang="ru-RU"/>
        </a:p>
      </dgm:t>
    </dgm:pt>
    <dgm:pt modelId="{67717FA5-4BBF-4819-BD10-A516D84F784F}" type="sibTrans" cxnId="{618D1FBB-ABD7-40C9-903F-1E1C64DDE6DD}">
      <dgm:prSet/>
      <dgm:spPr/>
      <dgm:t>
        <a:bodyPr/>
        <a:lstStyle/>
        <a:p>
          <a:endParaRPr lang="ru-RU"/>
        </a:p>
      </dgm:t>
    </dgm:pt>
    <dgm:pt modelId="{2E1BA63C-B9C6-4E78-BA63-F009B3AF451B}" type="pres">
      <dgm:prSet presAssocID="{EA5DEB11-3AA7-4076-842F-D3A9B1F5C8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9D825-33CD-4B47-9800-67790E760AF0}" type="pres">
      <dgm:prSet presAssocID="{B06CE9FD-1F5C-40B8-A2F0-53078FCFC406}" presName="composite" presStyleCnt="0"/>
      <dgm:spPr/>
    </dgm:pt>
    <dgm:pt modelId="{986CF79C-E355-4F7A-AD92-ECDE994C7DA7}" type="pres">
      <dgm:prSet presAssocID="{B06CE9FD-1F5C-40B8-A2F0-53078FCFC40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20F63-3FB3-468C-AE26-9B7C8199EE0A}" type="pres">
      <dgm:prSet presAssocID="{B06CE9FD-1F5C-40B8-A2F0-53078FCFC406}" presName="rect2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49000" r="-49000"/>
          </a:stretch>
        </a:blipFill>
      </dgm:spPr>
    </dgm:pt>
    <dgm:pt modelId="{9F053862-45D6-4276-AEC0-9500B94694DE}" type="pres">
      <dgm:prSet presAssocID="{4B9883D6-9322-4D42-A7E2-CF6DE06A5957}" presName="sibTrans" presStyleCnt="0"/>
      <dgm:spPr/>
    </dgm:pt>
    <dgm:pt modelId="{2347ACA3-1CAB-4484-9BA3-CA59593DA718}" type="pres">
      <dgm:prSet presAssocID="{4A356185-91BD-4D1E-A65B-807A5ACEC5DE}" presName="composite" presStyleCnt="0"/>
      <dgm:spPr/>
    </dgm:pt>
    <dgm:pt modelId="{25628DCE-2C35-42FF-8BE3-787385BDFC94}" type="pres">
      <dgm:prSet presAssocID="{4A356185-91BD-4D1E-A65B-807A5ACEC5D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0801C-8FBA-4E37-857D-7D5D03159577}" type="pres">
      <dgm:prSet presAssocID="{4A356185-91BD-4D1E-A65B-807A5ACEC5DE}" presName="rect2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28F80F65-890F-40D1-BA29-355291D81524}" type="pres">
      <dgm:prSet presAssocID="{C2BD7303-D8D1-4394-9975-335D0000FA16}" presName="sibTrans" presStyleCnt="0"/>
      <dgm:spPr/>
    </dgm:pt>
    <dgm:pt modelId="{DD37BCF0-78BC-4D90-8849-41B960FB23F3}" type="pres">
      <dgm:prSet presAssocID="{71D51A11-CD3B-4210-9053-B3792D60EFCC}" presName="composite" presStyleCnt="0"/>
      <dgm:spPr/>
    </dgm:pt>
    <dgm:pt modelId="{4E321A23-53BD-497B-A3FA-0F9375440CDD}" type="pres">
      <dgm:prSet presAssocID="{71D51A11-CD3B-4210-9053-B3792D60EFC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3294D-F806-4440-B97C-6EA1B2847ADF}" type="pres">
      <dgm:prSet presAssocID="{71D51A11-CD3B-4210-9053-B3792D60EFCC}" presName="rect2" presStyleLbl="fgImgPlace1" presStyleIdx="2" presStyleCnt="6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7EE1B778-2549-4413-94A0-D6E06BDFA94E}" type="pres">
      <dgm:prSet presAssocID="{7F492418-259B-442E-BCB4-B7A5324E3832}" presName="sibTrans" presStyleCnt="0"/>
      <dgm:spPr/>
    </dgm:pt>
    <dgm:pt modelId="{8F932A6E-0DE1-4D8E-8E4A-16394BF36158}" type="pres">
      <dgm:prSet presAssocID="{7C47C9CE-1E66-4E1D-BDDB-B1877046F5E0}" presName="composite" presStyleCnt="0"/>
      <dgm:spPr/>
    </dgm:pt>
    <dgm:pt modelId="{379C6B73-53D0-45FC-865E-52EA3DE2B570}" type="pres">
      <dgm:prSet presAssocID="{7C47C9CE-1E66-4E1D-BDDB-B1877046F5E0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0474F-6E6D-44AB-B818-6E47127FBA3A}" type="pres">
      <dgm:prSet presAssocID="{7C47C9CE-1E66-4E1D-BDDB-B1877046F5E0}" presName="rect2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AD031C0D-E669-47A6-948F-C180860C890B}" type="pres">
      <dgm:prSet presAssocID="{0966CEB5-987D-4B03-AB44-EA3B7EC7A6D6}" presName="sibTrans" presStyleCnt="0"/>
      <dgm:spPr/>
    </dgm:pt>
    <dgm:pt modelId="{B1BD5C3E-CB5B-4211-834F-D944C96D84DF}" type="pres">
      <dgm:prSet presAssocID="{3789FB56-D444-42D1-9705-1B82BD1405E5}" presName="composite" presStyleCnt="0"/>
      <dgm:spPr/>
    </dgm:pt>
    <dgm:pt modelId="{F9FB0B34-0E90-4B52-BFD4-02E75ECB34DC}" type="pres">
      <dgm:prSet presAssocID="{3789FB56-D444-42D1-9705-1B82BD1405E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478A-2EA8-4501-934E-9997ADE45A83}" type="pres">
      <dgm:prSet presAssocID="{3789FB56-D444-42D1-9705-1B82BD1405E5}" presName="rect2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10000" r="-10000"/>
          </a:stretch>
        </a:blipFill>
      </dgm:spPr>
    </dgm:pt>
    <dgm:pt modelId="{AC803209-86EC-4F84-8754-8FF042F72F51}" type="pres">
      <dgm:prSet presAssocID="{A8013567-E167-42AD-B801-FBCBE4453D75}" presName="sibTrans" presStyleCnt="0"/>
      <dgm:spPr/>
    </dgm:pt>
    <dgm:pt modelId="{982231A3-2615-4A57-8259-79F89AC4B56C}" type="pres">
      <dgm:prSet presAssocID="{81E58EF1-4180-4264-9417-4E1603518ACE}" presName="composite" presStyleCnt="0"/>
      <dgm:spPr/>
    </dgm:pt>
    <dgm:pt modelId="{FC885A01-B3CF-40C4-B58B-3B2B316CDE93}" type="pres">
      <dgm:prSet presAssocID="{81E58EF1-4180-4264-9417-4E1603518AC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9E321-89DB-4FC8-AF4E-E42011AA8265}" type="pres">
      <dgm:prSet presAssocID="{81E58EF1-4180-4264-9417-4E1603518ACE}" presName="rect2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</dgm:ptLst>
  <dgm:cxnLst>
    <dgm:cxn modelId="{1C2CA37B-0FBC-4505-A930-0A9846CB0111}" srcId="{EA5DEB11-3AA7-4076-842F-D3A9B1F5C896}" destId="{7C47C9CE-1E66-4E1D-BDDB-B1877046F5E0}" srcOrd="3" destOrd="0" parTransId="{80E4CD98-2945-488D-BDED-2619C3944F6E}" sibTransId="{0966CEB5-987D-4B03-AB44-EA3B7EC7A6D6}"/>
    <dgm:cxn modelId="{E3200417-F9E8-489D-9E04-5BD632A6A241}" srcId="{EA5DEB11-3AA7-4076-842F-D3A9B1F5C896}" destId="{B06CE9FD-1F5C-40B8-A2F0-53078FCFC406}" srcOrd="0" destOrd="0" parTransId="{4431BBE0-E29A-4CE2-A0E3-4AEB5BF4019E}" sibTransId="{4B9883D6-9322-4D42-A7E2-CF6DE06A5957}"/>
    <dgm:cxn modelId="{913A3C6D-D912-4E43-8EA2-9618E978631D}" type="presOf" srcId="{4A356185-91BD-4D1E-A65B-807A5ACEC5DE}" destId="{25628DCE-2C35-42FF-8BE3-787385BDFC94}" srcOrd="0" destOrd="0" presId="urn:microsoft.com/office/officeart/2008/layout/PictureStrips"/>
    <dgm:cxn modelId="{B22263C6-DA33-4D44-A513-12F7F72F9A98}" type="presOf" srcId="{EA5DEB11-3AA7-4076-842F-D3A9B1F5C896}" destId="{2E1BA63C-B9C6-4E78-BA63-F009B3AF451B}" srcOrd="0" destOrd="0" presId="urn:microsoft.com/office/officeart/2008/layout/PictureStrips"/>
    <dgm:cxn modelId="{5803841C-2840-4471-95AB-B0A0EDA1EC17}" srcId="{EA5DEB11-3AA7-4076-842F-D3A9B1F5C896}" destId="{4A356185-91BD-4D1E-A65B-807A5ACEC5DE}" srcOrd="1" destOrd="0" parTransId="{8A609544-A42B-43A9-9E0E-1770D5DC39C3}" sibTransId="{C2BD7303-D8D1-4394-9975-335D0000FA16}"/>
    <dgm:cxn modelId="{1BB29B56-D2E5-40BF-8A3E-D100A649FAED}" srcId="{EA5DEB11-3AA7-4076-842F-D3A9B1F5C896}" destId="{3789FB56-D444-42D1-9705-1B82BD1405E5}" srcOrd="4" destOrd="0" parTransId="{72DD07FE-942B-467C-8084-EB8899E177F3}" sibTransId="{A8013567-E167-42AD-B801-FBCBE4453D75}"/>
    <dgm:cxn modelId="{CE28AF7A-CB57-4C77-A1F1-69721F816A34}" type="presOf" srcId="{7C47C9CE-1E66-4E1D-BDDB-B1877046F5E0}" destId="{379C6B73-53D0-45FC-865E-52EA3DE2B570}" srcOrd="0" destOrd="0" presId="urn:microsoft.com/office/officeart/2008/layout/PictureStrips"/>
    <dgm:cxn modelId="{8AD7BEFD-09CF-40AC-8DB0-A8FC961B47D8}" srcId="{EA5DEB11-3AA7-4076-842F-D3A9B1F5C896}" destId="{71D51A11-CD3B-4210-9053-B3792D60EFCC}" srcOrd="2" destOrd="0" parTransId="{F7ADEB7A-D0B6-45A9-A5F7-FC4C88AC37A8}" sibTransId="{7F492418-259B-442E-BCB4-B7A5324E3832}"/>
    <dgm:cxn modelId="{466B924F-6405-4581-B652-76D4E07D99A8}" type="presOf" srcId="{B06CE9FD-1F5C-40B8-A2F0-53078FCFC406}" destId="{986CF79C-E355-4F7A-AD92-ECDE994C7DA7}" srcOrd="0" destOrd="0" presId="urn:microsoft.com/office/officeart/2008/layout/PictureStrips"/>
    <dgm:cxn modelId="{78BC4639-95EB-4139-8E9C-4CE068E2C1C7}" type="presOf" srcId="{71D51A11-CD3B-4210-9053-B3792D60EFCC}" destId="{4E321A23-53BD-497B-A3FA-0F9375440CDD}" srcOrd="0" destOrd="0" presId="urn:microsoft.com/office/officeart/2008/layout/PictureStrips"/>
    <dgm:cxn modelId="{B34C1873-E335-4C15-94F8-0359C2E95DB1}" type="presOf" srcId="{81E58EF1-4180-4264-9417-4E1603518ACE}" destId="{FC885A01-B3CF-40C4-B58B-3B2B316CDE93}" srcOrd="0" destOrd="0" presId="urn:microsoft.com/office/officeart/2008/layout/PictureStrips"/>
    <dgm:cxn modelId="{618D1FBB-ABD7-40C9-903F-1E1C64DDE6DD}" srcId="{EA5DEB11-3AA7-4076-842F-D3A9B1F5C896}" destId="{81E58EF1-4180-4264-9417-4E1603518ACE}" srcOrd="5" destOrd="0" parTransId="{576991DE-D651-437A-8709-3962FCF03A46}" sibTransId="{67717FA5-4BBF-4819-BD10-A516D84F784F}"/>
    <dgm:cxn modelId="{668AA749-AFD0-435D-BC63-1E4114FDEA84}" type="presOf" srcId="{3789FB56-D444-42D1-9705-1B82BD1405E5}" destId="{F9FB0B34-0E90-4B52-BFD4-02E75ECB34DC}" srcOrd="0" destOrd="0" presId="urn:microsoft.com/office/officeart/2008/layout/PictureStrips"/>
    <dgm:cxn modelId="{7AF8499C-49AC-45FE-9EA0-E857250A4664}" type="presParOf" srcId="{2E1BA63C-B9C6-4E78-BA63-F009B3AF451B}" destId="{C899D825-33CD-4B47-9800-67790E760AF0}" srcOrd="0" destOrd="0" presId="urn:microsoft.com/office/officeart/2008/layout/PictureStrips"/>
    <dgm:cxn modelId="{34CD659E-F837-413B-BA1E-880CFB65B895}" type="presParOf" srcId="{C899D825-33CD-4B47-9800-67790E760AF0}" destId="{986CF79C-E355-4F7A-AD92-ECDE994C7DA7}" srcOrd="0" destOrd="0" presId="urn:microsoft.com/office/officeart/2008/layout/PictureStrips"/>
    <dgm:cxn modelId="{0AC3377D-43E7-4483-B24B-5179989AC863}" type="presParOf" srcId="{C899D825-33CD-4B47-9800-67790E760AF0}" destId="{AB820F63-3FB3-468C-AE26-9B7C8199EE0A}" srcOrd="1" destOrd="0" presId="urn:microsoft.com/office/officeart/2008/layout/PictureStrips"/>
    <dgm:cxn modelId="{D05E6556-7B9A-4418-912B-4212533ABFF6}" type="presParOf" srcId="{2E1BA63C-B9C6-4E78-BA63-F009B3AF451B}" destId="{9F053862-45D6-4276-AEC0-9500B94694DE}" srcOrd="1" destOrd="0" presId="urn:microsoft.com/office/officeart/2008/layout/PictureStrips"/>
    <dgm:cxn modelId="{BA5493A9-EBFF-4606-B891-B2CC2C26B7F9}" type="presParOf" srcId="{2E1BA63C-B9C6-4E78-BA63-F009B3AF451B}" destId="{2347ACA3-1CAB-4484-9BA3-CA59593DA718}" srcOrd="2" destOrd="0" presId="urn:microsoft.com/office/officeart/2008/layout/PictureStrips"/>
    <dgm:cxn modelId="{1CE82538-03FB-4635-BD45-DED59FAA574A}" type="presParOf" srcId="{2347ACA3-1CAB-4484-9BA3-CA59593DA718}" destId="{25628DCE-2C35-42FF-8BE3-787385BDFC94}" srcOrd="0" destOrd="0" presId="urn:microsoft.com/office/officeart/2008/layout/PictureStrips"/>
    <dgm:cxn modelId="{28986808-E22F-495E-A57B-77565ABD7620}" type="presParOf" srcId="{2347ACA3-1CAB-4484-9BA3-CA59593DA718}" destId="{2880801C-8FBA-4E37-857D-7D5D03159577}" srcOrd="1" destOrd="0" presId="urn:microsoft.com/office/officeart/2008/layout/PictureStrips"/>
    <dgm:cxn modelId="{A0DBC6B4-33BE-4D85-83E1-3EB04BA12380}" type="presParOf" srcId="{2E1BA63C-B9C6-4E78-BA63-F009B3AF451B}" destId="{28F80F65-890F-40D1-BA29-355291D81524}" srcOrd="3" destOrd="0" presId="urn:microsoft.com/office/officeart/2008/layout/PictureStrips"/>
    <dgm:cxn modelId="{78E49554-901B-442A-88A4-031E00291EB1}" type="presParOf" srcId="{2E1BA63C-B9C6-4E78-BA63-F009B3AF451B}" destId="{DD37BCF0-78BC-4D90-8849-41B960FB23F3}" srcOrd="4" destOrd="0" presId="urn:microsoft.com/office/officeart/2008/layout/PictureStrips"/>
    <dgm:cxn modelId="{E58AF19D-C33F-4779-B99F-B648A947BBA4}" type="presParOf" srcId="{DD37BCF0-78BC-4D90-8849-41B960FB23F3}" destId="{4E321A23-53BD-497B-A3FA-0F9375440CDD}" srcOrd="0" destOrd="0" presId="urn:microsoft.com/office/officeart/2008/layout/PictureStrips"/>
    <dgm:cxn modelId="{0F70D8A5-C1C6-4C39-BC3E-0B6340205917}" type="presParOf" srcId="{DD37BCF0-78BC-4D90-8849-41B960FB23F3}" destId="{CA33294D-F806-4440-B97C-6EA1B2847ADF}" srcOrd="1" destOrd="0" presId="urn:microsoft.com/office/officeart/2008/layout/PictureStrips"/>
    <dgm:cxn modelId="{1478C936-E1DA-45C5-B216-BE07066EC472}" type="presParOf" srcId="{2E1BA63C-B9C6-4E78-BA63-F009B3AF451B}" destId="{7EE1B778-2549-4413-94A0-D6E06BDFA94E}" srcOrd="5" destOrd="0" presId="urn:microsoft.com/office/officeart/2008/layout/PictureStrips"/>
    <dgm:cxn modelId="{BF21D2DB-6430-48EC-8466-325534340FB2}" type="presParOf" srcId="{2E1BA63C-B9C6-4E78-BA63-F009B3AF451B}" destId="{8F932A6E-0DE1-4D8E-8E4A-16394BF36158}" srcOrd="6" destOrd="0" presId="urn:microsoft.com/office/officeart/2008/layout/PictureStrips"/>
    <dgm:cxn modelId="{167727AF-A296-4530-B587-41BC63A98641}" type="presParOf" srcId="{8F932A6E-0DE1-4D8E-8E4A-16394BF36158}" destId="{379C6B73-53D0-45FC-865E-52EA3DE2B570}" srcOrd="0" destOrd="0" presId="urn:microsoft.com/office/officeart/2008/layout/PictureStrips"/>
    <dgm:cxn modelId="{2B4783B1-C4EF-4A50-9213-D83A29CC1AF1}" type="presParOf" srcId="{8F932A6E-0DE1-4D8E-8E4A-16394BF36158}" destId="{C2C0474F-6E6D-44AB-B818-6E47127FBA3A}" srcOrd="1" destOrd="0" presId="urn:microsoft.com/office/officeart/2008/layout/PictureStrips"/>
    <dgm:cxn modelId="{5B67E268-A5CF-461E-BCC2-8AFCEA09F7C3}" type="presParOf" srcId="{2E1BA63C-B9C6-4E78-BA63-F009B3AF451B}" destId="{AD031C0D-E669-47A6-948F-C180860C890B}" srcOrd="7" destOrd="0" presId="urn:microsoft.com/office/officeart/2008/layout/PictureStrips"/>
    <dgm:cxn modelId="{EA12F55D-593E-465A-BE51-D27FC1957571}" type="presParOf" srcId="{2E1BA63C-B9C6-4E78-BA63-F009B3AF451B}" destId="{B1BD5C3E-CB5B-4211-834F-D944C96D84DF}" srcOrd="8" destOrd="0" presId="urn:microsoft.com/office/officeart/2008/layout/PictureStrips"/>
    <dgm:cxn modelId="{F479CC7B-0B40-489C-ABB0-C74E7F2A320E}" type="presParOf" srcId="{B1BD5C3E-CB5B-4211-834F-D944C96D84DF}" destId="{F9FB0B34-0E90-4B52-BFD4-02E75ECB34DC}" srcOrd="0" destOrd="0" presId="urn:microsoft.com/office/officeart/2008/layout/PictureStrips"/>
    <dgm:cxn modelId="{624FC5AA-B192-412A-A9CD-50B5C33302E9}" type="presParOf" srcId="{B1BD5C3E-CB5B-4211-834F-D944C96D84DF}" destId="{069F478A-2EA8-4501-934E-9997ADE45A83}" srcOrd="1" destOrd="0" presId="urn:microsoft.com/office/officeart/2008/layout/PictureStrips"/>
    <dgm:cxn modelId="{32C924D3-61E3-4B30-BB01-18811C65ADF1}" type="presParOf" srcId="{2E1BA63C-B9C6-4E78-BA63-F009B3AF451B}" destId="{AC803209-86EC-4F84-8754-8FF042F72F51}" srcOrd="9" destOrd="0" presId="urn:microsoft.com/office/officeart/2008/layout/PictureStrips"/>
    <dgm:cxn modelId="{27DD8C11-6CCC-4CFC-A7E9-9DA9E7C9691E}" type="presParOf" srcId="{2E1BA63C-B9C6-4E78-BA63-F009B3AF451B}" destId="{982231A3-2615-4A57-8259-79F89AC4B56C}" srcOrd="10" destOrd="0" presId="urn:microsoft.com/office/officeart/2008/layout/PictureStrips"/>
    <dgm:cxn modelId="{21DC863C-0000-407C-88EE-4D0678CADA7E}" type="presParOf" srcId="{982231A3-2615-4A57-8259-79F89AC4B56C}" destId="{FC885A01-B3CF-40C4-B58B-3B2B316CDE93}" srcOrd="0" destOrd="0" presId="urn:microsoft.com/office/officeart/2008/layout/PictureStrips"/>
    <dgm:cxn modelId="{8CF3DC08-67D9-4173-BC81-F8A3964D8786}" type="presParOf" srcId="{982231A3-2615-4A57-8259-79F89AC4B56C}" destId="{CD19E321-89DB-4FC8-AF4E-E42011AA826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DA05D-04B9-4554-B082-28187135DAA0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3F6455-6834-4DAD-8D07-51B69F058170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7854D2EB-8C6F-4398-9EFD-76D6273C1670}" type="parTrans" cxnId="{FF8C0BFE-3A19-4AE7-A131-CEB04CBB48C2}">
      <dgm:prSet/>
      <dgm:spPr/>
      <dgm:t>
        <a:bodyPr/>
        <a:lstStyle/>
        <a:p>
          <a:endParaRPr lang="ru-RU"/>
        </a:p>
      </dgm:t>
    </dgm:pt>
    <dgm:pt modelId="{7C88FDD8-925F-4C39-98DC-906CD9551DAC}" type="sibTrans" cxnId="{FF8C0BFE-3A19-4AE7-A131-CEB04CBB48C2}">
      <dgm:prSet/>
      <dgm:spPr/>
      <dgm:t>
        <a:bodyPr/>
        <a:lstStyle/>
        <a:p>
          <a:endParaRPr lang="ru-RU"/>
        </a:p>
      </dgm:t>
    </dgm:pt>
    <dgm:pt modelId="{874AB9A2-9499-4524-910A-04C87E1A31D1}">
      <dgm:prSet phldrT="[Текст]" custT="1"/>
      <dgm:spPr/>
      <dgm:t>
        <a:bodyPr/>
        <a:lstStyle/>
        <a:p>
          <a:r>
            <a:rPr lang="ru-RU" sz="1800" dirty="0" smtClean="0"/>
            <a:t>Специалисты отдела планирования разрабатывают вероятную желаемую структуру активов и пассивов банка, а также соответствующую ей структуру доходов и расходов. </a:t>
          </a:r>
          <a:endParaRPr lang="ru-RU" sz="1800" dirty="0"/>
        </a:p>
      </dgm:t>
    </dgm:pt>
    <dgm:pt modelId="{B609F383-13C1-4C3A-8586-EB96035DB248}" type="parTrans" cxnId="{947FE5CA-73D9-4BB3-9998-4C19ED749CFF}">
      <dgm:prSet/>
      <dgm:spPr/>
      <dgm:t>
        <a:bodyPr/>
        <a:lstStyle/>
        <a:p>
          <a:endParaRPr lang="ru-RU"/>
        </a:p>
      </dgm:t>
    </dgm:pt>
    <dgm:pt modelId="{F32717BC-A4A1-40DD-BDF6-76997FF47E04}" type="sibTrans" cxnId="{947FE5CA-73D9-4BB3-9998-4C19ED749CFF}">
      <dgm:prSet/>
      <dgm:spPr/>
      <dgm:t>
        <a:bodyPr/>
        <a:lstStyle/>
        <a:p>
          <a:endParaRPr lang="ru-RU"/>
        </a:p>
      </dgm:t>
    </dgm:pt>
    <dgm:pt modelId="{1FE73A6D-5414-451E-A59D-36321C71F429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EBBCE2B9-26DD-496F-97B3-9AD28AAD4E93}" type="parTrans" cxnId="{0A3DB3FA-78D9-4716-B77E-2F94943FD9BF}">
      <dgm:prSet/>
      <dgm:spPr/>
      <dgm:t>
        <a:bodyPr/>
        <a:lstStyle/>
        <a:p>
          <a:endParaRPr lang="ru-RU"/>
        </a:p>
      </dgm:t>
    </dgm:pt>
    <dgm:pt modelId="{5FD6251D-2012-47B6-9BAD-9B87B9C345C5}" type="sibTrans" cxnId="{0A3DB3FA-78D9-4716-B77E-2F94943FD9BF}">
      <dgm:prSet/>
      <dgm:spPr/>
      <dgm:t>
        <a:bodyPr/>
        <a:lstStyle/>
        <a:p>
          <a:endParaRPr lang="ru-RU"/>
        </a:p>
      </dgm:t>
    </dgm:pt>
    <dgm:pt modelId="{F113C033-6FC9-444D-883D-7ED2C7703C2D}">
      <dgm:prSet phldrT="[Текст]" custT="1"/>
      <dgm:spPr/>
      <dgm:t>
        <a:bodyPr/>
        <a:lstStyle/>
        <a:p>
          <a:r>
            <a:rPr lang="ru-RU" sz="2000" dirty="0" smtClean="0"/>
            <a:t>Предварительные значения планируемых показателей передаются для согласования в соответствующие подразделения и филиалы банка. </a:t>
          </a:r>
          <a:endParaRPr lang="ru-RU" sz="2000" dirty="0"/>
        </a:p>
      </dgm:t>
    </dgm:pt>
    <dgm:pt modelId="{D89AD165-99FD-4073-9064-B0F98746A577}" type="parTrans" cxnId="{1B728151-67F0-4AB0-8128-966FD341FCCA}">
      <dgm:prSet/>
      <dgm:spPr/>
      <dgm:t>
        <a:bodyPr/>
        <a:lstStyle/>
        <a:p>
          <a:endParaRPr lang="ru-RU"/>
        </a:p>
      </dgm:t>
    </dgm:pt>
    <dgm:pt modelId="{AAB18A66-EB2A-4BBD-B6B7-70967EA40847}" type="sibTrans" cxnId="{1B728151-67F0-4AB0-8128-966FD341FCCA}">
      <dgm:prSet/>
      <dgm:spPr/>
      <dgm:t>
        <a:bodyPr/>
        <a:lstStyle/>
        <a:p>
          <a:endParaRPr lang="ru-RU"/>
        </a:p>
      </dgm:t>
    </dgm:pt>
    <dgm:pt modelId="{102FE81E-3A1F-48A4-8FE0-43E735DF2F58}">
      <dgm:prSet phldrT="[Текст]"/>
      <dgm:spPr/>
      <dgm:t>
        <a:bodyPr/>
        <a:lstStyle/>
        <a:p>
          <a:r>
            <a:rPr lang="ru-RU" smtClean="0"/>
            <a:t>3 этап</a:t>
          </a:r>
          <a:endParaRPr lang="ru-RU" dirty="0"/>
        </a:p>
      </dgm:t>
    </dgm:pt>
    <dgm:pt modelId="{1873B979-94E1-4B81-9998-B98316F25E49}" type="parTrans" cxnId="{5137A702-2276-4B18-B4C4-6A082E2718B6}">
      <dgm:prSet/>
      <dgm:spPr/>
      <dgm:t>
        <a:bodyPr/>
        <a:lstStyle/>
        <a:p>
          <a:endParaRPr lang="ru-RU"/>
        </a:p>
      </dgm:t>
    </dgm:pt>
    <dgm:pt modelId="{97F7AFE9-1C3A-4C70-93B5-AA76E06E06CD}" type="sibTrans" cxnId="{5137A702-2276-4B18-B4C4-6A082E2718B6}">
      <dgm:prSet/>
      <dgm:spPr/>
      <dgm:t>
        <a:bodyPr/>
        <a:lstStyle/>
        <a:p>
          <a:endParaRPr lang="ru-RU"/>
        </a:p>
      </dgm:t>
    </dgm:pt>
    <dgm:pt modelId="{E558580C-B925-432E-B693-2A85F46052A1}">
      <dgm:prSet phldrT="[Текст]"/>
      <dgm:spPr/>
      <dgm:t>
        <a:bodyPr/>
        <a:lstStyle/>
        <a:p>
          <a:r>
            <a:rPr lang="ru-RU" dirty="0" smtClean="0"/>
            <a:t>Все материалы передаются на рассмотрение коллегиального финансового органа банка или финансовому менеджеру. </a:t>
          </a:r>
          <a:endParaRPr lang="ru-RU" dirty="0"/>
        </a:p>
      </dgm:t>
    </dgm:pt>
    <dgm:pt modelId="{0C2D038C-A10C-44E6-9FEE-67F642758A80}" type="parTrans" cxnId="{8AE5785B-C71A-4A5D-A403-FB5FC298DBD4}">
      <dgm:prSet/>
      <dgm:spPr/>
      <dgm:t>
        <a:bodyPr/>
        <a:lstStyle/>
        <a:p>
          <a:endParaRPr lang="ru-RU"/>
        </a:p>
      </dgm:t>
    </dgm:pt>
    <dgm:pt modelId="{388173C8-AA00-40C6-8201-C44F36475EBE}" type="sibTrans" cxnId="{8AE5785B-C71A-4A5D-A403-FB5FC298DBD4}">
      <dgm:prSet/>
      <dgm:spPr/>
      <dgm:t>
        <a:bodyPr/>
        <a:lstStyle/>
        <a:p>
          <a:endParaRPr lang="ru-RU"/>
        </a:p>
      </dgm:t>
    </dgm:pt>
    <dgm:pt modelId="{2EE3A903-1627-4EE2-9233-72B7BFFA76AF}">
      <dgm:prSet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6396E15B-11BE-472C-B41E-75826022E7B3}" type="parTrans" cxnId="{A5801BDF-5F1C-47F4-9A42-CA2A109CECCF}">
      <dgm:prSet/>
      <dgm:spPr/>
      <dgm:t>
        <a:bodyPr/>
        <a:lstStyle/>
        <a:p>
          <a:endParaRPr lang="ru-RU"/>
        </a:p>
      </dgm:t>
    </dgm:pt>
    <dgm:pt modelId="{93DDBB57-1908-44C2-A438-09B1597AEC24}" type="sibTrans" cxnId="{A5801BDF-5F1C-47F4-9A42-CA2A109CECCF}">
      <dgm:prSet/>
      <dgm:spPr/>
      <dgm:t>
        <a:bodyPr/>
        <a:lstStyle/>
        <a:p>
          <a:endParaRPr lang="ru-RU"/>
        </a:p>
      </dgm:t>
    </dgm:pt>
    <dgm:pt modelId="{DEDD7569-1FA0-4FE0-8F30-C52AA1CD24A7}">
      <dgm:prSet/>
      <dgm:spPr/>
      <dgm:t>
        <a:bodyPr/>
        <a:lstStyle/>
        <a:p>
          <a:r>
            <a:rPr lang="ru-RU" dirty="0" smtClean="0"/>
            <a:t>Отдел планирования формирует финансовый план банка, филиалов и структурных подразделений.</a:t>
          </a:r>
          <a:endParaRPr lang="ru-RU" dirty="0"/>
        </a:p>
      </dgm:t>
    </dgm:pt>
    <dgm:pt modelId="{2193AF2E-F210-4B70-A8F3-CA0778053A4A}" type="parTrans" cxnId="{4B43250E-092E-4682-BFEF-B89930BFD986}">
      <dgm:prSet/>
      <dgm:spPr/>
      <dgm:t>
        <a:bodyPr/>
        <a:lstStyle/>
        <a:p>
          <a:endParaRPr lang="ru-RU"/>
        </a:p>
      </dgm:t>
    </dgm:pt>
    <dgm:pt modelId="{E256CBC8-F931-4A0A-84CB-482074FA5D16}" type="sibTrans" cxnId="{4B43250E-092E-4682-BFEF-B89930BFD986}">
      <dgm:prSet/>
      <dgm:spPr/>
      <dgm:t>
        <a:bodyPr/>
        <a:lstStyle/>
        <a:p>
          <a:endParaRPr lang="ru-RU"/>
        </a:p>
      </dgm:t>
    </dgm:pt>
    <dgm:pt modelId="{BD4ACD36-FEB7-4C0D-AE84-F6C493BAB604}" type="pres">
      <dgm:prSet presAssocID="{D6FDA05D-04B9-4554-B082-28187135DA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BD5CD-59F4-4BC7-92D7-5349FD841382}" type="pres">
      <dgm:prSet presAssocID="{CA3F6455-6834-4DAD-8D07-51B69F058170}" presName="composite" presStyleCnt="0"/>
      <dgm:spPr/>
    </dgm:pt>
    <dgm:pt modelId="{ABCBA1F7-5EDF-48B8-BA20-162D54F927E9}" type="pres">
      <dgm:prSet presAssocID="{CA3F6455-6834-4DAD-8D07-51B69F0581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A9E8A-4F67-47F3-8F7D-222072B91B81}" type="pres">
      <dgm:prSet presAssocID="{CA3F6455-6834-4DAD-8D07-51B69F0581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33C5A-CCFC-4C9E-8B78-57279704C9DB}" type="pres">
      <dgm:prSet presAssocID="{7C88FDD8-925F-4C39-98DC-906CD9551DAC}" presName="sp" presStyleCnt="0"/>
      <dgm:spPr/>
    </dgm:pt>
    <dgm:pt modelId="{8640AEF3-DB0C-4A47-B456-277FAFE9A45F}" type="pres">
      <dgm:prSet presAssocID="{1FE73A6D-5414-451E-A59D-36321C71F429}" presName="composite" presStyleCnt="0"/>
      <dgm:spPr/>
    </dgm:pt>
    <dgm:pt modelId="{090D0F5B-1800-4E44-A0C1-241A9DF390FC}" type="pres">
      <dgm:prSet presAssocID="{1FE73A6D-5414-451E-A59D-36321C71F42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5A801-D0F3-41E1-B76C-E1B944A51CCC}" type="pres">
      <dgm:prSet presAssocID="{1FE73A6D-5414-451E-A59D-36321C71F42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B74A4-C2BF-4094-8C6B-1927E96F3BC9}" type="pres">
      <dgm:prSet presAssocID="{5FD6251D-2012-47B6-9BAD-9B87B9C345C5}" presName="sp" presStyleCnt="0"/>
      <dgm:spPr/>
    </dgm:pt>
    <dgm:pt modelId="{A3627CA3-0921-4FFD-930C-9C6EEBA75E79}" type="pres">
      <dgm:prSet presAssocID="{102FE81E-3A1F-48A4-8FE0-43E735DF2F58}" presName="composite" presStyleCnt="0"/>
      <dgm:spPr/>
    </dgm:pt>
    <dgm:pt modelId="{102EC2D6-AB25-4382-8E47-538DC243BABF}" type="pres">
      <dgm:prSet presAssocID="{102FE81E-3A1F-48A4-8FE0-43E735DF2F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9B740-241A-4DFA-9DAD-FB1777006095}" type="pres">
      <dgm:prSet presAssocID="{102FE81E-3A1F-48A4-8FE0-43E735DF2F5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44B2-989C-43DC-8B6C-CAF47A28E26F}" type="pres">
      <dgm:prSet presAssocID="{97F7AFE9-1C3A-4C70-93B5-AA76E06E06CD}" presName="sp" presStyleCnt="0"/>
      <dgm:spPr/>
    </dgm:pt>
    <dgm:pt modelId="{4147BD2D-69C5-4848-8B48-487F64ED1D88}" type="pres">
      <dgm:prSet presAssocID="{2EE3A903-1627-4EE2-9233-72B7BFFA76AF}" presName="composite" presStyleCnt="0"/>
      <dgm:spPr/>
    </dgm:pt>
    <dgm:pt modelId="{5B671752-8F8C-4ECA-BAA4-FC8B2ADCDFE9}" type="pres">
      <dgm:prSet presAssocID="{2EE3A903-1627-4EE2-9233-72B7BFFA76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6BDE6-5B69-4296-A94B-7BBC9E0AB6B1}" type="pres">
      <dgm:prSet presAssocID="{2EE3A903-1627-4EE2-9233-72B7BFFA76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E1684-7903-4139-B21F-846A401B9DD1}" type="presOf" srcId="{874AB9A2-9499-4524-910A-04C87E1A31D1}" destId="{62CA9E8A-4F67-47F3-8F7D-222072B91B81}" srcOrd="0" destOrd="0" presId="urn:microsoft.com/office/officeart/2005/8/layout/chevron2"/>
    <dgm:cxn modelId="{1B728151-67F0-4AB0-8128-966FD341FCCA}" srcId="{1FE73A6D-5414-451E-A59D-36321C71F429}" destId="{F113C033-6FC9-444D-883D-7ED2C7703C2D}" srcOrd="0" destOrd="0" parTransId="{D89AD165-99FD-4073-9064-B0F98746A577}" sibTransId="{AAB18A66-EB2A-4BBD-B6B7-70967EA40847}"/>
    <dgm:cxn modelId="{4B43250E-092E-4682-BFEF-B89930BFD986}" srcId="{2EE3A903-1627-4EE2-9233-72B7BFFA76AF}" destId="{DEDD7569-1FA0-4FE0-8F30-C52AA1CD24A7}" srcOrd="0" destOrd="0" parTransId="{2193AF2E-F210-4B70-A8F3-CA0778053A4A}" sibTransId="{E256CBC8-F931-4A0A-84CB-482074FA5D16}"/>
    <dgm:cxn modelId="{EC1F3FD5-E2B1-4F47-A721-C46DEAEF701F}" type="presOf" srcId="{2EE3A903-1627-4EE2-9233-72B7BFFA76AF}" destId="{5B671752-8F8C-4ECA-BAA4-FC8B2ADCDFE9}" srcOrd="0" destOrd="0" presId="urn:microsoft.com/office/officeart/2005/8/layout/chevron2"/>
    <dgm:cxn modelId="{947FE5CA-73D9-4BB3-9998-4C19ED749CFF}" srcId="{CA3F6455-6834-4DAD-8D07-51B69F058170}" destId="{874AB9A2-9499-4524-910A-04C87E1A31D1}" srcOrd="0" destOrd="0" parTransId="{B609F383-13C1-4C3A-8586-EB96035DB248}" sibTransId="{F32717BC-A4A1-40DD-BDF6-76997FF47E04}"/>
    <dgm:cxn modelId="{620865A3-26AF-465E-9EC0-F214E567CF94}" type="presOf" srcId="{D6FDA05D-04B9-4554-B082-28187135DAA0}" destId="{BD4ACD36-FEB7-4C0D-AE84-F6C493BAB604}" srcOrd="0" destOrd="0" presId="urn:microsoft.com/office/officeart/2005/8/layout/chevron2"/>
    <dgm:cxn modelId="{0A3DB3FA-78D9-4716-B77E-2F94943FD9BF}" srcId="{D6FDA05D-04B9-4554-B082-28187135DAA0}" destId="{1FE73A6D-5414-451E-A59D-36321C71F429}" srcOrd="1" destOrd="0" parTransId="{EBBCE2B9-26DD-496F-97B3-9AD28AAD4E93}" sibTransId="{5FD6251D-2012-47B6-9BAD-9B87B9C345C5}"/>
    <dgm:cxn modelId="{5137A702-2276-4B18-B4C4-6A082E2718B6}" srcId="{D6FDA05D-04B9-4554-B082-28187135DAA0}" destId="{102FE81E-3A1F-48A4-8FE0-43E735DF2F58}" srcOrd="2" destOrd="0" parTransId="{1873B979-94E1-4B81-9998-B98316F25E49}" sibTransId="{97F7AFE9-1C3A-4C70-93B5-AA76E06E06CD}"/>
    <dgm:cxn modelId="{E17BA992-94C4-4E95-BCA9-364395BEB005}" type="presOf" srcId="{102FE81E-3A1F-48A4-8FE0-43E735DF2F58}" destId="{102EC2D6-AB25-4382-8E47-538DC243BABF}" srcOrd="0" destOrd="0" presId="urn:microsoft.com/office/officeart/2005/8/layout/chevron2"/>
    <dgm:cxn modelId="{A5801BDF-5F1C-47F4-9A42-CA2A109CECCF}" srcId="{D6FDA05D-04B9-4554-B082-28187135DAA0}" destId="{2EE3A903-1627-4EE2-9233-72B7BFFA76AF}" srcOrd="3" destOrd="0" parTransId="{6396E15B-11BE-472C-B41E-75826022E7B3}" sibTransId="{93DDBB57-1908-44C2-A438-09B1597AEC24}"/>
    <dgm:cxn modelId="{7BB34964-D1DA-45E4-9C40-72BDCD8B5A02}" type="presOf" srcId="{CA3F6455-6834-4DAD-8D07-51B69F058170}" destId="{ABCBA1F7-5EDF-48B8-BA20-162D54F927E9}" srcOrd="0" destOrd="0" presId="urn:microsoft.com/office/officeart/2005/8/layout/chevron2"/>
    <dgm:cxn modelId="{7B487E66-BEFB-4DFC-9EC8-23D5724E8398}" type="presOf" srcId="{DEDD7569-1FA0-4FE0-8F30-C52AA1CD24A7}" destId="{6726BDE6-5B69-4296-A94B-7BBC9E0AB6B1}" srcOrd="0" destOrd="0" presId="urn:microsoft.com/office/officeart/2005/8/layout/chevron2"/>
    <dgm:cxn modelId="{FF8C0BFE-3A19-4AE7-A131-CEB04CBB48C2}" srcId="{D6FDA05D-04B9-4554-B082-28187135DAA0}" destId="{CA3F6455-6834-4DAD-8D07-51B69F058170}" srcOrd="0" destOrd="0" parTransId="{7854D2EB-8C6F-4398-9EFD-76D6273C1670}" sibTransId="{7C88FDD8-925F-4C39-98DC-906CD9551DAC}"/>
    <dgm:cxn modelId="{8AE5785B-C71A-4A5D-A403-FB5FC298DBD4}" srcId="{102FE81E-3A1F-48A4-8FE0-43E735DF2F58}" destId="{E558580C-B925-432E-B693-2A85F46052A1}" srcOrd="0" destOrd="0" parTransId="{0C2D038C-A10C-44E6-9FEE-67F642758A80}" sibTransId="{388173C8-AA00-40C6-8201-C44F36475EBE}"/>
    <dgm:cxn modelId="{DBE56349-AD91-4A63-BCE7-1E5A5FAC5B85}" type="presOf" srcId="{F113C033-6FC9-444D-883D-7ED2C7703C2D}" destId="{8575A801-D0F3-41E1-B76C-E1B944A51CCC}" srcOrd="0" destOrd="0" presId="urn:microsoft.com/office/officeart/2005/8/layout/chevron2"/>
    <dgm:cxn modelId="{9EADE46F-67FE-45D8-9B83-5320460BA9B5}" type="presOf" srcId="{1FE73A6D-5414-451E-A59D-36321C71F429}" destId="{090D0F5B-1800-4E44-A0C1-241A9DF390FC}" srcOrd="0" destOrd="0" presId="urn:microsoft.com/office/officeart/2005/8/layout/chevron2"/>
    <dgm:cxn modelId="{01E517DF-C27C-4C28-B084-1D559BEEDD0E}" type="presOf" srcId="{E558580C-B925-432E-B693-2A85F46052A1}" destId="{EA49B740-241A-4DFA-9DAD-FB1777006095}" srcOrd="0" destOrd="0" presId="urn:microsoft.com/office/officeart/2005/8/layout/chevron2"/>
    <dgm:cxn modelId="{DAC2B821-0A81-48C7-A6EB-5789620BCD6D}" type="presParOf" srcId="{BD4ACD36-FEB7-4C0D-AE84-F6C493BAB604}" destId="{2C1BD5CD-59F4-4BC7-92D7-5349FD841382}" srcOrd="0" destOrd="0" presId="urn:microsoft.com/office/officeart/2005/8/layout/chevron2"/>
    <dgm:cxn modelId="{4B57B0DD-50A4-44B8-96E5-C0B1DC0E2E54}" type="presParOf" srcId="{2C1BD5CD-59F4-4BC7-92D7-5349FD841382}" destId="{ABCBA1F7-5EDF-48B8-BA20-162D54F927E9}" srcOrd="0" destOrd="0" presId="urn:microsoft.com/office/officeart/2005/8/layout/chevron2"/>
    <dgm:cxn modelId="{7057EA91-B4B5-4D9E-B083-0F8DF88F03B9}" type="presParOf" srcId="{2C1BD5CD-59F4-4BC7-92D7-5349FD841382}" destId="{62CA9E8A-4F67-47F3-8F7D-222072B91B81}" srcOrd="1" destOrd="0" presId="urn:microsoft.com/office/officeart/2005/8/layout/chevron2"/>
    <dgm:cxn modelId="{35DE5B32-EBFA-4970-B2E7-5361056B5521}" type="presParOf" srcId="{BD4ACD36-FEB7-4C0D-AE84-F6C493BAB604}" destId="{D9E33C5A-CCFC-4C9E-8B78-57279704C9DB}" srcOrd="1" destOrd="0" presId="urn:microsoft.com/office/officeart/2005/8/layout/chevron2"/>
    <dgm:cxn modelId="{06D62B96-A8BE-401C-B5CF-B9E832DC9F60}" type="presParOf" srcId="{BD4ACD36-FEB7-4C0D-AE84-F6C493BAB604}" destId="{8640AEF3-DB0C-4A47-B456-277FAFE9A45F}" srcOrd="2" destOrd="0" presId="urn:microsoft.com/office/officeart/2005/8/layout/chevron2"/>
    <dgm:cxn modelId="{46DD1606-11C0-40D1-BDE4-43B509F7FE15}" type="presParOf" srcId="{8640AEF3-DB0C-4A47-B456-277FAFE9A45F}" destId="{090D0F5B-1800-4E44-A0C1-241A9DF390FC}" srcOrd="0" destOrd="0" presId="urn:microsoft.com/office/officeart/2005/8/layout/chevron2"/>
    <dgm:cxn modelId="{CAB3B1BC-1D38-4817-BB0B-AEC346FA127F}" type="presParOf" srcId="{8640AEF3-DB0C-4A47-B456-277FAFE9A45F}" destId="{8575A801-D0F3-41E1-B76C-E1B944A51CCC}" srcOrd="1" destOrd="0" presId="urn:microsoft.com/office/officeart/2005/8/layout/chevron2"/>
    <dgm:cxn modelId="{1AB4FFA0-A056-4C3B-863D-854F40CFCDD6}" type="presParOf" srcId="{BD4ACD36-FEB7-4C0D-AE84-F6C493BAB604}" destId="{C9DB74A4-C2BF-4094-8C6B-1927E96F3BC9}" srcOrd="3" destOrd="0" presId="urn:microsoft.com/office/officeart/2005/8/layout/chevron2"/>
    <dgm:cxn modelId="{21370206-C548-465D-BCB1-4E7038795234}" type="presParOf" srcId="{BD4ACD36-FEB7-4C0D-AE84-F6C493BAB604}" destId="{A3627CA3-0921-4FFD-930C-9C6EEBA75E79}" srcOrd="4" destOrd="0" presId="urn:microsoft.com/office/officeart/2005/8/layout/chevron2"/>
    <dgm:cxn modelId="{6E438E72-A8A9-4FCA-BF80-B510478F4963}" type="presParOf" srcId="{A3627CA3-0921-4FFD-930C-9C6EEBA75E79}" destId="{102EC2D6-AB25-4382-8E47-538DC243BABF}" srcOrd="0" destOrd="0" presId="urn:microsoft.com/office/officeart/2005/8/layout/chevron2"/>
    <dgm:cxn modelId="{17C10B41-3E6D-407D-B814-319EF03A129A}" type="presParOf" srcId="{A3627CA3-0921-4FFD-930C-9C6EEBA75E79}" destId="{EA49B740-241A-4DFA-9DAD-FB1777006095}" srcOrd="1" destOrd="0" presId="urn:microsoft.com/office/officeart/2005/8/layout/chevron2"/>
    <dgm:cxn modelId="{B7163926-D2A1-4DA1-9AD3-65CA2F27DDD6}" type="presParOf" srcId="{BD4ACD36-FEB7-4C0D-AE84-F6C493BAB604}" destId="{318944B2-989C-43DC-8B6C-CAF47A28E26F}" srcOrd="5" destOrd="0" presId="urn:microsoft.com/office/officeart/2005/8/layout/chevron2"/>
    <dgm:cxn modelId="{14ECAD10-A96E-4076-879C-DD4B0FB32C17}" type="presParOf" srcId="{BD4ACD36-FEB7-4C0D-AE84-F6C493BAB604}" destId="{4147BD2D-69C5-4848-8B48-487F64ED1D88}" srcOrd="6" destOrd="0" presId="urn:microsoft.com/office/officeart/2005/8/layout/chevron2"/>
    <dgm:cxn modelId="{8D02F240-364B-4F1D-BC67-3DCCDA6679D0}" type="presParOf" srcId="{4147BD2D-69C5-4848-8B48-487F64ED1D88}" destId="{5B671752-8F8C-4ECA-BAA4-FC8B2ADCDFE9}" srcOrd="0" destOrd="0" presId="urn:microsoft.com/office/officeart/2005/8/layout/chevron2"/>
    <dgm:cxn modelId="{D4CBBF77-E9A2-4A81-AD6E-3ABD30863638}" type="presParOf" srcId="{4147BD2D-69C5-4848-8B48-487F64ED1D88}" destId="{6726BDE6-5B69-4296-A94B-7BBC9E0AB6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1A049-BE93-4514-9065-DB09CD6EA3BA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F66BB3C8-2EFF-405B-9A5C-15134EF65C7D}">
      <dgm:prSet custT="1"/>
      <dgm:spPr/>
      <dgm:t>
        <a:bodyPr/>
        <a:lstStyle/>
        <a:p>
          <a:pPr rtl="0"/>
          <a:r>
            <a:rPr lang="ru-RU" sz="1800" dirty="0" smtClean="0"/>
            <a:t>система планирования должна быть привязана к имеющейся в банке системе центров ответственности, полномочий, системе </a:t>
          </a:r>
          <a:r>
            <a:rPr lang="ru-RU" sz="1800" dirty="0" err="1" smtClean="0"/>
            <a:t>контроллинга</a:t>
          </a:r>
          <a:r>
            <a:rPr lang="ru-RU" sz="1800" dirty="0" smtClean="0"/>
            <a:t>, иначе реализация даже самых лучших планов будет неэффективной; </a:t>
          </a:r>
          <a:endParaRPr lang="ru-RU" sz="1800" dirty="0"/>
        </a:p>
      </dgm:t>
    </dgm:pt>
    <dgm:pt modelId="{BDC83BF0-DD59-41D3-836C-44FB1049F241}" type="parTrans" cxnId="{5B66514E-7F83-43FB-87F0-BF4A5175117A}">
      <dgm:prSet/>
      <dgm:spPr/>
      <dgm:t>
        <a:bodyPr/>
        <a:lstStyle/>
        <a:p>
          <a:endParaRPr lang="ru-RU" sz="1400"/>
        </a:p>
      </dgm:t>
    </dgm:pt>
    <dgm:pt modelId="{199092A7-F1E1-4E51-8E66-2DE69367470A}" type="sibTrans" cxnId="{5B66514E-7F83-43FB-87F0-BF4A5175117A}">
      <dgm:prSet/>
      <dgm:spPr/>
      <dgm:t>
        <a:bodyPr/>
        <a:lstStyle/>
        <a:p>
          <a:endParaRPr lang="ru-RU" sz="1400"/>
        </a:p>
      </dgm:t>
    </dgm:pt>
    <dgm:pt modelId="{A97917D4-E377-4C59-972A-9E2FC53630F2}">
      <dgm:prSet custT="1"/>
      <dgm:spPr/>
      <dgm:t>
        <a:bodyPr/>
        <a:lstStyle/>
        <a:p>
          <a:pPr rtl="0"/>
          <a:r>
            <a:rPr lang="ru-RU" sz="1800" dirty="0" smtClean="0"/>
            <a:t>процесс корректировки системы планирования должен успевать за изменениями в организационно-штатной и финансовой структурах и системах управления банка; </a:t>
          </a:r>
          <a:endParaRPr lang="ru-RU" sz="1800" dirty="0"/>
        </a:p>
      </dgm:t>
    </dgm:pt>
    <dgm:pt modelId="{F83E2221-0894-4DD8-9CE0-FCF637E16260}" type="parTrans" cxnId="{3141937C-EF27-43A1-8316-B2F01DF033B4}">
      <dgm:prSet/>
      <dgm:spPr/>
      <dgm:t>
        <a:bodyPr/>
        <a:lstStyle/>
        <a:p>
          <a:endParaRPr lang="ru-RU" sz="1400"/>
        </a:p>
      </dgm:t>
    </dgm:pt>
    <dgm:pt modelId="{54CEED19-C118-44A0-8CC9-8F4FFD56C98C}" type="sibTrans" cxnId="{3141937C-EF27-43A1-8316-B2F01DF033B4}">
      <dgm:prSet/>
      <dgm:spPr/>
      <dgm:t>
        <a:bodyPr/>
        <a:lstStyle/>
        <a:p>
          <a:endParaRPr lang="ru-RU" sz="1400"/>
        </a:p>
      </dgm:t>
    </dgm:pt>
    <dgm:pt modelId="{21D9FBE5-00AE-4B02-8054-D3625900E3EF}">
      <dgm:prSet custT="1"/>
      <dgm:spPr/>
      <dgm:t>
        <a:bodyPr/>
        <a:lstStyle/>
        <a:p>
          <a:pPr rtl="0"/>
          <a:r>
            <a:rPr lang="ru-RU" sz="1800" smtClean="0"/>
            <a:t>система планирования должна включать в себя систему мотиваций для топ-менеджеров, «ключевых» руководителей и специалистов; </a:t>
          </a:r>
          <a:endParaRPr lang="ru-RU" sz="1800"/>
        </a:p>
      </dgm:t>
    </dgm:pt>
    <dgm:pt modelId="{09FAC78A-62AB-4FCE-A36E-A627C0A0C118}" type="parTrans" cxnId="{2C0D4BCC-1670-41E6-BA09-C59D53AEA278}">
      <dgm:prSet/>
      <dgm:spPr/>
      <dgm:t>
        <a:bodyPr/>
        <a:lstStyle/>
        <a:p>
          <a:endParaRPr lang="ru-RU" sz="1400"/>
        </a:p>
      </dgm:t>
    </dgm:pt>
    <dgm:pt modelId="{C6A2643A-73FB-4CD5-884B-9D1BACB01B83}" type="sibTrans" cxnId="{2C0D4BCC-1670-41E6-BA09-C59D53AEA278}">
      <dgm:prSet/>
      <dgm:spPr/>
      <dgm:t>
        <a:bodyPr/>
        <a:lstStyle/>
        <a:p>
          <a:endParaRPr lang="ru-RU" sz="1400"/>
        </a:p>
      </dgm:t>
    </dgm:pt>
    <dgm:pt modelId="{351A0871-EF51-4D41-8D6E-D6F2AB76EE06}">
      <dgm:prSet custT="1"/>
      <dgm:spPr/>
      <dgm:t>
        <a:bodyPr/>
        <a:lstStyle/>
        <a:p>
          <a:pPr rtl="0"/>
          <a:r>
            <a:rPr lang="ru-RU" sz="1800" smtClean="0"/>
            <a:t>следует четко определять права, обязанности и ответственность менеджеров бизнес-центров банка за результаты труда; </a:t>
          </a:r>
          <a:endParaRPr lang="ru-RU" sz="1800"/>
        </a:p>
      </dgm:t>
    </dgm:pt>
    <dgm:pt modelId="{0A9341F1-9D1A-4F3D-8983-2AE850CC026C}" type="parTrans" cxnId="{690B6EB4-275D-4E66-B45C-71AA204D731C}">
      <dgm:prSet/>
      <dgm:spPr/>
      <dgm:t>
        <a:bodyPr/>
        <a:lstStyle/>
        <a:p>
          <a:endParaRPr lang="ru-RU" sz="1400"/>
        </a:p>
      </dgm:t>
    </dgm:pt>
    <dgm:pt modelId="{34782756-A8E5-41A1-BB0F-48F1807AEB50}" type="sibTrans" cxnId="{690B6EB4-275D-4E66-B45C-71AA204D731C}">
      <dgm:prSet/>
      <dgm:spPr/>
      <dgm:t>
        <a:bodyPr/>
        <a:lstStyle/>
        <a:p>
          <a:endParaRPr lang="ru-RU" sz="1400"/>
        </a:p>
      </dgm:t>
    </dgm:pt>
    <dgm:pt modelId="{705BDEB8-31E2-4ADC-8FC1-AA5AA6539AEE}" type="pres">
      <dgm:prSet presAssocID="{E611A049-BE93-4514-9065-DB09CD6EA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D3DDB-DB49-4B1A-A0BD-03928A7230CE}" type="pres">
      <dgm:prSet presAssocID="{F66BB3C8-2EFF-405B-9A5C-15134EF65C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51A19-DE8E-4ADA-8892-EB303F5B2ED6}" type="pres">
      <dgm:prSet presAssocID="{199092A7-F1E1-4E51-8E66-2DE69367470A}" presName="spacer" presStyleCnt="0"/>
      <dgm:spPr/>
    </dgm:pt>
    <dgm:pt modelId="{10EEC985-8B94-421C-9E59-49FF7492A023}" type="pres">
      <dgm:prSet presAssocID="{A97917D4-E377-4C59-972A-9E2FC53630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955C-6CD0-407A-960F-B1C001E18C96}" type="pres">
      <dgm:prSet presAssocID="{54CEED19-C118-44A0-8CC9-8F4FFD56C98C}" presName="spacer" presStyleCnt="0"/>
      <dgm:spPr/>
    </dgm:pt>
    <dgm:pt modelId="{4D29195D-08D1-4C61-A022-31ABB097FA31}" type="pres">
      <dgm:prSet presAssocID="{21D9FBE5-00AE-4B02-8054-D3625900E3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1D4C7-5686-40A9-953C-D10EBB4C321F}" type="pres">
      <dgm:prSet presAssocID="{C6A2643A-73FB-4CD5-884B-9D1BACB01B83}" presName="spacer" presStyleCnt="0"/>
      <dgm:spPr/>
    </dgm:pt>
    <dgm:pt modelId="{EC98EDF9-5340-41FE-9F80-A4CB15E7F255}" type="pres">
      <dgm:prSet presAssocID="{351A0871-EF51-4D41-8D6E-D6F2AB76EE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C58C8-0D7C-4F05-9165-03E5E73AC48E}" type="presOf" srcId="{F66BB3C8-2EFF-405B-9A5C-15134EF65C7D}" destId="{9A7D3DDB-DB49-4B1A-A0BD-03928A7230CE}" srcOrd="0" destOrd="0" presId="urn:microsoft.com/office/officeart/2005/8/layout/vList2"/>
    <dgm:cxn modelId="{2C0D4BCC-1670-41E6-BA09-C59D53AEA278}" srcId="{E611A049-BE93-4514-9065-DB09CD6EA3BA}" destId="{21D9FBE5-00AE-4B02-8054-D3625900E3EF}" srcOrd="2" destOrd="0" parTransId="{09FAC78A-62AB-4FCE-A36E-A627C0A0C118}" sibTransId="{C6A2643A-73FB-4CD5-884B-9D1BACB01B83}"/>
    <dgm:cxn modelId="{0BA6702D-C19B-4005-BFE5-AF505474A492}" type="presOf" srcId="{A97917D4-E377-4C59-972A-9E2FC53630F2}" destId="{10EEC985-8B94-421C-9E59-49FF7492A023}" srcOrd="0" destOrd="0" presId="urn:microsoft.com/office/officeart/2005/8/layout/vList2"/>
    <dgm:cxn modelId="{B0487C68-A9D1-4AAB-A1E2-F31A469DE202}" type="presOf" srcId="{21D9FBE5-00AE-4B02-8054-D3625900E3EF}" destId="{4D29195D-08D1-4C61-A022-31ABB097FA31}" srcOrd="0" destOrd="0" presId="urn:microsoft.com/office/officeart/2005/8/layout/vList2"/>
    <dgm:cxn modelId="{3141937C-EF27-43A1-8316-B2F01DF033B4}" srcId="{E611A049-BE93-4514-9065-DB09CD6EA3BA}" destId="{A97917D4-E377-4C59-972A-9E2FC53630F2}" srcOrd="1" destOrd="0" parTransId="{F83E2221-0894-4DD8-9CE0-FCF637E16260}" sibTransId="{54CEED19-C118-44A0-8CC9-8F4FFD56C98C}"/>
    <dgm:cxn modelId="{9A5A61B8-279D-4119-A168-0F03E970F774}" type="presOf" srcId="{E611A049-BE93-4514-9065-DB09CD6EA3BA}" destId="{705BDEB8-31E2-4ADC-8FC1-AA5AA6539AEE}" srcOrd="0" destOrd="0" presId="urn:microsoft.com/office/officeart/2005/8/layout/vList2"/>
    <dgm:cxn modelId="{5B66514E-7F83-43FB-87F0-BF4A5175117A}" srcId="{E611A049-BE93-4514-9065-DB09CD6EA3BA}" destId="{F66BB3C8-2EFF-405B-9A5C-15134EF65C7D}" srcOrd="0" destOrd="0" parTransId="{BDC83BF0-DD59-41D3-836C-44FB1049F241}" sibTransId="{199092A7-F1E1-4E51-8E66-2DE69367470A}"/>
    <dgm:cxn modelId="{2C266DCE-3CC7-4015-A5A9-C2AB1AAB83E8}" type="presOf" srcId="{351A0871-EF51-4D41-8D6E-D6F2AB76EE06}" destId="{EC98EDF9-5340-41FE-9F80-A4CB15E7F255}" srcOrd="0" destOrd="0" presId="urn:microsoft.com/office/officeart/2005/8/layout/vList2"/>
    <dgm:cxn modelId="{690B6EB4-275D-4E66-B45C-71AA204D731C}" srcId="{E611A049-BE93-4514-9065-DB09CD6EA3BA}" destId="{351A0871-EF51-4D41-8D6E-D6F2AB76EE06}" srcOrd="3" destOrd="0" parTransId="{0A9341F1-9D1A-4F3D-8983-2AE850CC026C}" sibTransId="{34782756-A8E5-41A1-BB0F-48F1807AEB50}"/>
    <dgm:cxn modelId="{881EDA9A-41B8-43C9-B8D6-2DC202F67411}" type="presParOf" srcId="{705BDEB8-31E2-4ADC-8FC1-AA5AA6539AEE}" destId="{9A7D3DDB-DB49-4B1A-A0BD-03928A7230CE}" srcOrd="0" destOrd="0" presId="urn:microsoft.com/office/officeart/2005/8/layout/vList2"/>
    <dgm:cxn modelId="{0A4C4070-94E1-4B92-A819-A7D3B46707C1}" type="presParOf" srcId="{705BDEB8-31E2-4ADC-8FC1-AA5AA6539AEE}" destId="{1DB51A19-DE8E-4ADA-8892-EB303F5B2ED6}" srcOrd="1" destOrd="0" presId="urn:microsoft.com/office/officeart/2005/8/layout/vList2"/>
    <dgm:cxn modelId="{7CF46F92-3542-4E3A-99D2-DC94658B6E82}" type="presParOf" srcId="{705BDEB8-31E2-4ADC-8FC1-AA5AA6539AEE}" destId="{10EEC985-8B94-421C-9E59-49FF7492A023}" srcOrd="2" destOrd="0" presId="urn:microsoft.com/office/officeart/2005/8/layout/vList2"/>
    <dgm:cxn modelId="{2A35B536-86E6-4ED2-A41A-8D5CC1BE593C}" type="presParOf" srcId="{705BDEB8-31E2-4ADC-8FC1-AA5AA6539AEE}" destId="{2E69955C-6CD0-407A-960F-B1C001E18C96}" srcOrd="3" destOrd="0" presId="urn:microsoft.com/office/officeart/2005/8/layout/vList2"/>
    <dgm:cxn modelId="{23691157-C429-4E49-A990-A9E05A76ECAC}" type="presParOf" srcId="{705BDEB8-31E2-4ADC-8FC1-AA5AA6539AEE}" destId="{4D29195D-08D1-4C61-A022-31ABB097FA31}" srcOrd="4" destOrd="0" presId="urn:microsoft.com/office/officeart/2005/8/layout/vList2"/>
    <dgm:cxn modelId="{A72FD24B-1912-4CA3-9089-E922065EA60F}" type="presParOf" srcId="{705BDEB8-31E2-4ADC-8FC1-AA5AA6539AEE}" destId="{DBF1D4C7-5686-40A9-953C-D10EBB4C321F}" srcOrd="5" destOrd="0" presId="urn:microsoft.com/office/officeart/2005/8/layout/vList2"/>
    <dgm:cxn modelId="{E4135D5D-2019-40C7-B2DF-31FA354015A1}" type="presParOf" srcId="{705BDEB8-31E2-4ADC-8FC1-AA5AA6539AEE}" destId="{EC98EDF9-5340-41FE-9F80-A4CB15E7F2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2244A-7FB4-4DF0-BA93-0C15BC27BA6F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03BE767-56CD-4310-B65B-7073CE88A3E0}">
      <dgm:prSet custT="1"/>
      <dgm:spPr/>
      <dgm:t>
        <a:bodyPr/>
        <a:lstStyle/>
        <a:p>
          <a:pPr rtl="0"/>
          <a:r>
            <a:rPr lang="ru-RU" sz="1800" dirty="0" smtClean="0"/>
            <a:t>планирование предпочтительно осуществлять «комбинированным» или «комбинированным с лимитами» методами, тогда планы будут объективными, комплексными и самодостаточными; </a:t>
          </a:r>
          <a:endParaRPr lang="ru-RU" sz="1800" dirty="0"/>
        </a:p>
      </dgm:t>
    </dgm:pt>
    <dgm:pt modelId="{09927A23-9046-4079-BE12-70A67F94521F}" type="parTrans" cxnId="{4DA10EFA-5583-4CD3-B712-0D7A2F0B5D28}">
      <dgm:prSet/>
      <dgm:spPr/>
      <dgm:t>
        <a:bodyPr/>
        <a:lstStyle/>
        <a:p>
          <a:endParaRPr lang="ru-RU" sz="1800"/>
        </a:p>
      </dgm:t>
    </dgm:pt>
    <dgm:pt modelId="{B284AF52-2D8E-4D08-A169-1BE050C6A06F}" type="sibTrans" cxnId="{4DA10EFA-5583-4CD3-B712-0D7A2F0B5D28}">
      <dgm:prSet/>
      <dgm:spPr/>
      <dgm:t>
        <a:bodyPr/>
        <a:lstStyle/>
        <a:p>
          <a:endParaRPr lang="ru-RU" sz="1800"/>
        </a:p>
      </dgm:t>
    </dgm:pt>
    <dgm:pt modelId="{C524708D-45BA-4DE9-9FB2-83990E353BA2}">
      <dgm:prSet custT="1"/>
      <dgm:spPr/>
      <dgm:t>
        <a:bodyPr/>
        <a:lstStyle/>
        <a:p>
          <a:pPr rtl="0"/>
          <a:r>
            <a:rPr lang="ru-RU" sz="1800" dirty="0" smtClean="0"/>
            <a:t>расчет плановых значений статей бюджета должен быть основан на глубоком анализе исходной ситуации, достигнутых результатов, сильных и слабых сторон бизнеса банка, с учетом выявленных резервов повышения доходов и/или снижения расходов; </a:t>
          </a:r>
          <a:endParaRPr lang="ru-RU" sz="1800" dirty="0"/>
        </a:p>
      </dgm:t>
    </dgm:pt>
    <dgm:pt modelId="{F09B43AE-7111-42B0-BF52-02F15B26800D}" type="parTrans" cxnId="{2B33B34B-5662-4115-A723-634A5471041B}">
      <dgm:prSet/>
      <dgm:spPr/>
      <dgm:t>
        <a:bodyPr/>
        <a:lstStyle/>
        <a:p>
          <a:endParaRPr lang="ru-RU" sz="1800"/>
        </a:p>
      </dgm:t>
    </dgm:pt>
    <dgm:pt modelId="{EFE731DD-14CA-4338-8206-6FDDD8D6F374}" type="sibTrans" cxnId="{2B33B34B-5662-4115-A723-634A5471041B}">
      <dgm:prSet/>
      <dgm:spPr/>
      <dgm:t>
        <a:bodyPr/>
        <a:lstStyle/>
        <a:p>
          <a:endParaRPr lang="ru-RU" sz="1800"/>
        </a:p>
      </dgm:t>
    </dgm:pt>
    <dgm:pt modelId="{DD585B5E-C4B9-4968-87E5-65FF9BFF902F}">
      <dgm:prSet custT="1"/>
      <dgm:spPr/>
      <dgm:t>
        <a:bodyPr/>
        <a:lstStyle/>
        <a:p>
          <a:pPr rtl="0"/>
          <a:r>
            <a:rPr lang="ru-RU" sz="1800" dirty="0" smtClean="0"/>
            <a:t>необходимо осуществлять сценарное планирование с учетом рисков и изменений внешней среды; </a:t>
          </a:r>
          <a:endParaRPr lang="ru-RU" sz="1800" dirty="0"/>
        </a:p>
      </dgm:t>
    </dgm:pt>
    <dgm:pt modelId="{3ED7617D-2D39-4066-AB85-0CE84C700C3E}" type="parTrans" cxnId="{72196CD5-99D5-4C4C-BFF0-18415BCC477E}">
      <dgm:prSet/>
      <dgm:spPr/>
      <dgm:t>
        <a:bodyPr/>
        <a:lstStyle/>
        <a:p>
          <a:endParaRPr lang="ru-RU" sz="1800"/>
        </a:p>
      </dgm:t>
    </dgm:pt>
    <dgm:pt modelId="{17B057E5-E974-4A9D-9EFD-A08CA351FD4C}" type="sibTrans" cxnId="{72196CD5-99D5-4C4C-BFF0-18415BCC477E}">
      <dgm:prSet/>
      <dgm:spPr/>
      <dgm:t>
        <a:bodyPr/>
        <a:lstStyle/>
        <a:p>
          <a:endParaRPr lang="ru-RU" sz="1800"/>
        </a:p>
      </dgm:t>
    </dgm:pt>
    <dgm:pt modelId="{0DF3AB56-C3BC-4C93-A80D-23902D9BB085}">
      <dgm:prSet custT="1"/>
      <dgm:spPr/>
      <dgm:t>
        <a:bodyPr/>
        <a:lstStyle/>
        <a:p>
          <a:pPr rtl="0"/>
          <a:r>
            <a:rPr lang="ru-RU" sz="1800" smtClean="0"/>
            <a:t>необходимо планировать защитные действия и контрдействия для компенсации потерь в случае возникновения рисков; </a:t>
          </a:r>
          <a:endParaRPr lang="ru-RU" sz="1800"/>
        </a:p>
      </dgm:t>
    </dgm:pt>
    <dgm:pt modelId="{89228B0C-2685-4339-B197-EF761BCF9093}" type="parTrans" cxnId="{B8436C66-F30F-4927-8507-51D379202B70}">
      <dgm:prSet/>
      <dgm:spPr/>
      <dgm:t>
        <a:bodyPr/>
        <a:lstStyle/>
        <a:p>
          <a:endParaRPr lang="ru-RU" sz="1800"/>
        </a:p>
      </dgm:t>
    </dgm:pt>
    <dgm:pt modelId="{6412DF83-09B1-47AB-AB31-0851089B0910}" type="sibTrans" cxnId="{B8436C66-F30F-4927-8507-51D379202B70}">
      <dgm:prSet/>
      <dgm:spPr/>
      <dgm:t>
        <a:bodyPr/>
        <a:lstStyle/>
        <a:p>
          <a:endParaRPr lang="ru-RU" sz="1800"/>
        </a:p>
      </dgm:t>
    </dgm:pt>
    <dgm:pt modelId="{30FF21C2-0FFF-48CF-BCA5-3750181B4173}" type="pres">
      <dgm:prSet presAssocID="{41C2244A-7FB4-4DF0-BA93-0C15BC27B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9B1FE-1A0B-497A-BEDD-192064F21E13}" type="pres">
      <dgm:prSet presAssocID="{703BE767-56CD-4310-B65B-7073CE88A3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1A46D-DC2F-4F77-B5AC-D7F6879449D8}" type="pres">
      <dgm:prSet presAssocID="{B284AF52-2D8E-4D08-A169-1BE050C6A06F}" presName="spacer" presStyleCnt="0"/>
      <dgm:spPr/>
    </dgm:pt>
    <dgm:pt modelId="{15A17A09-2574-49BC-8BA2-96CCCAA11425}" type="pres">
      <dgm:prSet presAssocID="{C524708D-45BA-4DE9-9FB2-83990E353B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A33B9-16FB-4341-94C2-B29336ED7367}" type="pres">
      <dgm:prSet presAssocID="{EFE731DD-14CA-4338-8206-6FDDD8D6F374}" presName="spacer" presStyleCnt="0"/>
      <dgm:spPr/>
    </dgm:pt>
    <dgm:pt modelId="{A3698D7A-737D-4D0D-8543-5BE497DC87D4}" type="pres">
      <dgm:prSet presAssocID="{DD585B5E-C4B9-4968-87E5-65FF9BFF902F}" presName="parentText" presStyleLbl="node1" presStyleIdx="2" presStyleCnt="4" custScaleY="75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CD143-7F12-41C9-B977-C933349F3AB6}" type="pres">
      <dgm:prSet presAssocID="{17B057E5-E974-4A9D-9EFD-A08CA351FD4C}" presName="spacer" presStyleCnt="0"/>
      <dgm:spPr/>
    </dgm:pt>
    <dgm:pt modelId="{1926904F-2C45-4B23-90F3-A1C3B2B4EB2D}" type="pres">
      <dgm:prSet presAssocID="{0DF3AB56-C3BC-4C93-A80D-23902D9BB085}" presName="parentText" presStyleLbl="node1" presStyleIdx="3" presStyleCnt="4" custScaleY="79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3B34B-5662-4115-A723-634A5471041B}" srcId="{41C2244A-7FB4-4DF0-BA93-0C15BC27BA6F}" destId="{C524708D-45BA-4DE9-9FB2-83990E353BA2}" srcOrd="1" destOrd="0" parTransId="{F09B43AE-7111-42B0-BF52-02F15B26800D}" sibTransId="{EFE731DD-14CA-4338-8206-6FDDD8D6F374}"/>
    <dgm:cxn modelId="{4DA10EFA-5583-4CD3-B712-0D7A2F0B5D28}" srcId="{41C2244A-7FB4-4DF0-BA93-0C15BC27BA6F}" destId="{703BE767-56CD-4310-B65B-7073CE88A3E0}" srcOrd="0" destOrd="0" parTransId="{09927A23-9046-4079-BE12-70A67F94521F}" sibTransId="{B284AF52-2D8E-4D08-A169-1BE050C6A06F}"/>
    <dgm:cxn modelId="{FB8D081E-5D36-458B-BD1F-0F4882F132B9}" type="presOf" srcId="{703BE767-56CD-4310-B65B-7073CE88A3E0}" destId="{7089B1FE-1A0B-497A-BEDD-192064F21E13}" srcOrd="0" destOrd="0" presId="urn:microsoft.com/office/officeart/2005/8/layout/vList2"/>
    <dgm:cxn modelId="{7A72E67D-B5AF-4693-96E6-4A30FEDDADF2}" type="presOf" srcId="{0DF3AB56-C3BC-4C93-A80D-23902D9BB085}" destId="{1926904F-2C45-4B23-90F3-A1C3B2B4EB2D}" srcOrd="0" destOrd="0" presId="urn:microsoft.com/office/officeart/2005/8/layout/vList2"/>
    <dgm:cxn modelId="{2D6E836B-72E4-4886-8394-6F04D9BC3E0C}" type="presOf" srcId="{41C2244A-7FB4-4DF0-BA93-0C15BC27BA6F}" destId="{30FF21C2-0FFF-48CF-BCA5-3750181B4173}" srcOrd="0" destOrd="0" presId="urn:microsoft.com/office/officeart/2005/8/layout/vList2"/>
    <dgm:cxn modelId="{AAACA562-6743-4725-8908-8B3B0975B483}" type="presOf" srcId="{DD585B5E-C4B9-4968-87E5-65FF9BFF902F}" destId="{A3698D7A-737D-4D0D-8543-5BE497DC87D4}" srcOrd="0" destOrd="0" presId="urn:microsoft.com/office/officeart/2005/8/layout/vList2"/>
    <dgm:cxn modelId="{B8436C66-F30F-4927-8507-51D379202B70}" srcId="{41C2244A-7FB4-4DF0-BA93-0C15BC27BA6F}" destId="{0DF3AB56-C3BC-4C93-A80D-23902D9BB085}" srcOrd="3" destOrd="0" parTransId="{89228B0C-2685-4339-B197-EF761BCF9093}" sibTransId="{6412DF83-09B1-47AB-AB31-0851089B0910}"/>
    <dgm:cxn modelId="{8CD2C0D6-2164-4212-B49D-ABD0E6083345}" type="presOf" srcId="{C524708D-45BA-4DE9-9FB2-83990E353BA2}" destId="{15A17A09-2574-49BC-8BA2-96CCCAA11425}" srcOrd="0" destOrd="0" presId="urn:microsoft.com/office/officeart/2005/8/layout/vList2"/>
    <dgm:cxn modelId="{72196CD5-99D5-4C4C-BFF0-18415BCC477E}" srcId="{41C2244A-7FB4-4DF0-BA93-0C15BC27BA6F}" destId="{DD585B5E-C4B9-4968-87E5-65FF9BFF902F}" srcOrd="2" destOrd="0" parTransId="{3ED7617D-2D39-4066-AB85-0CE84C700C3E}" sibTransId="{17B057E5-E974-4A9D-9EFD-A08CA351FD4C}"/>
    <dgm:cxn modelId="{3249831D-7405-497D-8325-E37E51735E11}" type="presParOf" srcId="{30FF21C2-0FFF-48CF-BCA5-3750181B4173}" destId="{7089B1FE-1A0B-497A-BEDD-192064F21E13}" srcOrd="0" destOrd="0" presId="urn:microsoft.com/office/officeart/2005/8/layout/vList2"/>
    <dgm:cxn modelId="{1DBDE1B4-378F-4FEB-B1FF-7C0DA5E5154E}" type="presParOf" srcId="{30FF21C2-0FFF-48CF-BCA5-3750181B4173}" destId="{EB91A46D-DC2F-4F77-B5AC-D7F6879449D8}" srcOrd="1" destOrd="0" presId="urn:microsoft.com/office/officeart/2005/8/layout/vList2"/>
    <dgm:cxn modelId="{E49AD2A5-EDE8-4162-8AE2-3B0D6D8186A7}" type="presParOf" srcId="{30FF21C2-0FFF-48CF-BCA5-3750181B4173}" destId="{15A17A09-2574-49BC-8BA2-96CCCAA11425}" srcOrd="2" destOrd="0" presId="urn:microsoft.com/office/officeart/2005/8/layout/vList2"/>
    <dgm:cxn modelId="{3FE76409-6A24-4BF6-9C32-3B1074CE6177}" type="presParOf" srcId="{30FF21C2-0FFF-48CF-BCA5-3750181B4173}" destId="{929A33B9-16FB-4341-94C2-B29336ED7367}" srcOrd="3" destOrd="0" presId="urn:microsoft.com/office/officeart/2005/8/layout/vList2"/>
    <dgm:cxn modelId="{391DC1CE-43CC-4D4B-BD21-10AF5C418F67}" type="presParOf" srcId="{30FF21C2-0FFF-48CF-BCA5-3750181B4173}" destId="{A3698D7A-737D-4D0D-8543-5BE497DC87D4}" srcOrd="4" destOrd="0" presId="urn:microsoft.com/office/officeart/2005/8/layout/vList2"/>
    <dgm:cxn modelId="{00F68667-82EE-4B74-9295-38A324DC1D37}" type="presParOf" srcId="{30FF21C2-0FFF-48CF-BCA5-3750181B4173}" destId="{A82CD143-7F12-41C9-B977-C933349F3AB6}" srcOrd="5" destOrd="0" presId="urn:microsoft.com/office/officeart/2005/8/layout/vList2"/>
    <dgm:cxn modelId="{0175D957-0295-46AB-9BBE-2AA62645BF6F}" type="presParOf" srcId="{30FF21C2-0FFF-48CF-BCA5-3750181B4173}" destId="{1926904F-2C45-4B23-90F3-A1C3B2B4EB2D}" srcOrd="6" destOrd="0" presId="urn:microsoft.com/office/officeart/2005/8/layout/vList2"/>
  </dgm:cxnLst>
  <dgm:bg>
    <a:effectLst>
      <a:glow rad="101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BD80E2-1B2F-4615-8C45-829B59BCD060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C7A531B-6B03-4ED6-82D6-2D4C52D74135}">
      <dgm:prSet custT="1"/>
      <dgm:spPr/>
      <dgm:t>
        <a:bodyPr/>
        <a:lstStyle/>
        <a:p>
          <a:pPr rtl="0"/>
          <a:r>
            <a:rPr lang="ru-RU" sz="1800" dirty="0" smtClean="0"/>
            <a:t>следует оптимизировать планы с учетом интересов собственников, а также с учетом экономических и инвестиционных критериев; </a:t>
          </a:r>
          <a:endParaRPr lang="ru-RU" sz="1800" dirty="0"/>
        </a:p>
      </dgm:t>
    </dgm:pt>
    <dgm:pt modelId="{9ECAF8AE-3BDB-4CC8-955B-890747FB2A17}" type="parTrans" cxnId="{F1283F36-F634-49BF-82C2-112D51717FA3}">
      <dgm:prSet/>
      <dgm:spPr/>
      <dgm:t>
        <a:bodyPr/>
        <a:lstStyle/>
        <a:p>
          <a:endParaRPr lang="ru-RU" sz="2000"/>
        </a:p>
      </dgm:t>
    </dgm:pt>
    <dgm:pt modelId="{E32A268E-7CE4-4A27-938A-B1C58E11921A}" type="sibTrans" cxnId="{F1283F36-F634-49BF-82C2-112D51717FA3}">
      <dgm:prSet/>
      <dgm:spPr/>
      <dgm:t>
        <a:bodyPr/>
        <a:lstStyle/>
        <a:p>
          <a:endParaRPr lang="ru-RU" sz="2000"/>
        </a:p>
      </dgm:t>
    </dgm:pt>
    <dgm:pt modelId="{BCA82CCF-4592-489C-B97C-3F59BC147B92}">
      <dgm:prSet custT="1"/>
      <dgm:spPr/>
      <dgm:t>
        <a:bodyPr/>
        <a:lstStyle/>
        <a:p>
          <a:pPr rtl="0"/>
          <a:r>
            <a:rPr lang="ru-RU" sz="1800" dirty="0" smtClean="0"/>
            <a:t>финансовая деятельность банка (в том числе цели и задачи его развития) должна быть формализуема настолько, чтобы для решения задач планирования можно было применить математические методы; </a:t>
          </a:r>
          <a:endParaRPr lang="ru-RU" sz="1800" dirty="0"/>
        </a:p>
      </dgm:t>
    </dgm:pt>
    <dgm:pt modelId="{C719E645-000C-4D9F-B2CD-94C781D864C5}" type="parTrans" cxnId="{CF1B091A-BEDF-44A5-BA97-17B954D19C3E}">
      <dgm:prSet/>
      <dgm:spPr/>
      <dgm:t>
        <a:bodyPr/>
        <a:lstStyle/>
        <a:p>
          <a:endParaRPr lang="ru-RU" sz="2000"/>
        </a:p>
      </dgm:t>
    </dgm:pt>
    <dgm:pt modelId="{22A7BB48-03F2-4468-8F08-BD7A1106D18D}" type="sibTrans" cxnId="{CF1B091A-BEDF-44A5-BA97-17B954D19C3E}">
      <dgm:prSet/>
      <dgm:spPr/>
      <dgm:t>
        <a:bodyPr/>
        <a:lstStyle/>
        <a:p>
          <a:endParaRPr lang="ru-RU" sz="2000"/>
        </a:p>
      </dgm:t>
    </dgm:pt>
    <dgm:pt modelId="{8B0D984A-C538-47E0-8503-7F97E89F8189}">
      <dgm:prSet custT="1"/>
      <dgm:spPr/>
      <dgm:t>
        <a:bodyPr/>
        <a:lstStyle/>
        <a:p>
          <a:pPr rtl="0"/>
          <a:r>
            <a:rPr lang="ru-RU" sz="1800" smtClean="0"/>
            <a:t>процесс оперативного финансового планирования носит непрерывный характер: по истечении одного планового периода, одновременно с анализом результатов исполнения финансовых планов, принимаются финансовые планы на следующий период; </a:t>
          </a:r>
          <a:endParaRPr lang="ru-RU" sz="1800"/>
        </a:p>
      </dgm:t>
    </dgm:pt>
    <dgm:pt modelId="{1AADDE4A-227C-47AB-B6A3-32020E34E1A2}" type="parTrans" cxnId="{05899CDB-EBFA-4521-BE18-1A11547F6E4D}">
      <dgm:prSet/>
      <dgm:spPr/>
      <dgm:t>
        <a:bodyPr/>
        <a:lstStyle/>
        <a:p>
          <a:endParaRPr lang="ru-RU" sz="2000"/>
        </a:p>
      </dgm:t>
    </dgm:pt>
    <dgm:pt modelId="{99455EDD-F169-466D-9E9A-052FFC6DAE3B}" type="sibTrans" cxnId="{05899CDB-EBFA-4521-BE18-1A11547F6E4D}">
      <dgm:prSet/>
      <dgm:spPr/>
      <dgm:t>
        <a:bodyPr/>
        <a:lstStyle/>
        <a:p>
          <a:endParaRPr lang="ru-RU" sz="2000"/>
        </a:p>
      </dgm:t>
    </dgm:pt>
    <dgm:pt modelId="{C51D17AD-37B8-452A-9C10-CF6E2C0E3CDA}">
      <dgm:prSet custT="1"/>
      <dgm:spPr/>
      <dgm:t>
        <a:bodyPr/>
        <a:lstStyle/>
        <a:p>
          <a:pPr rtl="0"/>
          <a:r>
            <a:rPr lang="ru-RU" sz="1800" smtClean="0"/>
            <a:t>использование в планировании многовариантного подхода</a:t>
          </a:r>
          <a:endParaRPr lang="ru-RU" sz="1800"/>
        </a:p>
      </dgm:t>
    </dgm:pt>
    <dgm:pt modelId="{6186DFAA-57C7-4291-B49B-A6D5486362CD}" type="parTrans" cxnId="{26E330DA-1D07-4F62-8553-CB3E80475D35}">
      <dgm:prSet/>
      <dgm:spPr/>
      <dgm:t>
        <a:bodyPr/>
        <a:lstStyle/>
        <a:p>
          <a:endParaRPr lang="ru-RU" sz="2000"/>
        </a:p>
      </dgm:t>
    </dgm:pt>
    <dgm:pt modelId="{378A7C5D-9F7E-416A-9F79-007D5464657B}" type="sibTrans" cxnId="{26E330DA-1D07-4F62-8553-CB3E80475D35}">
      <dgm:prSet/>
      <dgm:spPr/>
      <dgm:t>
        <a:bodyPr/>
        <a:lstStyle/>
        <a:p>
          <a:endParaRPr lang="ru-RU" sz="2000"/>
        </a:p>
      </dgm:t>
    </dgm:pt>
    <dgm:pt modelId="{05CF2DBB-5823-45FD-A037-DDF11CA8BB3C}" type="pres">
      <dgm:prSet presAssocID="{B3BD80E2-1B2F-4615-8C45-829B59BCD0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A8E5D-A950-4B04-BADA-87DF8C63540D}" type="pres">
      <dgm:prSet presAssocID="{4C7A531B-6B03-4ED6-82D6-2D4C52D74135}" presName="parentText" presStyleLbl="node1" presStyleIdx="0" presStyleCnt="4" custScaleY="65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B5694-42FB-43BE-BB26-0976D2951B4F}" type="pres">
      <dgm:prSet presAssocID="{E32A268E-7CE4-4A27-938A-B1C58E11921A}" presName="spacer" presStyleCnt="0"/>
      <dgm:spPr/>
    </dgm:pt>
    <dgm:pt modelId="{60272CB7-F6F9-4162-A119-BA1B2964CDC8}" type="pres">
      <dgm:prSet presAssocID="{BCA82CCF-4592-489C-B97C-3F59BC147B92}" presName="parentText" presStyleLbl="node1" presStyleIdx="1" presStyleCnt="4" custScaleY="67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9F9C-6528-480F-A242-9CEAD6037FB3}" type="pres">
      <dgm:prSet presAssocID="{22A7BB48-03F2-4468-8F08-BD7A1106D18D}" presName="spacer" presStyleCnt="0"/>
      <dgm:spPr/>
    </dgm:pt>
    <dgm:pt modelId="{6F766574-011E-4466-8C4A-B202E91704CD}" type="pres">
      <dgm:prSet presAssocID="{8B0D984A-C538-47E0-8503-7F97E89F81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51BC6-7CAD-4F6B-B76F-E653DDE01CE4}" type="pres">
      <dgm:prSet presAssocID="{99455EDD-F169-466D-9E9A-052FFC6DAE3B}" presName="spacer" presStyleCnt="0"/>
      <dgm:spPr/>
    </dgm:pt>
    <dgm:pt modelId="{F1F5A9BC-708F-4FFE-A0BC-24269FECF1F4}" type="pres">
      <dgm:prSet presAssocID="{C51D17AD-37B8-452A-9C10-CF6E2C0E3CDA}" presName="parentText" presStyleLbl="node1" presStyleIdx="3" presStyleCnt="4" custScaleY="550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B20A7-C706-411C-94AB-EB4EA958E776}" type="presOf" srcId="{BCA82CCF-4592-489C-B97C-3F59BC147B92}" destId="{60272CB7-F6F9-4162-A119-BA1B2964CDC8}" srcOrd="0" destOrd="0" presId="urn:microsoft.com/office/officeart/2005/8/layout/vList2"/>
    <dgm:cxn modelId="{F1283F36-F634-49BF-82C2-112D51717FA3}" srcId="{B3BD80E2-1B2F-4615-8C45-829B59BCD060}" destId="{4C7A531B-6B03-4ED6-82D6-2D4C52D74135}" srcOrd="0" destOrd="0" parTransId="{9ECAF8AE-3BDB-4CC8-955B-890747FB2A17}" sibTransId="{E32A268E-7CE4-4A27-938A-B1C58E11921A}"/>
    <dgm:cxn modelId="{26E330DA-1D07-4F62-8553-CB3E80475D35}" srcId="{B3BD80E2-1B2F-4615-8C45-829B59BCD060}" destId="{C51D17AD-37B8-452A-9C10-CF6E2C0E3CDA}" srcOrd="3" destOrd="0" parTransId="{6186DFAA-57C7-4291-B49B-A6D5486362CD}" sibTransId="{378A7C5D-9F7E-416A-9F79-007D5464657B}"/>
    <dgm:cxn modelId="{DACAAFF0-6714-47B2-B0D0-EF23D14E21DF}" type="presOf" srcId="{4C7A531B-6B03-4ED6-82D6-2D4C52D74135}" destId="{696A8E5D-A950-4B04-BADA-87DF8C63540D}" srcOrd="0" destOrd="0" presId="urn:microsoft.com/office/officeart/2005/8/layout/vList2"/>
    <dgm:cxn modelId="{05899CDB-EBFA-4521-BE18-1A11547F6E4D}" srcId="{B3BD80E2-1B2F-4615-8C45-829B59BCD060}" destId="{8B0D984A-C538-47E0-8503-7F97E89F8189}" srcOrd="2" destOrd="0" parTransId="{1AADDE4A-227C-47AB-B6A3-32020E34E1A2}" sibTransId="{99455EDD-F169-466D-9E9A-052FFC6DAE3B}"/>
    <dgm:cxn modelId="{3ABE02DF-1717-4C77-A390-DE4034340859}" type="presOf" srcId="{C51D17AD-37B8-452A-9C10-CF6E2C0E3CDA}" destId="{F1F5A9BC-708F-4FFE-A0BC-24269FECF1F4}" srcOrd="0" destOrd="0" presId="urn:microsoft.com/office/officeart/2005/8/layout/vList2"/>
    <dgm:cxn modelId="{4B593907-A744-4AD9-B017-E92D5CEC3DA6}" type="presOf" srcId="{8B0D984A-C538-47E0-8503-7F97E89F8189}" destId="{6F766574-011E-4466-8C4A-B202E91704CD}" srcOrd="0" destOrd="0" presId="urn:microsoft.com/office/officeart/2005/8/layout/vList2"/>
    <dgm:cxn modelId="{CF1B091A-BEDF-44A5-BA97-17B954D19C3E}" srcId="{B3BD80E2-1B2F-4615-8C45-829B59BCD060}" destId="{BCA82CCF-4592-489C-B97C-3F59BC147B92}" srcOrd="1" destOrd="0" parTransId="{C719E645-000C-4D9F-B2CD-94C781D864C5}" sibTransId="{22A7BB48-03F2-4468-8F08-BD7A1106D18D}"/>
    <dgm:cxn modelId="{F370AD63-AC02-4DC9-A3E3-2F08291D71E0}" type="presOf" srcId="{B3BD80E2-1B2F-4615-8C45-829B59BCD060}" destId="{05CF2DBB-5823-45FD-A037-DDF11CA8BB3C}" srcOrd="0" destOrd="0" presId="urn:microsoft.com/office/officeart/2005/8/layout/vList2"/>
    <dgm:cxn modelId="{ADF2C827-86E7-4F0F-9F71-AD0F9E534850}" type="presParOf" srcId="{05CF2DBB-5823-45FD-A037-DDF11CA8BB3C}" destId="{696A8E5D-A950-4B04-BADA-87DF8C63540D}" srcOrd="0" destOrd="0" presId="urn:microsoft.com/office/officeart/2005/8/layout/vList2"/>
    <dgm:cxn modelId="{49CC5A69-0449-444D-8654-7CABEE85DC3A}" type="presParOf" srcId="{05CF2DBB-5823-45FD-A037-DDF11CA8BB3C}" destId="{E84B5694-42FB-43BE-BB26-0976D2951B4F}" srcOrd="1" destOrd="0" presId="urn:microsoft.com/office/officeart/2005/8/layout/vList2"/>
    <dgm:cxn modelId="{429BA935-7662-4510-9EEC-B6E8E7F33921}" type="presParOf" srcId="{05CF2DBB-5823-45FD-A037-DDF11CA8BB3C}" destId="{60272CB7-F6F9-4162-A119-BA1B2964CDC8}" srcOrd="2" destOrd="0" presId="urn:microsoft.com/office/officeart/2005/8/layout/vList2"/>
    <dgm:cxn modelId="{FED26ECE-FD51-4728-B8B2-CF4C9A1911A1}" type="presParOf" srcId="{05CF2DBB-5823-45FD-A037-DDF11CA8BB3C}" destId="{BA839F9C-6528-480F-A242-9CEAD6037FB3}" srcOrd="3" destOrd="0" presId="urn:microsoft.com/office/officeart/2005/8/layout/vList2"/>
    <dgm:cxn modelId="{08D2F5B9-78E8-4444-96AC-9392998A831C}" type="presParOf" srcId="{05CF2DBB-5823-45FD-A037-DDF11CA8BB3C}" destId="{6F766574-011E-4466-8C4A-B202E91704CD}" srcOrd="4" destOrd="0" presId="urn:microsoft.com/office/officeart/2005/8/layout/vList2"/>
    <dgm:cxn modelId="{E2156911-D609-442B-9D43-5C231A3181AC}" type="presParOf" srcId="{05CF2DBB-5823-45FD-A037-DDF11CA8BB3C}" destId="{8E251BC6-7CAD-4F6B-B76F-E653DDE01CE4}" srcOrd="5" destOrd="0" presId="urn:microsoft.com/office/officeart/2005/8/layout/vList2"/>
    <dgm:cxn modelId="{C82AB181-8CD0-4219-A610-1F4119A6A89D}" type="presParOf" srcId="{05CF2DBB-5823-45FD-A037-DDF11CA8BB3C}" destId="{F1F5A9BC-708F-4FFE-A0BC-24269FECF1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5C7D70-03A0-4C65-B4A8-4243D815037B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A19C5-30E2-46D8-9009-A13A84848037}">
      <dsp:nvSpPr>
        <dsp:cNvPr id="0" name=""/>
        <dsp:cNvSpPr/>
      </dsp:nvSpPr>
      <dsp:spPr>
        <a:xfrm>
          <a:off x="382102" y="250268"/>
          <a:ext cx="8120788" cy="5003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построение целевой финансовой модели банка</a:t>
          </a:r>
          <a:endParaRPr lang="ru-RU" sz="2000" kern="1200" dirty="0"/>
        </a:p>
      </dsp:txBody>
      <dsp:txXfrm>
        <a:off x="382102" y="250268"/>
        <a:ext cx="8120788" cy="500346"/>
      </dsp:txXfrm>
    </dsp:sp>
    <dsp:sp modelId="{7CF040AA-80D7-419A-BF25-193E64953609}">
      <dsp:nvSpPr>
        <dsp:cNvPr id="0" name=""/>
        <dsp:cNvSpPr/>
      </dsp:nvSpPr>
      <dsp:spPr>
        <a:xfrm>
          <a:off x="69385" y="187724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CCBD5-A38C-41F6-8E99-52ADB0C89D5C}">
      <dsp:nvSpPr>
        <dsp:cNvPr id="0" name=""/>
        <dsp:cNvSpPr/>
      </dsp:nvSpPr>
      <dsp:spPr>
        <a:xfrm>
          <a:off x="793671" y="1000692"/>
          <a:ext cx="7709219" cy="500346"/>
        </a:xfrm>
        <a:prstGeom prst="rect">
          <a:avLst/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целевых значений параметров системы </a:t>
          </a:r>
          <a:endParaRPr lang="ru-RU" sz="2000" kern="1200" dirty="0"/>
        </a:p>
      </dsp:txBody>
      <dsp:txXfrm>
        <a:off x="793671" y="1000692"/>
        <a:ext cx="7709219" cy="500346"/>
      </dsp:txXfrm>
    </dsp:sp>
    <dsp:sp modelId="{9E78E227-EBFA-4BED-81B1-7DD6E224980C}">
      <dsp:nvSpPr>
        <dsp:cNvPr id="0" name=""/>
        <dsp:cNvSpPr/>
      </dsp:nvSpPr>
      <dsp:spPr>
        <a:xfrm>
          <a:off x="480954" y="938149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5D71-D971-43A6-8776-5268E1256E91}">
      <dsp:nvSpPr>
        <dsp:cNvPr id="0" name=""/>
        <dsp:cNvSpPr/>
      </dsp:nvSpPr>
      <dsp:spPr>
        <a:xfrm>
          <a:off x="981871" y="1751116"/>
          <a:ext cx="7521019" cy="500346"/>
        </a:xfrm>
        <a:prstGeom prst="rect">
          <a:avLst/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обоснование прогнозных показателей финансовых результатов</a:t>
          </a:r>
          <a:endParaRPr lang="ru-RU" sz="2000" kern="1200" dirty="0"/>
        </a:p>
      </dsp:txBody>
      <dsp:txXfrm>
        <a:off x="981871" y="1751116"/>
        <a:ext cx="7521019" cy="500346"/>
      </dsp:txXfrm>
    </dsp:sp>
    <dsp:sp modelId="{F1C83DCA-94E6-4EEA-89CD-FEA25684FD7A}">
      <dsp:nvSpPr>
        <dsp:cNvPr id="0" name=""/>
        <dsp:cNvSpPr/>
      </dsp:nvSpPr>
      <dsp:spPr>
        <a:xfrm>
          <a:off x="669154" y="1688573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27F0B-C989-4C2F-9C3A-95159B7BB9A3}">
      <dsp:nvSpPr>
        <dsp:cNvPr id="0" name=""/>
        <dsp:cNvSpPr/>
      </dsp:nvSpPr>
      <dsp:spPr>
        <a:xfrm>
          <a:off x="981871" y="2501065"/>
          <a:ext cx="7521019" cy="500346"/>
        </a:xfrm>
        <a:prstGeom prst="rect">
          <a:avLst/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построение прогнозного баланса</a:t>
          </a:r>
          <a:endParaRPr lang="ru-RU" sz="2000" kern="1200" dirty="0"/>
        </a:p>
      </dsp:txBody>
      <dsp:txXfrm>
        <a:off x="981871" y="2501065"/>
        <a:ext cx="7521019" cy="500346"/>
      </dsp:txXfrm>
    </dsp:sp>
    <dsp:sp modelId="{F59BD707-8B14-4AE6-8249-05DB91E18AD1}">
      <dsp:nvSpPr>
        <dsp:cNvPr id="0" name=""/>
        <dsp:cNvSpPr/>
      </dsp:nvSpPr>
      <dsp:spPr>
        <a:xfrm>
          <a:off x="669154" y="2438522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D463F-D79E-4EE5-BE78-308679C0E3B7}">
      <dsp:nvSpPr>
        <dsp:cNvPr id="0" name=""/>
        <dsp:cNvSpPr/>
      </dsp:nvSpPr>
      <dsp:spPr>
        <a:xfrm>
          <a:off x="793671" y="3251489"/>
          <a:ext cx="7709219" cy="500346"/>
        </a:xfrm>
        <a:prstGeom prst="rect">
          <a:avLst/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разработку плана банковских операций, бюджета банка </a:t>
          </a:r>
          <a:endParaRPr lang="ru-RU" sz="2000" kern="1200" dirty="0"/>
        </a:p>
      </dsp:txBody>
      <dsp:txXfrm>
        <a:off x="793671" y="3251489"/>
        <a:ext cx="7709219" cy="500346"/>
      </dsp:txXfrm>
    </dsp:sp>
    <dsp:sp modelId="{6176B39A-EA09-4157-844B-678736D59DB3}">
      <dsp:nvSpPr>
        <dsp:cNvPr id="0" name=""/>
        <dsp:cNvSpPr/>
      </dsp:nvSpPr>
      <dsp:spPr>
        <a:xfrm>
          <a:off x="480954" y="3188946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7EC93-2413-4E05-85B1-CA02720C7B40}">
      <dsp:nvSpPr>
        <dsp:cNvPr id="0" name=""/>
        <dsp:cNvSpPr/>
      </dsp:nvSpPr>
      <dsp:spPr>
        <a:xfrm>
          <a:off x="382102" y="4001913"/>
          <a:ext cx="8120788" cy="500346"/>
        </a:xfrm>
        <a:prstGeom prst="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плана организационных мероприятий</a:t>
          </a:r>
          <a:endParaRPr lang="ru-RU" sz="2000" kern="1200" dirty="0"/>
        </a:p>
      </dsp:txBody>
      <dsp:txXfrm>
        <a:off x="382102" y="4001913"/>
        <a:ext cx="8120788" cy="500346"/>
      </dsp:txXfrm>
    </dsp:sp>
    <dsp:sp modelId="{FB5D41E9-6A6B-4F36-A162-2B0E3DEC79B1}">
      <dsp:nvSpPr>
        <dsp:cNvPr id="0" name=""/>
        <dsp:cNvSpPr/>
      </dsp:nvSpPr>
      <dsp:spPr>
        <a:xfrm>
          <a:off x="69385" y="3939370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CF79C-E355-4F7A-AD92-ECDE994C7DA7}">
      <dsp:nvSpPr>
        <dsp:cNvPr id="0" name=""/>
        <dsp:cNvSpPr/>
      </dsp:nvSpPr>
      <dsp:spPr>
        <a:xfrm>
          <a:off x="278403" y="250737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финансовая</a:t>
          </a:r>
          <a:endParaRPr lang="ru-RU" sz="3100" kern="1200" dirty="0"/>
        </a:p>
      </dsp:txBody>
      <dsp:txXfrm>
        <a:off x="278403" y="250737"/>
        <a:ext cx="3826730" cy="1195853"/>
      </dsp:txXfrm>
    </dsp:sp>
    <dsp:sp modelId="{AB820F63-3FB3-468C-AE26-9B7C8199EE0A}">
      <dsp:nvSpPr>
        <dsp:cNvPr id="0" name=""/>
        <dsp:cNvSpPr/>
      </dsp:nvSpPr>
      <dsp:spPr>
        <a:xfrm>
          <a:off x="118956" y="78003"/>
          <a:ext cx="837097" cy="125564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49000" r="-49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628DCE-2C35-42FF-8BE3-787385BDFC94}">
      <dsp:nvSpPr>
        <dsp:cNvPr id="0" name=""/>
        <dsp:cNvSpPr/>
      </dsp:nvSpPr>
      <dsp:spPr>
        <a:xfrm>
          <a:off x="4479175" y="250737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организационная</a:t>
          </a:r>
          <a:endParaRPr lang="ru-RU" sz="3100" kern="1200" dirty="0"/>
        </a:p>
      </dsp:txBody>
      <dsp:txXfrm>
        <a:off x="4479175" y="250737"/>
        <a:ext cx="3826730" cy="1195853"/>
      </dsp:txXfrm>
    </dsp:sp>
    <dsp:sp modelId="{2880801C-8FBA-4E37-857D-7D5D03159577}">
      <dsp:nvSpPr>
        <dsp:cNvPr id="0" name=""/>
        <dsp:cNvSpPr/>
      </dsp:nvSpPr>
      <dsp:spPr>
        <a:xfrm>
          <a:off x="4319728" y="78003"/>
          <a:ext cx="837097" cy="125564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321A23-53BD-497B-A3FA-0F9375440CDD}">
      <dsp:nvSpPr>
        <dsp:cNvPr id="0" name=""/>
        <dsp:cNvSpPr/>
      </dsp:nvSpPr>
      <dsp:spPr>
        <a:xfrm>
          <a:off x="278403" y="1756184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маркетинговая</a:t>
          </a:r>
          <a:endParaRPr lang="ru-RU" sz="3100" kern="1200" dirty="0"/>
        </a:p>
      </dsp:txBody>
      <dsp:txXfrm>
        <a:off x="278403" y="1756184"/>
        <a:ext cx="3826730" cy="1195853"/>
      </dsp:txXfrm>
    </dsp:sp>
    <dsp:sp modelId="{CA33294D-F806-4440-B97C-6EA1B2847ADF}">
      <dsp:nvSpPr>
        <dsp:cNvPr id="0" name=""/>
        <dsp:cNvSpPr/>
      </dsp:nvSpPr>
      <dsp:spPr>
        <a:xfrm>
          <a:off x="118956" y="1583449"/>
          <a:ext cx="837097" cy="125564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9C6B73-53D0-45FC-865E-52EA3DE2B570}">
      <dsp:nvSpPr>
        <dsp:cNvPr id="0" name=""/>
        <dsp:cNvSpPr/>
      </dsp:nvSpPr>
      <dsp:spPr>
        <a:xfrm>
          <a:off x="4479175" y="1756184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технологическая</a:t>
          </a:r>
          <a:endParaRPr lang="ru-RU" sz="3100" kern="1200" dirty="0"/>
        </a:p>
      </dsp:txBody>
      <dsp:txXfrm>
        <a:off x="4479175" y="1756184"/>
        <a:ext cx="3826730" cy="1195853"/>
      </dsp:txXfrm>
    </dsp:sp>
    <dsp:sp modelId="{C2C0474F-6E6D-44AB-B818-6E47127FBA3A}">
      <dsp:nvSpPr>
        <dsp:cNvPr id="0" name=""/>
        <dsp:cNvSpPr/>
      </dsp:nvSpPr>
      <dsp:spPr>
        <a:xfrm>
          <a:off x="4319728" y="1583449"/>
          <a:ext cx="837097" cy="1255645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FB0B34-0E90-4B52-BFD4-02E75ECB34DC}">
      <dsp:nvSpPr>
        <dsp:cNvPr id="0" name=""/>
        <dsp:cNvSpPr/>
      </dsp:nvSpPr>
      <dsp:spPr>
        <a:xfrm>
          <a:off x="278403" y="3261630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учетно-аналитическая</a:t>
          </a:r>
          <a:endParaRPr lang="ru-RU" sz="3100" kern="1200" dirty="0"/>
        </a:p>
      </dsp:txBody>
      <dsp:txXfrm>
        <a:off x="278403" y="3261630"/>
        <a:ext cx="3826730" cy="1195853"/>
      </dsp:txXfrm>
    </dsp:sp>
    <dsp:sp modelId="{069F478A-2EA8-4501-934E-9997ADE45A83}">
      <dsp:nvSpPr>
        <dsp:cNvPr id="0" name=""/>
        <dsp:cNvSpPr/>
      </dsp:nvSpPr>
      <dsp:spPr>
        <a:xfrm>
          <a:off x="118956" y="3088896"/>
          <a:ext cx="837097" cy="1255645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10000" r="-10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885A01-B3CF-40C4-B58B-3B2B316CDE93}">
      <dsp:nvSpPr>
        <dsp:cNvPr id="0" name=""/>
        <dsp:cNvSpPr/>
      </dsp:nvSpPr>
      <dsp:spPr>
        <a:xfrm>
          <a:off x="4479175" y="3261630"/>
          <a:ext cx="3826730" cy="11958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99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кадровая </a:t>
          </a:r>
          <a:endParaRPr lang="ru-RU" sz="3100" kern="1200" dirty="0"/>
        </a:p>
      </dsp:txBody>
      <dsp:txXfrm>
        <a:off x="4479175" y="3261630"/>
        <a:ext cx="3826730" cy="1195853"/>
      </dsp:txXfrm>
    </dsp:sp>
    <dsp:sp modelId="{CD19E321-89DB-4FC8-AF4E-E42011AA8265}">
      <dsp:nvSpPr>
        <dsp:cNvPr id="0" name=""/>
        <dsp:cNvSpPr/>
      </dsp:nvSpPr>
      <dsp:spPr>
        <a:xfrm>
          <a:off x="4319728" y="3088896"/>
          <a:ext cx="837097" cy="1255645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BA1F7-5EDF-48B8-BA20-162D54F927E9}">
      <dsp:nvSpPr>
        <dsp:cNvPr id="0" name=""/>
        <dsp:cNvSpPr/>
      </dsp:nvSpPr>
      <dsp:spPr>
        <a:xfrm rot="5400000">
          <a:off x="-196977" y="201536"/>
          <a:ext cx="1313180" cy="91922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 этап</a:t>
          </a:r>
          <a:endParaRPr lang="ru-RU" sz="2600" kern="1200" dirty="0"/>
        </a:p>
      </dsp:txBody>
      <dsp:txXfrm rot="5400000">
        <a:off x="-196977" y="201536"/>
        <a:ext cx="1313180" cy="919226"/>
      </dsp:txXfrm>
    </dsp:sp>
    <dsp:sp modelId="{62CA9E8A-4F67-47F3-8F7D-222072B91B81}">
      <dsp:nvSpPr>
        <dsp:cNvPr id="0" name=""/>
        <dsp:cNvSpPr/>
      </dsp:nvSpPr>
      <dsp:spPr>
        <a:xfrm rot="5400000">
          <a:off x="4137310" y="-3213524"/>
          <a:ext cx="853567" cy="7289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Специалисты отдела планирования разрабатывают вероятную желаемую структуру активов и пассивов банка, а также соответствующую ей структуру доходов и расходов. </a:t>
          </a:r>
          <a:endParaRPr lang="ru-RU" sz="1800" kern="1200" dirty="0"/>
        </a:p>
      </dsp:txBody>
      <dsp:txXfrm rot="5400000">
        <a:off x="4137310" y="-3213524"/>
        <a:ext cx="853567" cy="7289735"/>
      </dsp:txXfrm>
    </dsp:sp>
    <dsp:sp modelId="{090D0F5B-1800-4E44-A0C1-241A9DF390FC}">
      <dsp:nvSpPr>
        <dsp:cNvPr id="0" name=""/>
        <dsp:cNvSpPr/>
      </dsp:nvSpPr>
      <dsp:spPr>
        <a:xfrm rot="5400000">
          <a:off x="-196977" y="1368907"/>
          <a:ext cx="1313180" cy="919226"/>
        </a:xfrm>
        <a:prstGeom prst="chevron">
          <a:avLst/>
        </a:prstGeom>
        <a:gradFill rotWithShape="0">
          <a:gsLst>
            <a:gs pos="0">
              <a:schemeClr val="accent5">
                <a:hueOff val="-343741"/>
                <a:satOff val="-4006"/>
                <a:lumOff val="-71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343741"/>
                <a:satOff val="-4006"/>
                <a:lumOff val="-719"/>
                <a:alphaOff val="0"/>
                <a:shade val="100000"/>
              </a:schemeClr>
            </a:gs>
            <a:gs pos="100000">
              <a:schemeClr val="accent5">
                <a:hueOff val="-343741"/>
                <a:satOff val="-4006"/>
                <a:lumOff val="-71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 этап</a:t>
          </a:r>
          <a:endParaRPr lang="ru-RU" sz="2600" kern="1200" dirty="0"/>
        </a:p>
      </dsp:txBody>
      <dsp:txXfrm rot="5400000">
        <a:off x="-196977" y="1368907"/>
        <a:ext cx="1313180" cy="919226"/>
      </dsp:txXfrm>
    </dsp:sp>
    <dsp:sp modelId="{8575A801-D0F3-41E1-B76C-E1B944A51CCC}">
      <dsp:nvSpPr>
        <dsp:cNvPr id="0" name=""/>
        <dsp:cNvSpPr/>
      </dsp:nvSpPr>
      <dsp:spPr>
        <a:xfrm rot="5400000">
          <a:off x="4137310" y="-2046153"/>
          <a:ext cx="853567" cy="7289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43741"/>
              <a:satOff val="-4006"/>
              <a:lumOff val="-719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Предварительные значения планируемых показателей передаются для согласования в соответствующие подразделения и филиалы банка. </a:t>
          </a:r>
          <a:endParaRPr lang="ru-RU" sz="2000" kern="1200" dirty="0"/>
        </a:p>
      </dsp:txBody>
      <dsp:txXfrm rot="5400000">
        <a:off x="4137310" y="-2046153"/>
        <a:ext cx="853567" cy="7289735"/>
      </dsp:txXfrm>
    </dsp:sp>
    <dsp:sp modelId="{102EC2D6-AB25-4382-8E47-538DC243BABF}">
      <dsp:nvSpPr>
        <dsp:cNvPr id="0" name=""/>
        <dsp:cNvSpPr/>
      </dsp:nvSpPr>
      <dsp:spPr>
        <a:xfrm rot="5400000">
          <a:off x="-196977" y="2536278"/>
          <a:ext cx="1313180" cy="919226"/>
        </a:xfrm>
        <a:prstGeom prst="chevron">
          <a:avLst/>
        </a:prstGeom>
        <a:gradFill rotWithShape="0">
          <a:gsLst>
            <a:gs pos="0">
              <a:schemeClr val="accent5">
                <a:hueOff val="-687482"/>
                <a:satOff val="-8011"/>
                <a:lumOff val="-143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687482"/>
                <a:satOff val="-8011"/>
                <a:lumOff val="-1439"/>
                <a:alphaOff val="0"/>
                <a:shade val="100000"/>
              </a:schemeClr>
            </a:gs>
            <a:gs pos="100000">
              <a:schemeClr val="accent5">
                <a:hueOff val="-687482"/>
                <a:satOff val="-8011"/>
                <a:lumOff val="-143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3 этап</a:t>
          </a:r>
          <a:endParaRPr lang="ru-RU" sz="2600" kern="1200" dirty="0"/>
        </a:p>
      </dsp:txBody>
      <dsp:txXfrm rot="5400000">
        <a:off x="-196977" y="2536278"/>
        <a:ext cx="1313180" cy="919226"/>
      </dsp:txXfrm>
    </dsp:sp>
    <dsp:sp modelId="{EA49B740-241A-4DFA-9DAD-FB1777006095}">
      <dsp:nvSpPr>
        <dsp:cNvPr id="0" name=""/>
        <dsp:cNvSpPr/>
      </dsp:nvSpPr>
      <dsp:spPr>
        <a:xfrm rot="5400000">
          <a:off x="4137310" y="-878782"/>
          <a:ext cx="853567" cy="7289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87482"/>
              <a:satOff val="-8011"/>
              <a:lumOff val="-1439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Все материалы передаются на рассмотрение коллегиального финансового органа банка или финансовому менеджеру. </a:t>
          </a:r>
          <a:endParaRPr lang="ru-RU" sz="2000" kern="1200" dirty="0"/>
        </a:p>
      </dsp:txBody>
      <dsp:txXfrm rot="5400000">
        <a:off x="4137310" y="-878782"/>
        <a:ext cx="853567" cy="7289735"/>
      </dsp:txXfrm>
    </dsp:sp>
    <dsp:sp modelId="{5B671752-8F8C-4ECA-BAA4-FC8B2ADCDFE9}">
      <dsp:nvSpPr>
        <dsp:cNvPr id="0" name=""/>
        <dsp:cNvSpPr/>
      </dsp:nvSpPr>
      <dsp:spPr>
        <a:xfrm rot="5400000">
          <a:off x="-196977" y="3703649"/>
          <a:ext cx="1313180" cy="919226"/>
        </a:xfrm>
        <a:prstGeom prst="chevron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031223"/>
                <a:satOff val="-12017"/>
                <a:lumOff val="-2158"/>
                <a:alphaOff val="0"/>
                <a:shade val="100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 этап</a:t>
          </a:r>
          <a:endParaRPr lang="ru-RU" sz="2600" kern="1200" dirty="0"/>
        </a:p>
      </dsp:txBody>
      <dsp:txXfrm rot="5400000">
        <a:off x="-196977" y="3703649"/>
        <a:ext cx="1313180" cy="919226"/>
      </dsp:txXfrm>
    </dsp:sp>
    <dsp:sp modelId="{6726BDE6-5B69-4296-A94B-7BBC9E0AB6B1}">
      <dsp:nvSpPr>
        <dsp:cNvPr id="0" name=""/>
        <dsp:cNvSpPr/>
      </dsp:nvSpPr>
      <dsp:spPr>
        <a:xfrm rot="5400000">
          <a:off x="4137310" y="288588"/>
          <a:ext cx="853567" cy="7289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Отдел планирования формирует финансовый план банка, филиалов и структурных подразделений.</a:t>
          </a:r>
          <a:endParaRPr lang="ru-RU" sz="2000" kern="1200" dirty="0"/>
        </a:p>
      </dsp:txBody>
      <dsp:txXfrm rot="5400000">
        <a:off x="4137310" y="288588"/>
        <a:ext cx="853567" cy="72897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D3DDB-DB49-4B1A-A0BD-03928A7230CE}">
      <dsp:nvSpPr>
        <dsp:cNvPr id="0" name=""/>
        <dsp:cNvSpPr/>
      </dsp:nvSpPr>
      <dsp:spPr>
        <a:xfrm>
          <a:off x="0" y="1699"/>
          <a:ext cx="8568952" cy="10483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планирования должна быть привязана к имеющейся в банке системе центров ответственности, полномочий, системе </a:t>
          </a:r>
          <a:r>
            <a:rPr lang="ru-RU" sz="1800" kern="1200" dirty="0" err="1" smtClean="0"/>
            <a:t>контроллинга</a:t>
          </a:r>
          <a:r>
            <a:rPr lang="ru-RU" sz="1800" kern="1200" dirty="0" smtClean="0"/>
            <a:t>, иначе реализация даже самых лучших планов будет неэффективной; </a:t>
          </a:r>
          <a:endParaRPr lang="ru-RU" sz="1800" kern="1200" dirty="0"/>
        </a:p>
      </dsp:txBody>
      <dsp:txXfrm>
        <a:off x="0" y="1699"/>
        <a:ext cx="8568952" cy="1048320"/>
      </dsp:txXfrm>
    </dsp:sp>
    <dsp:sp modelId="{10EEC985-8B94-421C-9E59-49FF7492A023}">
      <dsp:nvSpPr>
        <dsp:cNvPr id="0" name=""/>
        <dsp:cNvSpPr/>
      </dsp:nvSpPr>
      <dsp:spPr>
        <a:xfrm>
          <a:off x="0" y="1211299"/>
          <a:ext cx="8568952" cy="10483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процесс корректировки системы планирования должен успевать за изменениями в организационно-штатной и финансовой структурах и системах управления банка; </a:t>
          </a:r>
          <a:endParaRPr lang="ru-RU" sz="1800" kern="1200" dirty="0"/>
        </a:p>
      </dsp:txBody>
      <dsp:txXfrm>
        <a:off x="0" y="1211299"/>
        <a:ext cx="8568952" cy="1048320"/>
      </dsp:txXfrm>
    </dsp:sp>
    <dsp:sp modelId="{4D29195D-08D1-4C61-A022-31ABB097FA31}">
      <dsp:nvSpPr>
        <dsp:cNvPr id="0" name=""/>
        <dsp:cNvSpPr/>
      </dsp:nvSpPr>
      <dsp:spPr>
        <a:xfrm>
          <a:off x="0" y="2420900"/>
          <a:ext cx="8568952" cy="10483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система планирования должна включать в себя систему мотиваций для топ-менеджеров, «ключевых» руководителей и специалистов; </a:t>
          </a:r>
          <a:endParaRPr lang="ru-RU" sz="1800" kern="1200"/>
        </a:p>
      </dsp:txBody>
      <dsp:txXfrm>
        <a:off x="0" y="2420900"/>
        <a:ext cx="8568952" cy="1048320"/>
      </dsp:txXfrm>
    </dsp:sp>
    <dsp:sp modelId="{EC98EDF9-5340-41FE-9F80-A4CB15E7F255}">
      <dsp:nvSpPr>
        <dsp:cNvPr id="0" name=""/>
        <dsp:cNvSpPr/>
      </dsp:nvSpPr>
      <dsp:spPr>
        <a:xfrm>
          <a:off x="0" y="3630500"/>
          <a:ext cx="8568952" cy="10483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следует четко определять права, обязанности и ответственность менеджеров бизнес-центров банка за результаты труда; </a:t>
          </a:r>
          <a:endParaRPr lang="ru-RU" sz="1800" kern="1200"/>
        </a:p>
      </dsp:txBody>
      <dsp:txXfrm>
        <a:off x="0" y="3630500"/>
        <a:ext cx="8568952" cy="1048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9B1FE-1A0B-497A-BEDD-192064F21E13}">
      <dsp:nvSpPr>
        <dsp:cNvPr id="0" name=""/>
        <dsp:cNvSpPr/>
      </dsp:nvSpPr>
      <dsp:spPr>
        <a:xfrm>
          <a:off x="0" y="8766"/>
          <a:ext cx="8568952" cy="1206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предпочтительно осуществлять «комбинированным» или «комбинированным с лимитами» методами, тогда планы будут объективными, комплексными и самодостаточными; </a:t>
          </a:r>
          <a:endParaRPr lang="ru-RU" sz="1800" kern="1200" dirty="0"/>
        </a:p>
      </dsp:txBody>
      <dsp:txXfrm>
        <a:off x="0" y="8766"/>
        <a:ext cx="8568952" cy="1206745"/>
      </dsp:txXfrm>
    </dsp:sp>
    <dsp:sp modelId="{15A17A09-2574-49BC-8BA2-96CCCAA11425}">
      <dsp:nvSpPr>
        <dsp:cNvPr id="0" name=""/>
        <dsp:cNvSpPr/>
      </dsp:nvSpPr>
      <dsp:spPr>
        <a:xfrm>
          <a:off x="0" y="1316311"/>
          <a:ext cx="8568952" cy="1206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расчет плановых значений статей бюджета должен быть основан на глубоком анализе исходной ситуации, достигнутых результатов, сильных и слабых сторон бизнеса банка, с учетом выявленных резервов повышения доходов и/или снижения расходов; </a:t>
          </a:r>
          <a:endParaRPr lang="ru-RU" sz="1800" kern="1200" dirty="0"/>
        </a:p>
      </dsp:txBody>
      <dsp:txXfrm>
        <a:off x="0" y="1316311"/>
        <a:ext cx="8568952" cy="1206745"/>
      </dsp:txXfrm>
    </dsp:sp>
    <dsp:sp modelId="{A3698D7A-737D-4D0D-8543-5BE497DC87D4}">
      <dsp:nvSpPr>
        <dsp:cNvPr id="0" name=""/>
        <dsp:cNvSpPr/>
      </dsp:nvSpPr>
      <dsp:spPr>
        <a:xfrm>
          <a:off x="0" y="2623856"/>
          <a:ext cx="8568952" cy="9153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 осуществлять сценарное планирование с учетом рисков и изменений внешней среды; </a:t>
          </a:r>
          <a:endParaRPr lang="ru-RU" sz="1800" kern="1200" dirty="0"/>
        </a:p>
      </dsp:txBody>
      <dsp:txXfrm>
        <a:off x="0" y="2623856"/>
        <a:ext cx="8568952" cy="915340"/>
      </dsp:txXfrm>
    </dsp:sp>
    <dsp:sp modelId="{1926904F-2C45-4B23-90F3-A1C3B2B4EB2D}">
      <dsp:nvSpPr>
        <dsp:cNvPr id="0" name=""/>
        <dsp:cNvSpPr/>
      </dsp:nvSpPr>
      <dsp:spPr>
        <a:xfrm>
          <a:off x="0" y="3639997"/>
          <a:ext cx="8568952" cy="95974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необходимо планировать защитные действия и контрдействия для компенсации потерь в случае возникновения рисков; </a:t>
          </a:r>
          <a:endParaRPr lang="ru-RU" sz="1800" kern="1200"/>
        </a:p>
      </dsp:txBody>
      <dsp:txXfrm>
        <a:off x="0" y="3639997"/>
        <a:ext cx="8568952" cy="9597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6A8E5D-A950-4B04-BADA-87DF8C63540D}">
      <dsp:nvSpPr>
        <dsp:cNvPr id="0" name=""/>
        <dsp:cNvSpPr/>
      </dsp:nvSpPr>
      <dsp:spPr>
        <a:xfrm>
          <a:off x="0" y="432051"/>
          <a:ext cx="8784976" cy="80412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следует оптимизировать планы с учетом интересов собственников, а также с учетом экономических и инвестиционных критериев; </a:t>
          </a:r>
          <a:endParaRPr lang="ru-RU" sz="1800" kern="1200" dirty="0"/>
        </a:p>
      </dsp:txBody>
      <dsp:txXfrm>
        <a:off x="0" y="432051"/>
        <a:ext cx="8784976" cy="804125"/>
      </dsp:txXfrm>
    </dsp:sp>
    <dsp:sp modelId="{60272CB7-F6F9-4162-A119-BA1B2964CDC8}">
      <dsp:nvSpPr>
        <dsp:cNvPr id="0" name=""/>
        <dsp:cNvSpPr/>
      </dsp:nvSpPr>
      <dsp:spPr>
        <a:xfrm>
          <a:off x="0" y="1420496"/>
          <a:ext cx="8784976" cy="83220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финансовая деятельность банка (в том числе цели и задачи его развития) должна быть формализуема настолько, чтобы для решения задач планирования можно было применить математические методы; </a:t>
          </a:r>
          <a:endParaRPr lang="ru-RU" sz="1800" kern="1200" dirty="0"/>
        </a:p>
      </dsp:txBody>
      <dsp:txXfrm>
        <a:off x="0" y="1420496"/>
        <a:ext cx="8784976" cy="832209"/>
      </dsp:txXfrm>
    </dsp:sp>
    <dsp:sp modelId="{6F766574-011E-4466-8C4A-B202E91704CD}">
      <dsp:nvSpPr>
        <dsp:cNvPr id="0" name=""/>
        <dsp:cNvSpPr/>
      </dsp:nvSpPr>
      <dsp:spPr>
        <a:xfrm>
          <a:off x="0" y="2437026"/>
          <a:ext cx="8784976" cy="1235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процесс оперативного финансового планирования носит непрерывный характер: по истечении одного планового периода, одновременно с анализом результатов исполнения финансовых планов, принимаются финансовые планы на следующий период; </a:t>
          </a:r>
          <a:endParaRPr lang="ru-RU" sz="1800" kern="1200"/>
        </a:p>
      </dsp:txBody>
      <dsp:txXfrm>
        <a:off x="0" y="2437026"/>
        <a:ext cx="8784976" cy="1235520"/>
      </dsp:txXfrm>
    </dsp:sp>
    <dsp:sp modelId="{F1F5A9BC-708F-4FFE-A0BC-24269FECF1F4}">
      <dsp:nvSpPr>
        <dsp:cNvPr id="0" name=""/>
        <dsp:cNvSpPr/>
      </dsp:nvSpPr>
      <dsp:spPr>
        <a:xfrm>
          <a:off x="0" y="3856866"/>
          <a:ext cx="8784976" cy="6796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использование в планировании многовариантного подхода</a:t>
          </a:r>
          <a:endParaRPr lang="ru-RU" sz="1800" kern="1200"/>
        </a:p>
      </dsp:txBody>
      <dsp:txXfrm>
        <a:off x="0" y="3856866"/>
        <a:ext cx="8784976" cy="679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58FEA06-8495-463D-B084-E03CFD4A0CA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695C3F-8411-40FE-931D-FA1D826502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8784976" cy="3672408"/>
          </a:xfrm>
        </p:spPr>
        <p:txBody>
          <a:bodyPr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Финансовое планирование в коммерческом банке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312"/>
            <a:ext cx="3309643" cy="285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80728"/>
            <a:ext cx="3024336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05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013176"/>
            <a:ext cx="10668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Процесс планирования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266" y="1124744"/>
            <a:ext cx="8964488" cy="4968552"/>
          </a:xfrm>
        </p:spPr>
        <p:txBody>
          <a:bodyPr>
            <a:normAutofit/>
          </a:bodyPr>
          <a:lstStyle/>
          <a:p>
            <a:pPr lvl="1"/>
            <a:r>
              <a:rPr lang="ru-RU" sz="2400" dirty="0">
                <a:solidFill>
                  <a:srgbClr val="002060"/>
                </a:solidFill>
              </a:rPr>
              <a:t>Построение планового бюджета банка является сложным многоуровневым процессом, основанным на взаимодействии подразделений банка с отделом планирования и руководством </a:t>
            </a:r>
            <a:r>
              <a:rPr lang="ru-RU" sz="2400" dirty="0" smtClean="0">
                <a:solidFill>
                  <a:srgbClr val="002060"/>
                </a:solidFill>
              </a:rPr>
              <a:t>банка.</a:t>
            </a:r>
          </a:p>
          <a:p>
            <a:pPr lvl="1"/>
            <a:r>
              <a:rPr lang="ru-RU" sz="2400" dirty="0">
                <a:solidFill>
                  <a:srgbClr val="002060"/>
                </a:solidFill>
              </a:rPr>
              <a:t>Функция планирования осуществляется под руководством </a:t>
            </a:r>
            <a:r>
              <a:rPr lang="ru-RU" sz="2400" dirty="0">
                <a:solidFill>
                  <a:srgbClr val="C00000"/>
                </a:solidFill>
              </a:rPr>
              <a:t>Финансового директора банка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1"/>
            <a:r>
              <a:rPr lang="ru-RU" sz="2400" dirty="0">
                <a:solidFill>
                  <a:srgbClr val="002060"/>
                </a:solidFill>
              </a:rPr>
              <a:t>Для организации и методического обеспечения процесса планирования, а также мониторинга реализации планов банка необходимо создать постоянно действующее </a:t>
            </a:r>
            <a:r>
              <a:rPr lang="ru-RU" sz="2400" dirty="0">
                <a:solidFill>
                  <a:srgbClr val="C00000"/>
                </a:solidFill>
              </a:rPr>
              <a:t>функциональное </a:t>
            </a:r>
            <a:r>
              <a:rPr lang="ru-RU" sz="2400" dirty="0" smtClean="0">
                <a:solidFill>
                  <a:srgbClr val="C00000"/>
                </a:solidFill>
              </a:rPr>
              <a:t>подразделение </a:t>
            </a:r>
            <a:r>
              <a:rPr lang="ru-RU" sz="2400" dirty="0" smtClean="0">
                <a:solidFill>
                  <a:srgbClr val="002060"/>
                </a:solidFill>
              </a:rPr>
              <a:t>(отдел </a:t>
            </a:r>
            <a:r>
              <a:rPr lang="ru-RU" sz="2400" dirty="0">
                <a:solidFill>
                  <a:srgbClr val="002060"/>
                </a:solidFill>
              </a:rPr>
              <a:t>или управление </a:t>
            </a:r>
            <a:r>
              <a:rPr lang="ru-RU" sz="2400" dirty="0" smtClean="0">
                <a:solidFill>
                  <a:srgbClr val="002060"/>
                </a:solidFill>
              </a:rPr>
              <a:t>планирования), </a:t>
            </a:r>
            <a:r>
              <a:rPr lang="ru-RU" sz="2400" dirty="0">
                <a:solidFill>
                  <a:srgbClr val="002060"/>
                </a:solidFill>
              </a:rPr>
              <a:t>непосредственно </a:t>
            </a:r>
            <a:r>
              <a:rPr lang="ru-RU" sz="2400" dirty="0">
                <a:solidFill>
                  <a:srgbClr val="C00000"/>
                </a:solidFill>
              </a:rPr>
              <a:t>подчиненное </a:t>
            </a:r>
            <a:r>
              <a:rPr lang="ru-RU" sz="2400" dirty="0" smtClean="0">
                <a:solidFill>
                  <a:srgbClr val="C00000"/>
                </a:solidFill>
              </a:rPr>
              <a:t>Финансовому директору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1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инансового планирования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739914"/>
              </p:ext>
            </p:extLst>
          </p:nvPr>
        </p:nvGraphicFramePr>
        <p:xfrm>
          <a:off x="467544" y="1916832"/>
          <a:ext cx="8208962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03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планирования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1772335"/>
              </p:ext>
            </p:extLst>
          </p:nvPr>
        </p:nvGraphicFramePr>
        <p:xfrm>
          <a:off x="323528" y="1988840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686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планирования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824357"/>
              </p:ext>
            </p:extLst>
          </p:nvPr>
        </p:nvGraphicFramePr>
        <p:xfrm>
          <a:off x="251520" y="1916832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07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планирования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3946666"/>
              </p:ext>
            </p:extLst>
          </p:nvPr>
        </p:nvGraphicFramePr>
        <p:xfrm>
          <a:off x="179512" y="1700808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25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2282944" cy="27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>Банку необходимо вовлечь в процесс финансового планирования как можно больше своих </a:t>
            </a:r>
            <a:r>
              <a:rPr lang="ru-RU" sz="3200" dirty="0" smtClean="0">
                <a:solidFill>
                  <a:srgbClr val="002060"/>
                </a:solidFill>
              </a:rPr>
              <a:t>специалистов. Обусловлено </a:t>
            </a:r>
            <a:r>
              <a:rPr lang="ru-RU" sz="3200" dirty="0">
                <a:solidFill>
                  <a:srgbClr val="002060"/>
                </a:solidFill>
              </a:rPr>
              <a:t>это тем, что функция планирования тесно сопряжена с другими функциями менеджмента, особенно с мотивацией труда персонала банка.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2456656"/>
          </a:xfrm>
        </p:spPr>
        <p:txBody>
          <a:bodyPr>
            <a:noAutofit/>
          </a:bodyPr>
          <a:lstStyle/>
          <a:p>
            <a:pPr algn="ctr"/>
            <a:r>
              <a:rPr lang="ru-RU" sz="8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8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383286" cy="3216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34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Значение финансового планирования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6805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Финансовое планирование </a:t>
            </a:r>
            <a:r>
              <a:rPr lang="ru-RU" sz="3200" dirty="0">
                <a:solidFill>
                  <a:srgbClr val="002060"/>
                </a:solidFill>
              </a:rPr>
              <a:t>в банке направляется на преобразование стратегических его целей и задач в конкретные (абсолютные и относительные) значения результативных финансовых показателей деятельности банковского учреждения через реализацию комплекса мер в сфере финансов.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744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Продукты ФП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30154587"/>
              </p:ext>
            </p:extLst>
          </p:nvPr>
        </p:nvGraphicFramePr>
        <p:xfrm>
          <a:off x="251520" y="141277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35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2088232" cy="178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Финансовый план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Финансовый план включает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расчет </a:t>
            </a:r>
            <a:r>
              <a:rPr lang="ru-RU" dirty="0">
                <a:solidFill>
                  <a:srgbClr val="002060"/>
                </a:solidFill>
              </a:rPr>
              <a:t>финансовых результатов деятельности банка на плановый период,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расчет финансовых</a:t>
            </a:r>
            <a:r>
              <a:rPr lang="ru-RU" dirty="0">
                <a:solidFill>
                  <a:srgbClr val="002060"/>
                </a:solidFill>
              </a:rPr>
              <a:t>, материальных и человеческих ресурсов.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процессе финансового планирования устанавливаются </a:t>
            </a:r>
            <a:r>
              <a:rPr lang="ru-RU" dirty="0">
                <a:solidFill>
                  <a:srgbClr val="C00000"/>
                </a:solidFill>
              </a:rPr>
              <a:t>плановые значения </a:t>
            </a:r>
            <a:r>
              <a:rPr lang="ru-RU" dirty="0">
                <a:solidFill>
                  <a:srgbClr val="002060"/>
                </a:solidFill>
              </a:rPr>
              <a:t>показателей банковского баланса и отчета о прибылях и убытках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После </a:t>
            </a:r>
            <a:r>
              <a:rPr lang="ru-RU" dirty="0">
                <a:solidFill>
                  <a:srgbClr val="002060"/>
                </a:solidFill>
              </a:rPr>
              <a:t>завершения планового периода </a:t>
            </a:r>
            <a:r>
              <a:rPr lang="ru-RU" dirty="0">
                <a:solidFill>
                  <a:srgbClr val="C00000"/>
                </a:solidFill>
              </a:rPr>
              <a:t>фактические результаты сравниваются </a:t>
            </a:r>
            <a:r>
              <a:rPr lang="ru-RU" dirty="0">
                <a:solidFill>
                  <a:srgbClr val="002060"/>
                </a:solidFill>
              </a:rPr>
              <a:t>с плановыми, выявляются причины отклонений и резервы улучшения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9870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Финансовый план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040560" cy="4104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Финансовый </a:t>
            </a:r>
            <a:r>
              <a:rPr lang="ru-RU" sz="2800" dirty="0">
                <a:solidFill>
                  <a:srgbClr val="C00000"/>
                </a:solidFill>
              </a:rPr>
              <a:t>план </a:t>
            </a:r>
            <a:r>
              <a:rPr lang="ru-RU" sz="2800" dirty="0">
                <a:solidFill>
                  <a:srgbClr val="002060"/>
                </a:solidFill>
              </a:rPr>
              <a:t>- это средство реализации финансовой стратегии банка, которая является приоритетной в ряду функциональных стратегий, направленных на достижение стратегических целей деятельности банковского учреждения. 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814584" cy="428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6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Функциональные стратегии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3665379"/>
              </p:ext>
            </p:extLst>
          </p:nvPr>
        </p:nvGraphicFramePr>
        <p:xfrm>
          <a:off x="467544" y="1484784"/>
          <a:ext cx="8424862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66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 банка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1764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Для </a:t>
            </a:r>
            <a:r>
              <a:rPr lang="ru-RU" sz="4400" dirty="0">
                <a:solidFill>
                  <a:srgbClr val="002060"/>
                </a:solidFill>
              </a:rPr>
              <a:t>банковских учреждений приоритетной является </a:t>
            </a:r>
            <a:r>
              <a:rPr lang="ru-RU" sz="4400" dirty="0">
                <a:solidFill>
                  <a:srgbClr val="C00000"/>
                </a:solidFill>
              </a:rPr>
              <a:t>финансовая </a:t>
            </a:r>
            <a:r>
              <a:rPr lang="ru-RU" sz="4400" dirty="0" smtClean="0">
                <a:solidFill>
                  <a:srgbClr val="C00000"/>
                </a:solidFill>
              </a:rPr>
              <a:t>стратегия.</a:t>
            </a:r>
          </a:p>
          <a:p>
            <a:pPr marL="0" indent="0" algn="ctr"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</a:rPr>
              <a:t>Инструментом реализации финансовой стратегии банка служат </a:t>
            </a:r>
            <a:r>
              <a:rPr lang="ru-RU" sz="4400" dirty="0">
                <a:solidFill>
                  <a:srgbClr val="C00000"/>
                </a:solidFill>
              </a:rPr>
              <a:t>бюджеты </a:t>
            </a:r>
            <a:r>
              <a:rPr lang="ru-RU" sz="4400" dirty="0">
                <a:solidFill>
                  <a:srgbClr val="002060"/>
                </a:solidFill>
              </a:rPr>
              <a:t>- планы проведения банковских операций  с учетом будущих доходов и расходов банка в целом и его отдельных структурных подразделений.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600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3" r="17123"/>
          <a:stretch/>
        </p:blipFill>
        <p:spPr bwMode="auto">
          <a:xfrm>
            <a:off x="5940152" y="2132856"/>
            <a:ext cx="3456384" cy="459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Детализация финансовой стратегии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536504"/>
          </a:xfrm>
        </p:spPr>
        <p:txBody>
          <a:bodyPr>
            <a:normAutofit/>
          </a:bodyPr>
          <a:lstStyle/>
          <a:p>
            <a:pPr lvl="0" algn="just"/>
            <a:r>
              <a:rPr lang="ru-RU" sz="3600" dirty="0">
                <a:solidFill>
                  <a:srgbClr val="002060"/>
                </a:solidFill>
              </a:rPr>
              <a:t>Наращивание капитальной базы банка; </a:t>
            </a:r>
          </a:p>
          <a:p>
            <a:pPr lvl="0" algn="just"/>
            <a:r>
              <a:rPr lang="ru-RU" sz="3600" dirty="0">
                <a:solidFill>
                  <a:srgbClr val="002060"/>
                </a:solidFill>
              </a:rPr>
              <a:t>Расширение депозитной базы; </a:t>
            </a:r>
          </a:p>
          <a:p>
            <a:pPr lvl="0" algn="just"/>
            <a:r>
              <a:rPr lang="ru-RU" sz="3600" dirty="0">
                <a:solidFill>
                  <a:srgbClr val="002060"/>
                </a:solidFill>
              </a:rPr>
              <a:t>Кредитование; </a:t>
            </a:r>
          </a:p>
          <a:p>
            <a:pPr lvl="0" algn="just"/>
            <a:r>
              <a:rPr lang="ru-RU" sz="3600" dirty="0">
                <a:solidFill>
                  <a:srgbClr val="002060"/>
                </a:solidFill>
              </a:rPr>
              <a:t>Инвестирование;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Стратегии развития других </a:t>
            </a:r>
            <a:r>
              <a:rPr lang="ru-RU" sz="3600" dirty="0" smtClean="0">
                <a:solidFill>
                  <a:srgbClr val="002060"/>
                </a:solidFill>
              </a:rPr>
              <a:t>    финансовых </a:t>
            </a:r>
            <a:r>
              <a:rPr lang="ru-RU" sz="3600" dirty="0">
                <a:solidFill>
                  <a:srgbClr val="002060"/>
                </a:solidFill>
              </a:rPr>
              <a:t>операций банка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764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планирования бюджета банка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608512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dirty="0">
                <a:solidFill>
                  <a:srgbClr val="002060"/>
                </a:solidFill>
              </a:rPr>
              <a:t>Метод планирования </a:t>
            </a:r>
            <a:r>
              <a:rPr lang="ru-RU" sz="3000" b="1" dirty="0" smtClean="0">
                <a:solidFill>
                  <a:srgbClr val="002060"/>
                </a:solidFill>
              </a:rPr>
              <a:t>«</a:t>
            </a:r>
            <a:r>
              <a:rPr lang="ru-RU" sz="3000" b="1" dirty="0">
                <a:solidFill>
                  <a:srgbClr val="C00000"/>
                </a:solidFill>
              </a:rPr>
              <a:t>сверху-вниз</a:t>
            </a:r>
            <a:r>
              <a:rPr lang="ru-RU" sz="3000" b="1" dirty="0">
                <a:solidFill>
                  <a:srgbClr val="002060"/>
                </a:solidFill>
              </a:rPr>
              <a:t>»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используется для централизованного формирования бюджета.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</a:rPr>
              <a:t>Метод </a:t>
            </a:r>
            <a:r>
              <a:rPr lang="ru-RU" sz="3000" dirty="0">
                <a:solidFill>
                  <a:srgbClr val="002060"/>
                </a:solidFill>
              </a:rPr>
              <a:t>планирования </a:t>
            </a:r>
            <a:r>
              <a:rPr lang="ru-RU" sz="3000" b="1" dirty="0" smtClean="0">
                <a:solidFill>
                  <a:srgbClr val="002060"/>
                </a:solidFill>
              </a:rPr>
              <a:t>«</a:t>
            </a:r>
            <a:r>
              <a:rPr lang="ru-RU" sz="3000" b="1" dirty="0" smtClean="0">
                <a:solidFill>
                  <a:srgbClr val="C00000"/>
                </a:solidFill>
              </a:rPr>
              <a:t>снизу-вверх</a:t>
            </a:r>
            <a:r>
              <a:rPr lang="ru-RU" sz="3000" b="1" dirty="0" smtClean="0">
                <a:solidFill>
                  <a:srgbClr val="002060"/>
                </a:solidFill>
              </a:rPr>
              <a:t>»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используется для децентрализованного формирования бюджета.</a:t>
            </a:r>
            <a:endParaRPr lang="ru-RU" sz="3000" dirty="0" smtClean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</a:rPr>
              <a:t>«</a:t>
            </a:r>
            <a:r>
              <a:rPr lang="ru-RU" sz="3000" b="1" dirty="0">
                <a:solidFill>
                  <a:srgbClr val="C00000"/>
                </a:solidFill>
              </a:rPr>
              <a:t>Комбинированный</a:t>
            </a:r>
            <a:r>
              <a:rPr lang="ru-RU" sz="3000" dirty="0">
                <a:solidFill>
                  <a:srgbClr val="002060"/>
                </a:solidFill>
              </a:rPr>
              <a:t>» метод планирования бюджета </a:t>
            </a:r>
            <a:r>
              <a:rPr lang="ru-RU" sz="3200" dirty="0">
                <a:solidFill>
                  <a:srgbClr val="002060"/>
                </a:solidFill>
              </a:rPr>
              <a:t>позволяет использовать преимущества методов «сверху-вниз» и «снизу-вверх» и при этом нивелировать их недостатки.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000" dirty="0" smtClean="0">
                <a:solidFill>
                  <a:srgbClr val="002060"/>
                </a:solidFill>
              </a:rPr>
              <a:t>Метод </a:t>
            </a:r>
            <a:r>
              <a:rPr lang="ru-RU" sz="3000" b="1" dirty="0" smtClean="0">
                <a:solidFill>
                  <a:srgbClr val="002060"/>
                </a:solidFill>
              </a:rPr>
              <a:t>«</a:t>
            </a:r>
            <a:r>
              <a:rPr lang="ru-RU" sz="3000" b="1" dirty="0">
                <a:solidFill>
                  <a:srgbClr val="C00000"/>
                </a:solidFill>
              </a:rPr>
              <a:t>комбинированный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</a:rPr>
              <a:t>с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</a:rPr>
              <a:t>лимитами</a:t>
            </a:r>
            <a:r>
              <a:rPr lang="ru-RU" sz="3000" b="1" dirty="0" smtClean="0">
                <a:solidFill>
                  <a:srgbClr val="002060"/>
                </a:solidFill>
              </a:rPr>
              <a:t>» </a:t>
            </a:r>
            <a:r>
              <a:rPr lang="ru-RU" sz="2800" dirty="0">
                <a:solidFill>
                  <a:srgbClr val="002060"/>
                </a:solidFill>
              </a:rPr>
              <a:t>дополнительно поддерживает для руководящих органов возможность установки лимитов на значения всех или некоторых статей бюджета подразделений и филиалов. 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8">
      <a:dk1>
        <a:srgbClr val="31479F"/>
      </a:dk1>
      <a:lt1>
        <a:srgbClr val="DEF4FC"/>
      </a:lt1>
      <a:dk2>
        <a:srgbClr val="4E67C8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172</TotalTime>
  <Words>725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Финансовое планирование в коммерческом банке </vt:lpstr>
      <vt:lpstr>Значение финансового планирования</vt:lpstr>
      <vt:lpstr>Продукты ФП</vt:lpstr>
      <vt:lpstr>Финансовый план</vt:lpstr>
      <vt:lpstr>Финансовый план</vt:lpstr>
      <vt:lpstr>Функциональные стратегии</vt:lpstr>
      <vt:lpstr>Приоритет банка</vt:lpstr>
      <vt:lpstr>Детализация финансовой стратегии</vt:lpstr>
      <vt:lpstr>Методы планирования бюджета банка</vt:lpstr>
      <vt:lpstr>Процесс планирования</vt:lpstr>
      <vt:lpstr>Этапы финансового планирования</vt:lpstr>
      <vt:lpstr>Принципы планирования бюджета</vt:lpstr>
      <vt:lpstr>Принципы планирования бюджета</vt:lpstr>
      <vt:lpstr>Принципы планирования бюджета</vt:lpstr>
      <vt:lpstr>Вывод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путей ускорения оборачиваемости оборотных средств </dc:title>
  <dc:creator>Name</dc:creator>
  <cp:lastModifiedBy>WiZaRd</cp:lastModifiedBy>
  <cp:revision>68</cp:revision>
  <dcterms:created xsi:type="dcterms:W3CDTF">2007-11-24T21:14:34Z</dcterms:created>
  <dcterms:modified xsi:type="dcterms:W3CDTF">2015-03-11T13:34:36Z</dcterms:modified>
</cp:coreProperties>
</file>