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94" r:id="rId4"/>
    <p:sldId id="296" r:id="rId5"/>
    <p:sldId id="285" r:id="rId6"/>
    <p:sldId id="286" r:id="rId7"/>
    <p:sldId id="279" r:id="rId8"/>
    <p:sldId id="263" r:id="rId9"/>
    <p:sldId id="281" r:id="rId10"/>
    <p:sldId id="287" r:id="rId11"/>
    <p:sldId id="278" r:id="rId12"/>
    <p:sldId id="288" r:id="rId13"/>
    <p:sldId id="289" r:id="rId14"/>
    <p:sldId id="290" r:id="rId15"/>
    <p:sldId id="292" r:id="rId16"/>
    <p:sldId id="293" r:id="rId17"/>
    <p:sldId id="284" r:id="rId18"/>
    <p:sldId id="282" r:id="rId19"/>
    <p:sldId id="297" r:id="rId20"/>
    <p:sldId id="26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CC99"/>
    <a:srgbClr val="0066CC"/>
    <a:srgbClr val="9999FF"/>
    <a:srgbClr val="9900FF"/>
    <a:srgbClr val="009900"/>
    <a:srgbClr val="FF99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05" autoAdjust="0"/>
  </p:normalViewPr>
  <p:slideViewPr>
    <p:cSldViewPr>
      <p:cViewPr>
        <p:scale>
          <a:sx n="100" d="100"/>
          <a:sy n="100" d="100"/>
        </p:scale>
        <p:origin x="-510" y="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8;&#1072;&#1089;&#1095;&#1077;&#1090;&#1099;\&#1053;&#1086;&#1074;&#1072;&#1103;%20&#1087;&#1072;&#1087;&#1082;&#1072;\&#1056;&#1040;&#1057;&#1063;&#1045;&#1058;&#1067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8;&#1072;&#1089;&#1095;&#1077;&#1090;&#1099;\&#1053;&#1086;&#1074;&#1072;&#1103;%20&#1087;&#1072;&#1087;&#1082;&#1072;\&#1056;&#1040;&#1057;&#1063;&#1045;&#1058;&#1067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8;&#1072;&#1089;&#1095;&#1077;&#1090;&#1099;\&#1053;&#1086;&#1074;&#1072;&#1103;%20&#1087;&#1072;&#1087;&#1082;&#1072;\&#1056;&#1040;&#1057;&#1063;&#1045;&#1058;&#1067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88;&#1072;&#1089;&#1095;&#1077;&#1090;&#1099;\&#1053;&#1086;&#1074;&#1072;&#1103;%20&#1087;&#1072;&#1087;&#1082;&#1072;\&#1056;&#1040;&#1057;&#1063;&#1045;&#1058;&#1067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5.9139692443219288E-2"/>
          <c:y val="4.2002483175414253E-2"/>
          <c:w val="0.71049541693007712"/>
          <c:h val="0.88213912931576832"/>
        </c:manualLayout>
      </c:layout>
      <c:bar3DChart>
        <c:barDir val="col"/>
        <c:grouping val="percentStacked"/>
        <c:ser>
          <c:idx val="0"/>
          <c:order val="0"/>
          <c:tx>
            <c:strRef>
              <c:f>'Диагр ВФЛ'!$A$5</c:f>
              <c:strCache>
                <c:ptCount val="1"/>
                <c:pt idx="0">
                  <c:v>до востребования</c:v>
                </c:pt>
              </c:strCache>
            </c:strRef>
          </c:tx>
          <c:spPr>
            <a:solidFill>
              <a:srgbClr val="9999FF"/>
            </a:solidFill>
            <a:ln>
              <a:solidFill>
                <a:schemeClr val="tx1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ВФЛ'!$B$5:$N$5</c:f>
              <c:numCache>
                <c:formatCode>General</c:formatCode>
                <c:ptCount val="13"/>
                <c:pt idx="0">
                  <c:v>61391</c:v>
                </c:pt>
                <c:pt idx="1">
                  <c:v>100631</c:v>
                </c:pt>
                <c:pt idx="2">
                  <c:v>115256</c:v>
                </c:pt>
                <c:pt idx="3">
                  <c:v>134453</c:v>
                </c:pt>
                <c:pt idx="4">
                  <c:v>205949</c:v>
                </c:pt>
                <c:pt idx="5">
                  <c:v>228381</c:v>
                </c:pt>
                <c:pt idx="6">
                  <c:v>351099</c:v>
                </c:pt>
                <c:pt idx="7" formatCode="#,##0">
                  <c:v>583883</c:v>
                </c:pt>
                <c:pt idx="8" formatCode="#,##0">
                  <c:v>853285</c:v>
                </c:pt>
                <c:pt idx="9" formatCode="#,##0">
                  <c:v>838138</c:v>
                </c:pt>
                <c:pt idx="10" formatCode="#,##0">
                  <c:v>1056095</c:v>
                </c:pt>
                <c:pt idx="11" formatCode="#,##0">
                  <c:v>1540027</c:v>
                </c:pt>
                <c:pt idx="12" formatCode="#,##0">
                  <c:v>2048765</c:v>
                </c:pt>
              </c:numCache>
            </c:numRef>
          </c:val>
        </c:ser>
        <c:ser>
          <c:idx val="1"/>
          <c:order val="1"/>
          <c:tx>
            <c:strRef>
              <c:f>'Диагр ВФЛ'!$A$6</c:f>
              <c:strCache>
                <c:ptCount val="1"/>
                <c:pt idx="0">
                  <c:v>на срок до 30 дней</c:v>
                </c:pt>
              </c:strCache>
            </c:strRef>
          </c:tx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ВФЛ'!$B$6:$N$6</c:f>
              <c:numCache>
                <c:formatCode>General</c:formatCode>
                <c:ptCount val="13"/>
                <c:pt idx="0">
                  <c:v>281</c:v>
                </c:pt>
                <c:pt idx="1">
                  <c:v>287</c:v>
                </c:pt>
                <c:pt idx="2">
                  <c:v>287</c:v>
                </c:pt>
                <c:pt idx="3">
                  <c:v>427</c:v>
                </c:pt>
                <c:pt idx="4">
                  <c:v>1092</c:v>
                </c:pt>
                <c:pt idx="5">
                  <c:v>1248</c:v>
                </c:pt>
                <c:pt idx="6">
                  <c:v>1699</c:v>
                </c:pt>
                <c:pt idx="7" formatCode="#,##0">
                  <c:v>2091</c:v>
                </c:pt>
                <c:pt idx="8" formatCode="#,##0">
                  <c:v>4048</c:v>
                </c:pt>
                <c:pt idx="9" formatCode="#,##0">
                  <c:v>1813</c:v>
                </c:pt>
                <c:pt idx="10" formatCode="#,##0">
                  <c:v>4659</c:v>
                </c:pt>
                <c:pt idx="11" formatCode="#,##0">
                  <c:v>6381</c:v>
                </c:pt>
                <c:pt idx="12" formatCode="#,##0">
                  <c:v>10488</c:v>
                </c:pt>
              </c:numCache>
            </c:numRef>
          </c:val>
        </c:ser>
        <c:ser>
          <c:idx val="2"/>
          <c:order val="2"/>
          <c:tx>
            <c:strRef>
              <c:f>'Диагр ВФЛ'!$A$7</c:f>
              <c:strCache>
                <c:ptCount val="1"/>
                <c:pt idx="0">
                  <c:v>на срок от 31 до 90 дней</c:v>
                </c:pt>
              </c:strCache>
            </c:strRef>
          </c:tx>
          <c:spPr>
            <a:solidFill>
              <a:srgbClr val="FFFFCC"/>
            </a:solidFill>
            <a:ln>
              <a:solidFill>
                <a:prstClr val="black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ВФЛ'!$B$7:$N$7</c:f>
              <c:numCache>
                <c:formatCode>General</c:formatCode>
                <c:ptCount val="13"/>
                <c:pt idx="0">
                  <c:v>18460</c:v>
                </c:pt>
                <c:pt idx="1">
                  <c:v>20988</c:v>
                </c:pt>
                <c:pt idx="2">
                  <c:v>22541</c:v>
                </c:pt>
                <c:pt idx="3">
                  <c:v>23394</c:v>
                </c:pt>
                <c:pt idx="4">
                  <c:v>32046</c:v>
                </c:pt>
                <c:pt idx="5">
                  <c:v>25878</c:v>
                </c:pt>
                <c:pt idx="6">
                  <c:v>31206</c:v>
                </c:pt>
                <c:pt idx="7" formatCode="#,##0">
                  <c:v>44910</c:v>
                </c:pt>
                <c:pt idx="8" formatCode="#,##0">
                  <c:v>57942</c:v>
                </c:pt>
                <c:pt idx="9" formatCode="#,##0">
                  <c:v>35479</c:v>
                </c:pt>
                <c:pt idx="10" formatCode="#,##0">
                  <c:v>61918</c:v>
                </c:pt>
                <c:pt idx="11" formatCode="#,##0">
                  <c:v>97794</c:v>
                </c:pt>
                <c:pt idx="12" formatCode="#,##0">
                  <c:v>122580</c:v>
                </c:pt>
              </c:numCache>
            </c:numRef>
          </c:val>
        </c:ser>
        <c:ser>
          <c:idx val="3"/>
          <c:order val="3"/>
          <c:tx>
            <c:strRef>
              <c:f>'Диагр ВФЛ'!$A$8</c:f>
              <c:strCache>
                <c:ptCount val="1"/>
                <c:pt idx="0">
                  <c:v>на срок от 91 до 180 дней</c:v>
                </c:pt>
              </c:strCache>
            </c:strRef>
          </c:tx>
          <c:spPr>
            <a:solidFill>
              <a:srgbClr val="CCFFFF"/>
            </a:solidFill>
            <a:ln>
              <a:solidFill>
                <a:prstClr val="black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ВФЛ'!$B$8:$N$8</c:f>
              <c:numCache>
                <c:formatCode>General</c:formatCode>
                <c:ptCount val="13"/>
                <c:pt idx="0">
                  <c:v>105526</c:v>
                </c:pt>
                <c:pt idx="1">
                  <c:v>122948</c:v>
                </c:pt>
                <c:pt idx="2">
                  <c:v>136985</c:v>
                </c:pt>
                <c:pt idx="3">
                  <c:v>154828</c:v>
                </c:pt>
                <c:pt idx="4">
                  <c:v>197130</c:v>
                </c:pt>
                <c:pt idx="5">
                  <c:v>143279</c:v>
                </c:pt>
                <c:pt idx="6">
                  <c:v>134578</c:v>
                </c:pt>
                <c:pt idx="7" formatCode="#,##0">
                  <c:v>146581</c:v>
                </c:pt>
                <c:pt idx="8" formatCode="#,##0">
                  <c:v>158873</c:v>
                </c:pt>
                <c:pt idx="9" formatCode="#,##0">
                  <c:v>132929</c:v>
                </c:pt>
                <c:pt idx="10" formatCode="#,##0">
                  <c:v>208738</c:v>
                </c:pt>
                <c:pt idx="11" formatCode="#,##0">
                  <c:v>248527</c:v>
                </c:pt>
                <c:pt idx="12" formatCode="#,##0">
                  <c:v>377427</c:v>
                </c:pt>
              </c:numCache>
            </c:numRef>
          </c:val>
        </c:ser>
        <c:ser>
          <c:idx val="4"/>
          <c:order val="4"/>
          <c:tx>
            <c:strRef>
              <c:f>'Диагр ВФЛ'!$A$9</c:f>
              <c:strCache>
                <c:ptCount val="1"/>
                <c:pt idx="0">
                  <c:v>на срок от 181 дня до 1 года</c:v>
                </c:pt>
              </c:strCache>
            </c:strRef>
          </c:tx>
          <c:spPr>
            <a:solidFill>
              <a:srgbClr val="800080"/>
            </a:solidFill>
            <a:ln>
              <a:solidFill>
                <a:prstClr val="black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ВФЛ'!$B$9:$N$9</c:f>
              <c:numCache>
                <c:formatCode>General</c:formatCode>
                <c:ptCount val="13"/>
                <c:pt idx="0">
                  <c:v>9316</c:v>
                </c:pt>
                <c:pt idx="1">
                  <c:v>21832</c:v>
                </c:pt>
                <c:pt idx="2">
                  <c:v>40858</c:v>
                </c:pt>
                <c:pt idx="3">
                  <c:v>83903</c:v>
                </c:pt>
                <c:pt idx="4">
                  <c:v>173237</c:v>
                </c:pt>
                <c:pt idx="5">
                  <c:v>201148</c:v>
                </c:pt>
                <c:pt idx="6">
                  <c:v>299780</c:v>
                </c:pt>
                <c:pt idx="7" formatCode="#,##0">
                  <c:v>460767</c:v>
                </c:pt>
                <c:pt idx="8" formatCode="#,##0">
                  <c:v>598403</c:v>
                </c:pt>
                <c:pt idx="9" formatCode="#,##0">
                  <c:v>471130</c:v>
                </c:pt>
                <c:pt idx="10" formatCode="#,##0">
                  <c:v>695276</c:v>
                </c:pt>
                <c:pt idx="11" formatCode="#,##0">
                  <c:v>1006981</c:v>
                </c:pt>
                <c:pt idx="12" formatCode="#,##0">
                  <c:v>1481102</c:v>
                </c:pt>
              </c:numCache>
            </c:numRef>
          </c:val>
        </c:ser>
        <c:ser>
          <c:idx val="5"/>
          <c:order val="5"/>
          <c:tx>
            <c:strRef>
              <c:f>'Диагр ВФЛ'!$A$10</c:f>
              <c:strCache>
                <c:ptCount val="1"/>
                <c:pt idx="0">
                  <c:v>на срок от 1 года до 3 лет</c:v>
                </c:pt>
              </c:strCache>
            </c:strRef>
          </c:tx>
          <c:spPr>
            <a:solidFill>
              <a:srgbClr val="FF9999"/>
            </a:solidFill>
            <a:ln>
              <a:solidFill>
                <a:prstClr val="black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ВФЛ'!$B$10:$N$10</c:f>
              <c:numCache>
                <c:formatCode>General</c:formatCode>
                <c:ptCount val="13"/>
                <c:pt idx="0">
                  <c:v>6142</c:v>
                </c:pt>
                <c:pt idx="1">
                  <c:v>36133</c:v>
                </c:pt>
                <c:pt idx="2">
                  <c:v>127544</c:v>
                </c:pt>
                <c:pt idx="3">
                  <c:v>241920</c:v>
                </c:pt>
                <c:pt idx="4">
                  <c:v>441120</c:v>
                </c:pt>
                <c:pt idx="5">
                  <c:v>768333</c:v>
                </c:pt>
                <c:pt idx="6">
                  <c:v>1109299</c:v>
                </c:pt>
                <c:pt idx="7" formatCode="#,##0">
                  <c:v>1706157</c:v>
                </c:pt>
                <c:pt idx="8" formatCode="#,##0">
                  <c:v>2475108</c:v>
                </c:pt>
                <c:pt idx="9" formatCode="#,##0">
                  <c:v>2506309</c:v>
                </c:pt>
                <c:pt idx="10" formatCode="#,##0">
                  <c:v>3098504</c:v>
                </c:pt>
                <c:pt idx="11" formatCode="#,##0">
                  <c:v>4381725</c:v>
                </c:pt>
                <c:pt idx="12" formatCode="#,##0">
                  <c:v>4743348</c:v>
                </c:pt>
              </c:numCache>
            </c:numRef>
          </c:val>
        </c:ser>
        <c:ser>
          <c:idx val="6"/>
          <c:order val="6"/>
          <c:tx>
            <c:strRef>
              <c:f>'Диагр ВФЛ'!$A$11</c:f>
              <c:strCache>
                <c:ptCount val="1"/>
                <c:pt idx="0">
                  <c:v>на срок свыше 3 лет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prstClr val="black"/>
              </a:solidFill>
            </a:ln>
          </c:spPr>
          <c:cat>
            <c:strRef>
              <c:f>'Диагр ВФЛ'!$B$2:$N$4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ВФЛ'!$B$11:$N$11</c:f>
              <c:numCache>
                <c:formatCode>General</c:formatCode>
                <c:ptCount val="13"/>
                <c:pt idx="0">
                  <c:v>1667</c:v>
                </c:pt>
                <c:pt idx="1">
                  <c:v>1840</c:v>
                </c:pt>
                <c:pt idx="2">
                  <c:v>2936</c:v>
                </c:pt>
                <c:pt idx="3">
                  <c:v>10197</c:v>
                </c:pt>
                <c:pt idx="4">
                  <c:v>24502</c:v>
                </c:pt>
                <c:pt idx="5">
                  <c:v>90719</c:v>
                </c:pt>
                <c:pt idx="6">
                  <c:v>154363</c:v>
                </c:pt>
                <c:pt idx="7" formatCode="#,##0">
                  <c:v>235400</c:v>
                </c:pt>
                <c:pt idx="8" formatCode="#,##0">
                  <c:v>345209</c:v>
                </c:pt>
                <c:pt idx="9" formatCode="#,##0">
                  <c:v>346881</c:v>
                </c:pt>
                <c:pt idx="10" formatCode="#,##0">
                  <c:v>385903</c:v>
                </c:pt>
                <c:pt idx="11" formatCode="#,##0">
                  <c:v>637101</c:v>
                </c:pt>
                <c:pt idx="12" formatCode="#,##0">
                  <c:v>918557</c:v>
                </c:pt>
              </c:numCache>
            </c:numRef>
          </c:val>
        </c:ser>
        <c:shape val="box"/>
        <c:axId val="78108928"/>
        <c:axId val="77660160"/>
        <c:axId val="0"/>
      </c:bar3DChart>
      <c:catAx>
        <c:axId val="78108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7660160"/>
        <c:crosses val="autoZero"/>
        <c:auto val="1"/>
        <c:lblAlgn val="ctr"/>
        <c:lblOffset val="100"/>
      </c:catAx>
      <c:valAx>
        <c:axId val="7766016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81089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0.79062117100273877"/>
          <c:y val="2.2225254036947372E-2"/>
          <c:w val="0.20001410008022794"/>
          <c:h val="0.92150085552780581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4.6973847565583447E-2"/>
          <c:y val="4.3539051216531503E-2"/>
          <c:w val="0.79974382849328918"/>
          <c:h val="0.77654593934007421"/>
        </c:manualLayout>
      </c:layout>
      <c:bar3DChart>
        <c:barDir val="col"/>
        <c:grouping val="percentStacked"/>
        <c:ser>
          <c:idx val="0"/>
          <c:order val="0"/>
          <c:tx>
            <c:strRef>
              <c:f>'Диагр ВФЛ'!$A$74</c:f>
              <c:strCache>
                <c:ptCount val="1"/>
                <c:pt idx="0">
                  <c:v>до востребования</c:v>
                </c:pt>
              </c:strCache>
            </c:strRef>
          </c:tx>
          <c:spPr>
            <a:solidFill>
              <a:srgbClr val="4F81BD">
                <a:lumMod val="40000"/>
                <a:lumOff val="60000"/>
              </a:srgbClr>
            </a:solidFill>
            <a:ln>
              <a:solidFill>
                <a:prstClr val="black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ВФЛ'!$B$74:$N$74</c:f>
              <c:numCache>
                <c:formatCode>#,##0</c:formatCode>
                <c:ptCount val="13"/>
                <c:pt idx="0">
                  <c:v>91768</c:v>
                </c:pt>
                <c:pt idx="1">
                  <c:v>142649</c:v>
                </c:pt>
                <c:pt idx="2">
                  <c:v>172678</c:v>
                </c:pt>
                <c:pt idx="3">
                  <c:v>209609</c:v>
                </c:pt>
                <c:pt idx="4">
                  <c:v>284655</c:v>
                </c:pt>
                <c:pt idx="5">
                  <c:v>304253</c:v>
                </c:pt>
                <c:pt idx="6">
                  <c:v>449392</c:v>
                </c:pt>
                <c:pt idx="7">
                  <c:v>687002</c:v>
                </c:pt>
                <c:pt idx="8">
                  <c:v>956033</c:v>
                </c:pt>
                <c:pt idx="9">
                  <c:v>1001731</c:v>
                </c:pt>
                <c:pt idx="10">
                  <c:v>1225859</c:v>
                </c:pt>
                <c:pt idx="11">
                  <c:v>1725546</c:v>
                </c:pt>
                <c:pt idx="12">
                  <c:v>2268017</c:v>
                </c:pt>
              </c:numCache>
            </c:numRef>
          </c:val>
        </c:ser>
        <c:ser>
          <c:idx val="1"/>
          <c:order val="1"/>
          <c:tx>
            <c:strRef>
              <c:f>'Диагр ВФЛ'!$A$75</c:f>
              <c:strCache>
                <c:ptCount val="1"/>
                <c:pt idx="0">
                  <c:v>на срок до 30 дней</c:v>
                </c:pt>
              </c:strCache>
            </c:strRef>
          </c:tx>
          <c:spPr>
            <a:solidFill>
              <a:srgbClr val="F79646">
                <a:lumMod val="60000"/>
                <a:lumOff val="40000"/>
              </a:srgbClr>
            </a:solidFill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ВФЛ'!$B$75:$N$75</c:f>
              <c:numCache>
                <c:formatCode>#,##0</c:formatCode>
                <c:ptCount val="13"/>
                <c:pt idx="0">
                  <c:v>2652</c:v>
                </c:pt>
                <c:pt idx="1">
                  <c:v>816</c:v>
                </c:pt>
                <c:pt idx="2">
                  <c:v>1203</c:v>
                </c:pt>
                <c:pt idx="3">
                  <c:v>1457</c:v>
                </c:pt>
                <c:pt idx="4">
                  <c:v>1608</c:v>
                </c:pt>
                <c:pt idx="5">
                  <c:v>1998</c:v>
                </c:pt>
                <c:pt idx="6">
                  <c:v>2564</c:v>
                </c:pt>
                <c:pt idx="7">
                  <c:v>2786</c:v>
                </c:pt>
                <c:pt idx="8">
                  <c:v>6906</c:v>
                </c:pt>
                <c:pt idx="9">
                  <c:v>3966</c:v>
                </c:pt>
                <c:pt idx="10">
                  <c:v>6193</c:v>
                </c:pt>
                <c:pt idx="11">
                  <c:v>7411</c:v>
                </c:pt>
                <c:pt idx="12">
                  <c:v>13292</c:v>
                </c:pt>
              </c:numCache>
            </c:numRef>
          </c:val>
        </c:ser>
        <c:ser>
          <c:idx val="2"/>
          <c:order val="2"/>
          <c:tx>
            <c:strRef>
              <c:f>'Диагр ВФЛ'!$A$76</c:f>
              <c:strCache>
                <c:ptCount val="1"/>
                <c:pt idx="0">
                  <c:v>на срок от 31 до 90 дней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ВФЛ'!$B$76:$N$76</c:f>
              <c:numCache>
                <c:formatCode>#,##0</c:formatCode>
                <c:ptCount val="13"/>
                <c:pt idx="0">
                  <c:v>23404</c:v>
                </c:pt>
                <c:pt idx="1">
                  <c:v>27131</c:v>
                </c:pt>
                <c:pt idx="2">
                  <c:v>31512</c:v>
                </c:pt>
                <c:pt idx="3">
                  <c:v>34160</c:v>
                </c:pt>
                <c:pt idx="4">
                  <c:v>41722</c:v>
                </c:pt>
                <c:pt idx="5">
                  <c:v>36175</c:v>
                </c:pt>
                <c:pt idx="6">
                  <c:v>43878</c:v>
                </c:pt>
                <c:pt idx="7">
                  <c:v>56582</c:v>
                </c:pt>
                <c:pt idx="8">
                  <c:v>72379</c:v>
                </c:pt>
                <c:pt idx="9">
                  <c:v>82551</c:v>
                </c:pt>
                <c:pt idx="10">
                  <c:v>90680</c:v>
                </c:pt>
                <c:pt idx="11">
                  <c:v>115369</c:v>
                </c:pt>
                <c:pt idx="12">
                  <c:v>144426</c:v>
                </c:pt>
              </c:numCache>
            </c:numRef>
          </c:val>
        </c:ser>
        <c:ser>
          <c:idx val="3"/>
          <c:order val="3"/>
          <c:tx>
            <c:strRef>
              <c:f>'Диагр ВФЛ'!$A$77</c:f>
              <c:strCache>
                <c:ptCount val="1"/>
                <c:pt idx="0">
                  <c:v>на срок от 91 до 180 дней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ВФЛ'!$B$77:$N$77</c:f>
              <c:numCache>
                <c:formatCode>#,##0</c:formatCode>
                <c:ptCount val="13"/>
                <c:pt idx="0">
                  <c:v>141843</c:v>
                </c:pt>
                <c:pt idx="1">
                  <c:v>181183</c:v>
                </c:pt>
                <c:pt idx="2">
                  <c:v>220175</c:v>
                </c:pt>
                <c:pt idx="3">
                  <c:v>238219</c:v>
                </c:pt>
                <c:pt idx="4">
                  <c:v>255866</c:v>
                </c:pt>
                <c:pt idx="5">
                  <c:v>188150</c:v>
                </c:pt>
                <c:pt idx="6">
                  <c:v>178224</c:v>
                </c:pt>
                <c:pt idx="7">
                  <c:v>174520</c:v>
                </c:pt>
                <c:pt idx="8">
                  <c:v>186574</c:v>
                </c:pt>
                <c:pt idx="9">
                  <c:v>223848</c:v>
                </c:pt>
                <c:pt idx="10">
                  <c:v>287388</c:v>
                </c:pt>
                <c:pt idx="11">
                  <c:v>297309</c:v>
                </c:pt>
                <c:pt idx="12">
                  <c:v>428459</c:v>
                </c:pt>
              </c:numCache>
            </c:numRef>
          </c:val>
        </c:ser>
        <c:ser>
          <c:idx val="4"/>
          <c:order val="4"/>
          <c:tx>
            <c:strRef>
              <c:f>'Диагр ВФЛ'!$A$78</c:f>
              <c:strCache>
                <c:ptCount val="1"/>
                <c:pt idx="0">
                  <c:v>на срок от 181 дня до 1 года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ВФЛ'!$B$78:$N$78</c:f>
              <c:numCache>
                <c:formatCode>#,##0</c:formatCode>
                <c:ptCount val="13"/>
                <c:pt idx="0">
                  <c:v>24025</c:v>
                </c:pt>
                <c:pt idx="1">
                  <c:v>49990</c:v>
                </c:pt>
                <c:pt idx="2">
                  <c:v>99104</c:v>
                </c:pt>
                <c:pt idx="3">
                  <c:v>199379</c:v>
                </c:pt>
                <c:pt idx="4">
                  <c:v>294065</c:v>
                </c:pt>
                <c:pt idx="5">
                  <c:v>315587</c:v>
                </c:pt>
                <c:pt idx="6">
                  <c:v>441049</c:v>
                </c:pt>
                <c:pt idx="7">
                  <c:v>574250</c:v>
                </c:pt>
                <c:pt idx="8">
                  <c:v>718019</c:v>
                </c:pt>
                <c:pt idx="9">
                  <c:v>746240</c:v>
                </c:pt>
                <c:pt idx="10">
                  <c:v>1103512</c:v>
                </c:pt>
                <c:pt idx="11">
                  <c:v>1317670</c:v>
                </c:pt>
                <c:pt idx="12">
                  <c:v>1803795</c:v>
                </c:pt>
              </c:numCache>
            </c:numRef>
          </c:val>
        </c:ser>
        <c:ser>
          <c:idx val="5"/>
          <c:order val="5"/>
          <c:tx>
            <c:strRef>
              <c:f>'Диагр ВФЛ'!$A$79</c:f>
              <c:strCache>
                <c:ptCount val="1"/>
                <c:pt idx="0">
                  <c:v>на срок от 1 года до 3 лет</c:v>
                </c:pt>
              </c:strCache>
            </c:strRef>
          </c:tx>
          <c:spPr>
            <a:solidFill>
              <a:srgbClr val="FF99CC"/>
            </a:solidFill>
            <a:ln>
              <a:solidFill>
                <a:prstClr val="black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ВФЛ'!$B$79:$N$79</c:f>
              <c:numCache>
                <c:formatCode>#,##0</c:formatCode>
                <c:ptCount val="13"/>
                <c:pt idx="0">
                  <c:v>12392</c:v>
                </c:pt>
                <c:pt idx="1">
                  <c:v>48341</c:v>
                </c:pt>
                <c:pt idx="2">
                  <c:v>161130</c:v>
                </c:pt>
                <c:pt idx="3">
                  <c:v>349374</c:v>
                </c:pt>
                <c:pt idx="4">
                  <c:v>627413</c:v>
                </c:pt>
                <c:pt idx="5">
                  <c:v>1020095</c:v>
                </c:pt>
                <c:pt idx="6">
                  <c:v>1455138</c:v>
                </c:pt>
                <c:pt idx="7">
                  <c:v>2054073</c:v>
                </c:pt>
                <c:pt idx="8">
                  <c:v>2842086</c:v>
                </c:pt>
                <c:pt idx="9">
                  <c:v>3428465</c:v>
                </c:pt>
                <c:pt idx="10">
                  <c:v>4270934</c:v>
                </c:pt>
                <c:pt idx="11">
                  <c:v>5526176</c:v>
                </c:pt>
                <c:pt idx="12">
                  <c:v>6013743</c:v>
                </c:pt>
              </c:numCache>
            </c:numRef>
          </c:val>
        </c:ser>
        <c:ser>
          <c:idx val="6"/>
          <c:order val="6"/>
          <c:tx>
            <c:strRef>
              <c:f>'Диагр ВФЛ'!$A$80</c:f>
              <c:strCache>
                <c:ptCount val="1"/>
                <c:pt idx="0">
                  <c:v>на срок свыше 3 лет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cat>
            <c:strRef>
              <c:f>'Диагр ВФЛ'!$B$71:$N$73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ВФЛ'!$B$80:$N$80</c:f>
              <c:numCache>
                <c:formatCode>#,##0</c:formatCode>
                <c:ptCount val="13"/>
                <c:pt idx="0">
                  <c:v>4364</c:v>
                </c:pt>
                <c:pt idx="1">
                  <c:v>3093</c:v>
                </c:pt>
                <c:pt idx="2">
                  <c:v>4253</c:v>
                </c:pt>
                <c:pt idx="3">
                  <c:v>14376</c:v>
                </c:pt>
                <c:pt idx="4">
                  <c:v>34586</c:v>
                </c:pt>
                <c:pt idx="5">
                  <c:v>110936</c:v>
                </c:pt>
                <c:pt idx="6">
                  <c:v>184316</c:v>
                </c:pt>
                <c:pt idx="7">
                  <c:v>260501</c:v>
                </c:pt>
                <c:pt idx="8">
                  <c:v>377202</c:v>
                </c:pt>
                <c:pt idx="9">
                  <c:v>420191</c:v>
                </c:pt>
                <c:pt idx="10">
                  <c:v>500404</c:v>
                </c:pt>
                <c:pt idx="11">
                  <c:v>828569</c:v>
                </c:pt>
                <c:pt idx="12">
                  <c:v>1199631</c:v>
                </c:pt>
              </c:numCache>
            </c:numRef>
          </c:val>
        </c:ser>
        <c:shape val="box"/>
        <c:axId val="80524416"/>
        <c:axId val="80525952"/>
        <c:axId val="0"/>
      </c:bar3DChart>
      <c:catAx>
        <c:axId val="80524416"/>
        <c:scaling>
          <c:orientation val="minMax"/>
        </c:scaling>
        <c:axPos val="b"/>
        <c:tickLblPos val="nextTo"/>
        <c:crossAx val="80525952"/>
        <c:crosses val="autoZero"/>
        <c:auto val="1"/>
        <c:lblAlgn val="ctr"/>
        <c:lblOffset val="100"/>
      </c:catAx>
      <c:valAx>
        <c:axId val="80525952"/>
        <c:scaling>
          <c:orientation val="minMax"/>
        </c:scaling>
        <c:axPos val="l"/>
        <c:majorGridlines/>
        <c:numFmt formatCode="0%" sourceLinked="1"/>
        <c:tickLblPos val="nextTo"/>
        <c:crossAx val="80524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52996329303254"/>
          <c:y val="1.2720808799022371E-4"/>
          <c:w val="0.14253941428243291"/>
          <c:h val="0.99987279191200906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6.6166062154543667E-2"/>
          <c:y val="7.2523834800248585E-2"/>
          <c:w val="0.91462539841907031"/>
          <c:h val="0.76383385385162961"/>
        </c:manualLayout>
      </c:layout>
      <c:bar3DChart>
        <c:barDir val="col"/>
        <c:grouping val="percentStacked"/>
        <c:ser>
          <c:idx val="0"/>
          <c:order val="0"/>
          <c:tx>
            <c:strRef>
              <c:f>'Диагр ВФЛ'!$A$90</c:f>
              <c:strCache>
                <c:ptCount val="1"/>
                <c:pt idx="0">
                  <c:v>до востребования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ВФЛ'!$B$90:$N$90</c:f>
              <c:numCache>
                <c:formatCode>#,##0</c:formatCode>
                <c:ptCount val="13"/>
                <c:pt idx="0">
                  <c:v>2861</c:v>
                </c:pt>
                <c:pt idx="1">
                  <c:v>2981</c:v>
                </c:pt>
                <c:pt idx="2">
                  <c:v>3154</c:v>
                </c:pt>
                <c:pt idx="3">
                  <c:v>5760</c:v>
                </c:pt>
                <c:pt idx="4">
                  <c:v>7069</c:v>
                </c:pt>
                <c:pt idx="5">
                  <c:v>13940</c:v>
                </c:pt>
                <c:pt idx="6">
                  <c:v>22161</c:v>
                </c:pt>
                <c:pt idx="7">
                  <c:v>31642</c:v>
                </c:pt>
                <c:pt idx="8">
                  <c:v>59678</c:v>
                </c:pt>
                <c:pt idx="9">
                  <c:v>61588</c:v>
                </c:pt>
                <c:pt idx="10">
                  <c:v>54778</c:v>
                </c:pt>
                <c:pt idx="11">
                  <c:v>103065</c:v>
                </c:pt>
                <c:pt idx="12">
                  <c:v>82239</c:v>
                </c:pt>
              </c:numCache>
            </c:numRef>
          </c:val>
        </c:ser>
        <c:ser>
          <c:idx val="1"/>
          <c:order val="1"/>
          <c:tx>
            <c:strRef>
              <c:f>'Диагр ВФЛ'!$A$91</c:f>
              <c:strCache>
                <c:ptCount val="1"/>
                <c:pt idx="0">
                  <c:v>на срок до 30 дней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ВФЛ'!$B$91:$N$91</c:f>
              <c:numCache>
                <c:formatCode>#,##0</c:formatCode>
                <c:ptCount val="13"/>
                <c:pt idx="0">
                  <c:v>27502</c:v>
                </c:pt>
                <c:pt idx="1">
                  <c:v>64195</c:v>
                </c:pt>
                <c:pt idx="2">
                  <c:v>74751</c:v>
                </c:pt>
                <c:pt idx="3">
                  <c:v>52890</c:v>
                </c:pt>
                <c:pt idx="4">
                  <c:v>25938</c:v>
                </c:pt>
                <c:pt idx="5">
                  <c:v>55011</c:v>
                </c:pt>
                <c:pt idx="6">
                  <c:v>141504</c:v>
                </c:pt>
                <c:pt idx="7">
                  <c:v>190939</c:v>
                </c:pt>
                <c:pt idx="8">
                  <c:v>401911</c:v>
                </c:pt>
                <c:pt idx="9">
                  <c:v>590367</c:v>
                </c:pt>
                <c:pt idx="10">
                  <c:v>684715</c:v>
                </c:pt>
                <c:pt idx="11">
                  <c:v>852691</c:v>
                </c:pt>
                <c:pt idx="12">
                  <c:v>1305255</c:v>
                </c:pt>
              </c:numCache>
            </c:numRef>
          </c:val>
        </c:ser>
        <c:ser>
          <c:idx val="2"/>
          <c:order val="2"/>
          <c:tx>
            <c:strRef>
              <c:f>'Диагр ВФЛ'!$A$92</c:f>
              <c:strCache>
                <c:ptCount val="1"/>
                <c:pt idx="0">
                  <c:v>на срок от 31 до 90 дней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ВФЛ'!$B$92:$N$92</c:f>
              <c:numCache>
                <c:formatCode>#,##0</c:formatCode>
                <c:ptCount val="13"/>
                <c:pt idx="0">
                  <c:v>20203</c:v>
                </c:pt>
                <c:pt idx="1">
                  <c:v>33042</c:v>
                </c:pt>
                <c:pt idx="2">
                  <c:v>35204</c:v>
                </c:pt>
                <c:pt idx="3">
                  <c:v>55172</c:v>
                </c:pt>
                <c:pt idx="4">
                  <c:v>64219</c:v>
                </c:pt>
                <c:pt idx="5">
                  <c:v>93832</c:v>
                </c:pt>
                <c:pt idx="6">
                  <c:v>123662</c:v>
                </c:pt>
                <c:pt idx="7">
                  <c:v>217382</c:v>
                </c:pt>
                <c:pt idx="8">
                  <c:v>362590</c:v>
                </c:pt>
                <c:pt idx="9">
                  <c:v>566491</c:v>
                </c:pt>
                <c:pt idx="10">
                  <c:v>828882</c:v>
                </c:pt>
                <c:pt idx="11">
                  <c:v>714585</c:v>
                </c:pt>
                <c:pt idx="12">
                  <c:v>1118043</c:v>
                </c:pt>
              </c:numCache>
            </c:numRef>
          </c:val>
        </c:ser>
        <c:ser>
          <c:idx val="3"/>
          <c:order val="3"/>
          <c:tx>
            <c:strRef>
              <c:f>'Диагр ВФЛ'!$A$93</c:f>
              <c:strCache>
                <c:ptCount val="1"/>
                <c:pt idx="0">
                  <c:v>на срок от 91 до 180 дней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ВФЛ'!$B$93:$N$93</c:f>
              <c:numCache>
                <c:formatCode>#,##0</c:formatCode>
                <c:ptCount val="13"/>
                <c:pt idx="0">
                  <c:v>10282</c:v>
                </c:pt>
                <c:pt idx="1">
                  <c:v>35513</c:v>
                </c:pt>
                <c:pt idx="2">
                  <c:v>22720</c:v>
                </c:pt>
                <c:pt idx="3">
                  <c:v>31809</c:v>
                </c:pt>
                <c:pt idx="4">
                  <c:v>56751</c:v>
                </c:pt>
                <c:pt idx="5">
                  <c:v>116694</c:v>
                </c:pt>
                <c:pt idx="6">
                  <c:v>143092</c:v>
                </c:pt>
                <c:pt idx="7">
                  <c:v>270525</c:v>
                </c:pt>
                <c:pt idx="8">
                  <c:v>436922</c:v>
                </c:pt>
                <c:pt idx="9">
                  <c:v>463220</c:v>
                </c:pt>
                <c:pt idx="10">
                  <c:v>535510</c:v>
                </c:pt>
                <c:pt idx="11">
                  <c:v>491321</c:v>
                </c:pt>
                <c:pt idx="12">
                  <c:v>1164065</c:v>
                </c:pt>
              </c:numCache>
            </c:numRef>
          </c:val>
        </c:ser>
        <c:ser>
          <c:idx val="4"/>
          <c:order val="4"/>
          <c:tx>
            <c:strRef>
              <c:f>'Диагр ВФЛ'!$A$94</c:f>
              <c:strCache>
                <c:ptCount val="1"/>
                <c:pt idx="0">
                  <c:v>на срок от 181 дня до 1 года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ВФЛ'!$B$94:$N$94</c:f>
              <c:numCache>
                <c:formatCode>#,##0</c:formatCode>
                <c:ptCount val="13"/>
                <c:pt idx="0">
                  <c:v>25053</c:v>
                </c:pt>
                <c:pt idx="1">
                  <c:v>35242</c:v>
                </c:pt>
                <c:pt idx="2">
                  <c:v>61701</c:v>
                </c:pt>
                <c:pt idx="3">
                  <c:v>43222</c:v>
                </c:pt>
                <c:pt idx="4">
                  <c:v>60498</c:v>
                </c:pt>
                <c:pt idx="5">
                  <c:v>95186</c:v>
                </c:pt>
                <c:pt idx="6">
                  <c:v>236862</c:v>
                </c:pt>
                <c:pt idx="7">
                  <c:v>439873</c:v>
                </c:pt>
                <c:pt idx="8">
                  <c:v>543825</c:v>
                </c:pt>
                <c:pt idx="9">
                  <c:v>723526</c:v>
                </c:pt>
                <c:pt idx="10">
                  <c:v>837620</c:v>
                </c:pt>
                <c:pt idx="11">
                  <c:v>859165</c:v>
                </c:pt>
                <c:pt idx="12">
                  <c:v>901441</c:v>
                </c:pt>
              </c:numCache>
            </c:numRef>
          </c:val>
        </c:ser>
        <c:ser>
          <c:idx val="5"/>
          <c:order val="5"/>
          <c:tx>
            <c:strRef>
              <c:f>'Диагр ВФЛ'!$A$95</c:f>
              <c:strCache>
                <c:ptCount val="1"/>
                <c:pt idx="0">
                  <c:v>на срок от 1 года до 3 лет</c:v>
                </c:pt>
              </c:strCache>
            </c:strRef>
          </c:tx>
          <c:spPr>
            <a:solidFill>
              <a:srgbClr val="FF99FF"/>
            </a:solidFill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ВФЛ'!$B$95:$N$95</c:f>
              <c:numCache>
                <c:formatCode>#,##0</c:formatCode>
                <c:ptCount val="13"/>
                <c:pt idx="0">
                  <c:v>14751</c:v>
                </c:pt>
                <c:pt idx="1">
                  <c:v>28170</c:v>
                </c:pt>
                <c:pt idx="2">
                  <c:v>31484</c:v>
                </c:pt>
                <c:pt idx="3">
                  <c:v>57692</c:v>
                </c:pt>
                <c:pt idx="4">
                  <c:v>72976</c:v>
                </c:pt>
                <c:pt idx="5">
                  <c:v>133102</c:v>
                </c:pt>
                <c:pt idx="6">
                  <c:v>188457</c:v>
                </c:pt>
                <c:pt idx="7">
                  <c:v>475770</c:v>
                </c:pt>
                <c:pt idx="8">
                  <c:v>1003482</c:v>
                </c:pt>
                <c:pt idx="9">
                  <c:v>1355077</c:v>
                </c:pt>
                <c:pt idx="10">
                  <c:v>1264412</c:v>
                </c:pt>
                <c:pt idx="11">
                  <c:v>1592057</c:v>
                </c:pt>
                <c:pt idx="12">
                  <c:v>1899892</c:v>
                </c:pt>
              </c:numCache>
            </c:numRef>
          </c:val>
        </c:ser>
        <c:ser>
          <c:idx val="6"/>
          <c:order val="6"/>
          <c:tx>
            <c:strRef>
              <c:f>'Диагр ВФЛ'!$A$96</c:f>
              <c:strCache>
                <c:ptCount val="1"/>
                <c:pt idx="0">
                  <c:v>на срок свыше 3 лет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ВФЛ'!$B$87:$N$89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ВФЛ'!$B$96:$N$96</c:f>
              <c:numCache>
                <c:formatCode>#,##0</c:formatCode>
                <c:ptCount val="13"/>
                <c:pt idx="0">
                  <c:v>17709</c:v>
                </c:pt>
                <c:pt idx="1">
                  <c:v>12886</c:v>
                </c:pt>
                <c:pt idx="2">
                  <c:v>23389</c:v>
                </c:pt>
                <c:pt idx="3">
                  <c:v>30191</c:v>
                </c:pt>
                <c:pt idx="4">
                  <c:v>25072</c:v>
                </c:pt>
                <c:pt idx="5">
                  <c:v>56246</c:v>
                </c:pt>
                <c:pt idx="6">
                  <c:v>80636</c:v>
                </c:pt>
                <c:pt idx="7">
                  <c:v>520606</c:v>
                </c:pt>
                <c:pt idx="8">
                  <c:v>711599</c:v>
                </c:pt>
                <c:pt idx="9">
                  <c:v>1185163</c:v>
                </c:pt>
                <c:pt idx="10">
                  <c:v>1260663</c:v>
                </c:pt>
                <c:pt idx="11">
                  <c:v>1422719</c:v>
                </c:pt>
                <c:pt idx="12">
                  <c:v>1896463</c:v>
                </c:pt>
              </c:numCache>
            </c:numRef>
          </c:val>
        </c:ser>
        <c:shape val="box"/>
        <c:axId val="80563200"/>
        <c:axId val="80573184"/>
        <c:axId val="0"/>
      </c:bar3DChart>
      <c:catAx>
        <c:axId val="80563200"/>
        <c:scaling>
          <c:orientation val="minMax"/>
        </c:scaling>
        <c:axPos val="b"/>
        <c:tickLblPos val="nextTo"/>
        <c:crossAx val="80573184"/>
        <c:crosses val="autoZero"/>
        <c:auto val="1"/>
        <c:lblAlgn val="ctr"/>
        <c:lblOffset val="100"/>
      </c:catAx>
      <c:valAx>
        <c:axId val="80573184"/>
        <c:scaling>
          <c:orientation val="minMax"/>
        </c:scaling>
        <c:axPos val="l"/>
        <c:majorGridlines/>
        <c:numFmt formatCode="0%" sourceLinked="1"/>
        <c:tickLblPos val="nextTo"/>
        <c:crossAx val="80563200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>
        <c:manualLayout>
          <c:layoutTarget val="inner"/>
          <c:xMode val="edge"/>
          <c:yMode val="edge"/>
          <c:x val="5.2643531679077017E-2"/>
          <c:y val="8.5999834381133775E-2"/>
          <c:w val="0.92174764113967389"/>
          <c:h val="0.74309044804379565"/>
        </c:manualLayout>
      </c:layout>
      <c:bar3DChart>
        <c:barDir val="col"/>
        <c:grouping val="percentStacked"/>
        <c:ser>
          <c:idx val="0"/>
          <c:order val="0"/>
          <c:tx>
            <c:strRef>
              <c:f>'Диагр ВФЛ'!$A$107</c:f>
              <c:strCache>
                <c:ptCount val="1"/>
                <c:pt idx="0">
                  <c:v>до востребования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ВФЛ'!$B$107:$N$107</c:f>
              <c:numCache>
                <c:formatCode>#,##0</c:formatCode>
                <c:ptCount val="13"/>
                <c:pt idx="0">
                  <c:v>94629</c:v>
                </c:pt>
                <c:pt idx="1">
                  <c:v>145630</c:v>
                </c:pt>
                <c:pt idx="2">
                  <c:v>175832</c:v>
                </c:pt>
                <c:pt idx="3">
                  <c:v>215369</c:v>
                </c:pt>
                <c:pt idx="4">
                  <c:v>291724</c:v>
                </c:pt>
                <c:pt idx="5">
                  <c:v>318193</c:v>
                </c:pt>
                <c:pt idx="6">
                  <c:v>471553</c:v>
                </c:pt>
                <c:pt idx="7">
                  <c:v>718644</c:v>
                </c:pt>
                <c:pt idx="8">
                  <c:v>1015711</c:v>
                </c:pt>
                <c:pt idx="9">
                  <c:v>1063319</c:v>
                </c:pt>
                <c:pt idx="10">
                  <c:v>1280637</c:v>
                </c:pt>
                <c:pt idx="11">
                  <c:v>1828611</c:v>
                </c:pt>
                <c:pt idx="12">
                  <c:v>2350256</c:v>
                </c:pt>
              </c:numCache>
            </c:numRef>
          </c:val>
        </c:ser>
        <c:ser>
          <c:idx val="1"/>
          <c:order val="1"/>
          <c:tx>
            <c:strRef>
              <c:f>'Диагр ВФЛ'!$A$108</c:f>
              <c:strCache>
                <c:ptCount val="1"/>
                <c:pt idx="0">
                  <c:v>на срок до 30 дней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ВФЛ'!$B$108:$N$108</c:f>
              <c:numCache>
                <c:formatCode>#,##0</c:formatCode>
                <c:ptCount val="13"/>
                <c:pt idx="0">
                  <c:v>30154</c:v>
                </c:pt>
                <c:pt idx="1">
                  <c:v>65011</c:v>
                </c:pt>
                <c:pt idx="2">
                  <c:v>75954</c:v>
                </c:pt>
                <c:pt idx="3">
                  <c:v>54347</c:v>
                </c:pt>
                <c:pt idx="4">
                  <c:v>27546</c:v>
                </c:pt>
                <c:pt idx="5">
                  <c:v>57009</c:v>
                </c:pt>
                <c:pt idx="6">
                  <c:v>144068</c:v>
                </c:pt>
                <c:pt idx="7">
                  <c:v>193725</c:v>
                </c:pt>
                <c:pt idx="8">
                  <c:v>408817</c:v>
                </c:pt>
                <c:pt idx="9">
                  <c:v>594333</c:v>
                </c:pt>
                <c:pt idx="10">
                  <c:v>690908</c:v>
                </c:pt>
                <c:pt idx="11">
                  <c:v>860102</c:v>
                </c:pt>
                <c:pt idx="12">
                  <c:v>1318547</c:v>
                </c:pt>
              </c:numCache>
            </c:numRef>
          </c:val>
        </c:ser>
        <c:ser>
          <c:idx val="2"/>
          <c:order val="2"/>
          <c:tx>
            <c:strRef>
              <c:f>'Диагр ВФЛ'!$A$109</c:f>
              <c:strCache>
                <c:ptCount val="1"/>
                <c:pt idx="0">
                  <c:v>на срок от 31 до 90 дней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ВФЛ'!$B$109:$N$109</c:f>
              <c:numCache>
                <c:formatCode>#,##0</c:formatCode>
                <c:ptCount val="13"/>
                <c:pt idx="0">
                  <c:v>43607</c:v>
                </c:pt>
                <c:pt idx="1">
                  <c:v>60173</c:v>
                </c:pt>
                <c:pt idx="2">
                  <c:v>66716</c:v>
                </c:pt>
                <c:pt idx="3">
                  <c:v>89332</c:v>
                </c:pt>
                <c:pt idx="4">
                  <c:v>105941</c:v>
                </c:pt>
                <c:pt idx="5">
                  <c:v>130007</c:v>
                </c:pt>
                <c:pt idx="6">
                  <c:v>167540</c:v>
                </c:pt>
                <c:pt idx="7">
                  <c:v>273964</c:v>
                </c:pt>
                <c:pt idx="8">
                  <c:v>434969</c:v>
                </c:pt>
                <c:pt idx="9">
                  <c:v>649042</c:v>
                </c:pt>
                <c:pt idx="10">
                  <c:v>919562</c:v>
                </c:pt>
                <c:pt idx="11">
                  <c:v>829954</c:v>
                </c:pt>
                <c:pt idx="12">
                  <c:v>1262469</c:v>
                </c:pt>
              </c:numCache>
            </c:numRef>
          </c:val>
        </c:ser>
        <c:ser>
          <c:idx val="3"/>
          <c:order val="3"/>
          <c:tx>
            <c:strRef>
              <c:f>'Диагр ВФЛ'!$A$110</c:f>
              <c:strCache>
                <c:ptCount val="1"/>
                <c:pt idx="0">
                  <c:v>на срок от 91 до 180 дней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ВФЛ'!$B$110:$N$110</c:f>
              <c:numCache>
                <c:formatCode>#,##0</c:formatCode>
                <c:ptCount val="13"/>
                <c:pt idx="0">
                  <c:v>152125</c:v>
                </c:pt>
                <c:pt idx="1">
                  <c:v>216696</c:v>
                </c:pt>
                <c:pt idx="2">
                  <c:v>242895</c:v>
                </c:pt>
                <c:pt idx="3">
                  <c:v>270028</c:v>
                </c:pt>
                <c:pt idx="4">
                  <c:v>312617</c:v>
                </c:pt>
                <c:pt idx="5">
                  <c:v>304844</c:v>
                </c:pt>
                <c:pt idx="6">
                  <c:v>321316</c:v>
                </c:pt>
                <c:pt idx="7">
                  <c:v>445045</c:v>
                </c:pt>
                <c:pt idx="8">
                  <c:v>623496</c:v>
                </c:pt>
                <c:pt idx="9">
                  <c:v>687068</c:v>
                </c:pt>
                <c:pt idx="10">
                  <c:v>822898</c:v>
                </c:pt>
                <c:pt idx="11">
                  <c:v>788630</c:v>
                </c:pt>
                <c:pt idx="12">
                  <c:v>1592524</c:v>
                </c:pt>
              </c:numCache>
            </c:numRef>
          </c:val>
        </c:ser>
        <c:ser>
          <c:idx val="4"/>
          <c:order val="4"/>
          <c:tx>
            <c:strRef>
              <c:f>'Диагр ВФЛ'!$A$111</c:f>
              <c:strCache>
                <c:ptCount val="1"/>
                <c:pt idx="0">
                  <c:v>на срок от 181 дня до 1 года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ВФЛ'!$B$111:$N$111</c:f>
              <c:numCache>
                <c:formatCode>#,##0</c:formatCode>
                <c:ptCount val="13"/>
                <c:pt idx="0">
                  <c:v>49078</c:v>
                </c:pt>
                <c:pt idx="1">
                  <c:v>85232</c:v>
                </c:pt>
                <c:pt idx="2">
                  <c:v>160805</c:v>
                </c:pt>
                <c:pt idx="3">
                  <c:v>242601</c:v>
                </c:pt>
                <c:pt idx="4">
                  <c:v>354563</c:v>
                </c:pt>
                <c:pt idx="5">
                  <c:v>410773</c:v>
                </c:pt>
                <c:pt idx="6">
                  <c:v>677911</c:v>
                </c:pt>
                <c:pt idx="7">
                  <c:v>1014123</c:v>
                </c:pt>
                <c:pt idx="8">
                  <c:v>1261844</c:v>
                </c:pt>
                <c:pt idx="9">
                  <c:v>1469766</c:v>
                </c:pt>
                <c:pt idx="10">
                  <c:v>1941132</c:v>
                </c:pt>
                <c:pt idx="11">
                  <c:v>2176835</c:v>
                </c:pt>
                <c:pt idx="12">
                  <c:v>2705236</c:v>
                </c:pt>
              </c:numCache>
            </c:numRef>
          </c:val>
        </c:ser>
        <c:ser>
          <c:idx val="5"/>
          <c:order val="5"/>
          <c:tx>
            <c:strRef>
              <c:f>'Диагр ВФЛ'!$A$112</c:f>
              <c:strCache>
                <c:ptCount val="1"/>
                <c:pt idx="0">
                  <c:v>на срок от 1 года до 3 лет</c:v>
                </c:pt>
              </c:strCache>
            </c:strRef>
          </c:tx>
          <c:spPr>
            <a:solidFill>
              <a:srgbClr val="FF9966"/>
            </a:solidFill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ВФЛ'!$B$112:$N$112</c:f>
              <c:numCache>
                <c:formatCode>#,##0</c:formatCode>
                <c:ptCount val="13"/>
                <c:pt idx="0">
                  <c:v>27143</c:v>
                </c:pt>
                <c:pt idx="1">
                  <c:v>76511</c:v>
                </c:pt>
                <c:pt idx="2">
                  <c:v>192614</c:v>
                </c:pt>
                <c:pt idx="3">
                  <c:v>407066</c:v>
                </c:pt>
                <c:pt idx="4">
                  <c:v>700389</c:v>
                </c:pt>
                <c:pt idx="5">
                  <c:v>1153197</c:v>
                </c:pt>
                <c:pt idx="6">
                  <c:v>1643595</c:v>
                </c:pt>
                <c:pt idx="7">
                  <c:v>2529843</c:v>
                </c:pt>
                <c:pt idx="8">
                  <c:v>3845568</c:v>
                </c:pt>
                <c:pt idx="9">
                  <c:v>4783542</c:v>
                </c:pt>
                <c:pt idx="10">
                  <c:v>5535346</c:v>
                </c:pt>
                <c:pt idx="11">
                  <c:v>7118233</c:v>
                </c:pt>
                <c:pt idx="12">
                  <c:v>7913635</c:v>
                </c:pt>
              </c:numCache>
            </c:numRef>
          </c:val>
        </c:ser>
        <c:ser>
          <c:idx val="6"/>
          <c:order val="6"/>
          <c:tx>
            <c:strRef>
              <c:f>'Диагр ВФЛ'!$A$113</c:f>
              <c:strCache>
                <c:ptCount val="1"/>
                <c:pt idx="0">
                  <c:v>на срок свыше 3 лет</c:v>
                </c:pt>
              </c:strCache>
            </c:strRef>
          </c:tx>
          <c:spPr>
            <a:ln>
              <a:solidFill>
                <a:prstClr val="black"/>
              </a:solidFill>
            </a:ln>
          </c:spPr>
          <c:cat>
            <c:strRef>
              <c:f>'Диагр ВФЛ'!$B$104:$N$106</c:f>
              <c:strCach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strCache>
            </c:strRef>
          </c:cat>
          <c:val>
            <c:numRef>
              <c:f>'Диагр ВФЛ'!$B$113:$N$113</c:f>
              <c:numCache>
                <c:formatCode>#,##0</c:formatCode>
                <c:ptCount val="13"/>
                <c:pt idx="0">
                  <c:v>22073</c:v>
                </c:pt>
                <c:pt idx="1">
                  <c:v>15979</c:v>
                </c:pt>
                <c:pt idx="2">
                  <c:v>27642</c:v>
                </c:pt>
                <c:pt idx="3">
                  <c:v>44567</c:v>
                </c:pt>
                <c:pt idx="4">
                  <c:v>59658</c:v>
                </c:pt>
                <c:pt idx="5">
                  <c:v>167182</c:v>
                </c:pt>
                <c:pt idx="6">
                  <c:v>264952</c:v>
                </c:pt>
                <c:pt idx="7">
                  <c:v>781107</c:v>
                </c:pt>
                <c:pt idx="8">
                  <c:v>1088801</c:v>
                </c:pt>
                <c:pt idx="9">
                  <c:v>1605354</c:v>
                </c:pt>
                <c:pt idx="10">
                  <c:v>1761067</c:v>
                </c:pt>
                <c:pt idx="11">
                  <c:v>2251288</c:v>
                </c:pt>
                <c:pt idx="12">
                  <c:v>3096094</c:v>
                </c:pt>
              </c:numCache>
            </c:numRef>
          </c:val>
        </c:ser>
        <c:shape val="box"/>
        <c:axId val="80687872"/>
        <c:axId val="80689408"/>
        <c:axId val="0"/>
      </c:bar3DChart>
      <c:catAx>
        <c:axId val="80687872"/>
        <c:scaling>
          <c:orientation val="minMax"/>
        </c:scaling>
        <c:axPos val="b"/>
        <c:tickLblPos val="nextTo"/>
        <c:crossAx val="80689408"/>
        <c:crosses val="autoZero"/>
        <c:auto val="1"/>
        <c:lblAlgn val="ctr"/>
        <c:lblOffset val="100"/>
      </c:catAx>
      <c:valAx>
        <c:axId val="80689408"/>
        <c:scaling>
          <c:orientation val="minMax"/>
        </c:scaling>
        <c:axPos val="l"/>
        <c:majorGridlines/>
        <c:numFmt formatCode="0%" sourceLinked="1"/>
        <c:tickLblPos val="nextTo"/>
        <c:crossAx val="80687872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C3F2F-60D3-4BF2-BDB7-B98C9626976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4594F-F9BE-4072-BEF9-92C32CBE53E8}">
      <dgm:prSet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Достаточно низкий уровень капитализации коммерческих банков </a:t>
          </a:r>
          <a:endParaRPr lang="ru-RU" dirty="0">
            <a:solidFill>
              <a:schemeClr val="tx1"/>
            </a:solidFill>
          </a:endParaRPr>
        </a:p>
      </dgm:t>
    </dgm:pt>
    <dgm:pt modelId="{70047672-E50F-4B8A-8D82-9261FE451FA9}" type="parTrans" cxnId="{DF147DBF-2DCB-4FEF-B05C-1EC465947F7F}">
      <dgm:prSet/>
      <dgm:spPr/>
      <dgm:t>
        <a:bodyPr/>
        <a:lstStyle/>
        <a:p>
          <a:endParaRPr lang="ru-RU"/>
        </a:p>
      </dgm:t>
    </dgm:pt>
    <dgm:pt modelId="{4AFE9E49-5084-4126-AD5E-885248ABAFF5}" type="sibTrans" cxnId="{DF147DBF-2DCB-4FEF-B05C-1EC465947F7F}">
      <dgm:prSet/>
      <dgm:spPr/>
      <dgm:t>
        <a:bodyPr/>
        <a:lstStyle/>
        <a:p>
          <a:endParaRPr lang="ru-RU"/>
        </a:p>
      </dgm:t>
    </dgm:pt>
    <dgm:pt modelId="{1D91EEED-29D8-458C-9282-8FFEDD38C3E8}">
      <dgm:prSet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Недостаточность долгосрочных финансовых ресурсов</a:t>
          </a:r>
          <a:endParaRPr lang="ru-RU" dirty="0">
            <a:solidFill>
              <a:schemeClr val="tx1"/>
            </a:solidFill>
          </a:endParaRPr>
        </a:p>
      </dgm:t>
    </dgm:pt>
    <dgm:pt modelId="{1944646F-140C-474A-B204-EDB2A1CD123B}" type="parTrans" cxnId="{38551902-C1DC-4ADD-8573-91D726FA6B84}">
      <dgm:prSet/>
      <dgm:spPr/>
      <dgm:t>
        <a:bodyPr/>
        <a:lstStyle/>
        <a:p>
          <a:endParaRPr lang="ru-RU"/>
        </a:p>
      </dgm:t>
    </dgm:pt>
    <dgm:pt modelId="{FEC32A44-71C6-4729-B499-A2DCCD26AB77}" type="sibTrans" cxnId="{38551902-C1DC-4ADD-8573-91D726FA6B84}">
      <dgm:prSet/>
      <dgm:spPr/>
      <dgm:t>
        <a:bodyPr/>
        <a:lstStyle/>
        <a:p>
          <a:endParaRPr lang="ru-RU"/>
        </a:p>
      </dgm:t>
    </dgm:pt>
    <dgm:pt modelId="{093D6674-4F35-435B-A226-1CA9E0D08040}">
      <dgm:prSet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Ограниченные </a:t>
          </a:r>
          <a:r>
            <a:rPr lang="ru-RU" smtClean="0">
              <a:solidFill>
                <a:schemeClr val="tx1"/>
              </a:solidFill>
            </a:rPr>
            <a:t>возможности российских банков </a:t>
          </a:r>
          <a:r>
            <a:rPr lang="ru-RU" dirty="0" smtClean="0">
              <a:solidFill>
                <a:schemeClr val="tx1"/>
              </a:solidFill>
            </a:rPr>
            <a:t>по заимствованиям на мировом рынке</a:t>
          </a:r>
          <a:endParaRPr lang="ru-RU" dirty="0">
            <a:solidFill>
              <a:schemeClr val="tx1"/>
            </a:solidFill>
          </a:endParaRPr>
        </a:p>
      </dgm:t>
    </dgm:pt>
    <dgm:pt modelId="{C7941AEB-3CB6-4E53-BCDE-87701FDAB76A}" type="parTrans" cxnId="{27F79FBF-1D16-49EE-8CBA-B1B240E3AD29}">
      <dgm:prSet/>
      <dgm:spPr/>
      <dgm:t>
        <a:bodyPr/>
        <a:lstStyle/>
        <a:p>
          <a:endParaRPr lang="ru-RU"/>
        </a:p>
      </dgm:t>
    </dgm:pt>
    <dgm:pt modelId="{180E2E9D-1896-4DAB-894C-B150DB6811DF}" type="sibTrans" cxnId="{27F79FBF-1D16-49EE-8CBA-B1B240E3AD29}">
      <dgm:prSet/>
      <dgm:spPr/>
      <dgm:t>
        <a:bodyPr/>
        <a:lstStyle/>
        <a:p>
          <a:endParaRPr lang="ru-RU"/>
        </a:p>
      </dgm:t>
    </dgm:pt>
    <dgm:pt modelId="{3023F5EE-3B51-4A00-BE78-A2B668D6B83E}">
      <dgm:prSet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pPr rtl="0"/>
          <a:r>
            <a:rPr lang="ru-RU" dirty="0" smtClean="0">
              <a:solidFill>
                <a:schemeClr val="tx1"/>
              </a:solidFill>
            </a:rPr>
            <a:t>Поддержание ликвидности  банков в основном за счет внутренних источников</a:t>
          </a:r>
          <a:endParaRPr lang="ru-RU" dirty="0">
            <a:solidFill>
              <a:schemeClr val="tx1"/>
            </a:solidFill>
          </a:endParaRPr>
        </a:p>
      </dgm:t>
    </dgm:pt>
    <dgm:pt modelId="{A65F2DA2-60AB-4323-980B-9DD085966C40}" type="parTrans" cxnId="{534AE59D-8283-4535-8E79-214F2C75AC0C}">
      <dgm:prSet/>
      <dgm:spPr/>
      <dgm:t>
        <a:bodyPr/>
        <a:lstStyle/>
        <a:p>
          <a:endParaRPr lang="ru-RU"/>
        </a:p>
      </dgm:t>
    </dgm:pt>
    <dgm:pt modelId="{1BCE840D-65EA-4938-9755-C412827F4CEB}" type="sibTrans" cxnId="{534AE59D-8283-4535-8E79-214F2C75AC0C}">
      <dgm:prSet/>
      <dgm:spPr/>
      <dgm:t>
        <a:bodyPr/>
        <a:lstStyle/>
        <a:p>
          <a:endParaRPr lang="ru-RU"/>
        </a:p>
      </dgm:t>
    </dgm:pt>
    <dgm:pt modelId="{4478CA3D-223D-4425-BBD2-CFB0EDAD4CEF}" type="pres">
      <dgm:prSet presAssocID="{E31C3F2F-60D3-4BF2-BDB7-B98C962697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7C25E0-2558-4F12-B182-27A44EA52064}" type="pres">
      <dgm:prSet presAssocID="{9724594F-F9BE-4072-BEF9-92C32CBE53E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91D147-288E-4B2F-837D-2C500C2073C4}" type="pres">
      <dgm:prSet presAssocID="{4AFE9E49-5084-4126-AD5E-885248ABAFF5}" presName="spacer" presStyleCnt="0"/>
      <dgm:spPr/>
    </dgm:pt>
    <dgm:pt modelId="{68EBDB20-E1EC-4DCD-B8B8-70FB9EDA1BDD}" type="pres">
      <dgm:prSet presAssocID="{1D91EEED-29D8-458C-9282-8FFEDD38C3E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C0A1C-B12E-4D7E-87F2-E9C0E3F38612}" type="pres">
      <dgm:prSet presAssocID="{FEC32A44-71C6-4729-B499-A2DCCD26AB77}" presName="spacer" presStyleCnt="0"/>
      <dgm:spPr/>
    </dgm:pt>
    <dgm:pt modelId="{8FBAE6ED-2B9D-4174-879E-4ED1EEBDFB27}" type="pres">
      <dgm:prSet presAssocID="{093D6674-4F35-435B-A226-1CA9E0D0804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F4015E-85B1-4624-8727-4B5BFDD72334}" type="pres">
      <dgm:prSet presAssocID="{180E2E9D-1896-4DAB-894C-B150DB6811DF}" presName="spacer" presStyleCnt="0"/>
      <dgm:spPr/>
    </dgm:pt>
    <dgm:pt modelId="{DCE61C3B-319A-4284-8F47-A80E9A94F55D}" type="pres">
      <dgm:prSet presAssocID="{3023F5EE-3B51-4A00-BE78-A2B668D6B83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4AE59D-8283-4535-8E79-214F2C75AC0C}" srcId="{E31C3F2F-60D3-4BF2-BDB7-B98C96269766}" destId="{3023F5EE-3B51-4A00-BE78-A2B668D6B83E}" srcOrd="3" destOrd="0" parTransId="{A65F2DA2-60AB-4323-980B-9DD085966C40}" sibTransId="{1BCE840D-65EA-4938-9755-C412827F4CEB}"/>
    <dgm:cxn modelId="{E3D175AF-8CDC-4159-BCDC-243EA35B2700}" type="presOf" srcId="{1D91EEED-29D8-458C-9282-8FFEDD38C3E8}" destId="{68EBDB20-E1EC-4DCD-B8B8-70FB9EDA1BDD}" srcOrd="0" destOrd="0" presId="urn:microsoft.com/office/officeart/2005/8/layout/vList2"/>
    <dgm:cxn modelId="{DF147DBF-2DCB-4FEF-B05C-1EC465947F7F}" srcId="{E31C3F2F-60D3-4BF2-BDB7-B98C96269766}" destId="{9724594F-F9BE-4072-BEF9-92C32CBE53E8}" srcOrd="0" destOrd="0" parTransId="{70047672-E50F-4B8A-8D82-9261FE451FA9}" sibTransId="{4AFE9E49-5084-4126-AD5E-885248ABAFF5}"/>
    <dgm:cxn modelId="{0C296824-892B-4BDF-BD27-85D7199EA548}" type="presOf" srcId="{093D6674-4F35-435B-A226-1CA9E0D08040}" destId="{8FBAE6ED-2B9D-4174-879E-4ED1EEBDFB27}" srcOrd="0" destOrd="0" presId="urn:microsoft.com/office/officeart/2005/8/layout/vList2"/>
    <dgm:cxn modelId="{5A726A32-42E2-4A62-9410-3733079066D1}" type="presOf" srcId="{E31C3F2F-60D3-4BF2-BDB7-B98C96269766}" destId="{4478CA3D-223D-4425-BBD2-CFB0EDAD4CEF}" srcOrd="0" destOrd="0" presId="urn:microsoft.com/office/officeart/2005/8/layout/vList2"/>
    <dgm:cxn modelId="{38551902-C1DC-4ADD-8573-91D726FA6B84}" srcId="{E31C3F2F-60D3-4BF2-BDB7-B98C96269766}" destId="{1D91EEED-29D8-458C-9282-8FFEDD38C3E8}" srcOrd="1" destOrd="0" parTransId="{1944646F-140C-474A-B204-EDB2A1CD123B}" sibTransId="{FEC32A44-71C6-4729-B499-A2DCCD26AB77}"/>
    <dgm:cxn modelId="{B597DB1E-ED08-463C-AF59-BF9F60212A4B}" type="presOf" srcId="{9724594F-F9BE-4072-BEF9-92C32CBE53E8}" destId="{B17C25E0-2558-4F12-B182-27A44EA52064}" srcOrd="0" destOrd="0" presId="urn:microsoft.com/office/officeart/2005/8/layout/vList2"/>
    <dgm:cxn modelId="{27F79FBF-1D16-49EE-8CBA-B1B240E3AD29}" srcId="{E31C3F2F-60D3-4BF2-BDB7-B98C96269766}" destId="{093D6674-4F35-435B-A226-1CA9E0D08040}" srcOrd="2" destOrd="0" parTransId="{C7941AEB-3CB6-4E53-BCDE-87701FDAB76A}" sibTransId="{180E2E9D-1896-4DAB-894C-B150DB6811DF}"/>
    <dgm:cxn modelId="{FBF3687D-43B1-4001-B7D5-FEEF2C4B0641}" type="presOf" srcId="{3023F5EE-3B51-4A00-BE78-A2B668D6B83E}" destId="{DCE61C3B-319A-4284-8F47-A80E9A94F55D}" srcOrd="0" destOrd="0" presId="urn:microsoft.com/office/officeart/2005/8/layout/vList2"/>
    <dgm:cxn modelId="{152B3597-B32A-4AAE-A1CD-9D3E3AF0DD5E}" type="presParOf" srcId="{4478CA3D-223D-4425-BBD2-CFB0EDAD4CEF}" destId="{B17C25E0-2558-4F12-B182-27A44EA52064}" srcOrd="0" destOrd="0" presId="urn:microsoft.com/office/officeart/2005/8/layout/vList2"/>
    <dgm:cxn modelId="{014F3E29-3D74-4C8A-8259-4B7D53706A62}" type="presParOf" srcId="{4478CA3D-223D-4425-BBD2-CFB0EDAD4CEF}" destId="{2A91D147-288E-4B2F-837D-2C500C2073C4}" srcOrd="1" destOrd="0" presId="urn:microsoft.com/office/officeart/2005/8/layout/vList2"/>
    <dgm:cxn modelId="{63CEFABE-5DDB-43D3-8D78-EB6F21452693}" type="presParOf" srcId="{4478CA3D-223D-4425-BBD2-CFB0EDAD4CEF}" destId="{68EBDB20-E1EC-4DCD-B8B8-70FB9EDA1BDD}" srcOrd="2" destOrd="0" presId="urn:microsoft.com/office/officeart/2005/8/layout/vList2"/>
    <dgm:cxn modelId="{73AACE4E-16AB-433C-AA98-A81488C6F4A0}" type="presParOf" srcId="{4478CA3D-223D-4425-BBD2-CFB0EDAD4CEF}" destId="{9D6C0A1C-B12E-4D7E-87F2-E9C0E3F38612}" srcOrd="3" destOrd="0" presId="urn:microsoft.com/office/officeart/2005/8/layout/vList2"/>
    <dgm:cxn modelId="{C8F5E4F6-0AAC-46A6-9DBA-78885EA9FDE3}" type="presParOf" srcId="{4478CA3D-223D-4425-BBD2-CFB0EDAD4CEF}" destId="{8FBAE6ED-2B9D-4174-879E-4ED1EEBDFB27}" srcOrd="4" destOrd="0" presId="urn:microsoft.com/office/officeart/2005/8/layout/vList2"/>
    <dgm:cxn modelId="{7EE0A3DB-A7DA-4D98-9464-380290F99448}" type="presParOf" srcId="{4478CA3D-223D-4425-BBD2-CFB0EDAD4CEF}" destId="{CDF4015E-85B1-4624-8727-4B5BFDD72334}" srcOrd="5" destOrd="0" presId="urn:microsoft.com/office/officeart/2005/8/layout/vList2"/>
    <dgm:cxn modelId="{B0E851A2-2127-430D-8FA0-F96D569260A6}" type="presParOf" srcId="{4478CA3D-223D-4425-BBD2-CFB0EDAD4CEF}" destId="{DCE61C3B-319A-4284-8F47-A80E9A94F55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B47D47-8854-4F07-B62F-B52775C2BDE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769799-A0B4-4C5E-9010-A742A114D447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900" dirty="0" smtClean="0">
              <a:solidFill>
                <a:schemeClr val="tx1"/>
              </a:solidFill>
            </a:rPr>
            <a:t>формирование финансовых ресурсов, оптимальных по объему и качеству с позиций обеспечения доходности и стабильности деятельности банка, приемлемых уровней ликвидности, рентабельности и риска, повышения рейтинга банка по отношению к банкам-конкурентам, развития и укрепления имиджа банка</a:t>
          </a:r>
          <a:endParaRPr lang="ru-RU" sz="1900" dirty="0">
            <a:solidFill>
              <a:schemeClr val="tx1"/>
            </a:solidFill>
          </a:endParaRPr>
        </a:p>
      </dgm:t>
    </dgm:pt>
    <dgm:pt modelId="{F352E780-6970-497D-9444-CFA50EA50F7E}" type="parTrans" cxnId="{5A8CD374-E53D-4DBA-A9EB-0725074E2BBE}">
      <dgm:prSet/>
      <dgm:spPr/>
      <dgm:t>
        <a:bodyPr/>
        <a:lstStyle/>
        <a:p>
          <a:endParaRPr lang="ru-RU"/>
        </a:p>
      </dgm:t>
    </dgm:pt>
    <dgm:pt modelId="{BBFEE241-1693-44A2-9DF8-64AB4F00025C}" type="sibTrans" cxnId="{5A8CD374-E53D-4DBA-A9EB-0725074E2BBE}">
      <dgm:prSet/>
      <dgm:spPr/>
      <dgm:t>
        <a:bodyPr/>
        <a:lstStyle/>
        <a:p>
          <a:endParaRPr lang="ru-RU"/>
        </a:p>
      </dgm:t>
    </dgm:pt>
    <dgm:pt modelId="{3DE2D036-59E5-4F33-8677-8B7A5235421A}">
      <dgm:prSet phldrT="[Текст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внедрение эффективных методов формирования и трансформации финансовых ресурсов банка при недопущении использования временных, неоправданных приемов в банковской практике</a:t>
          </a:r>
          <a:endParaRPr lang="ru-RU" dirty="0">
            <a:solidFill>
              <a:schemeClr val="tx1"/>
            </a:solidFill>
          </a:endParaRPr>
        </a:p>
      </dgm:t>
    </dgm:pt>
    <dgm:pt modelId="{20DD7747-0D5A-4353-92FD-BAC18A7A414B}" type="parTrans" cxnId="{794BC4A4-82F8-47B3-899C-853993198EA8}">
      <dgm:prSet/>
      <dgm:spPr/>
      <dgm:t>
        <a:bodyPr/>
        <a:lstStyle/>
        <a:p>
          <a:endParaRPr lang="ru-RU"/>
        </a:p>
      </dgm:t>
    </dgm:pt>
    <dgm:pt modelId="{54D93734-C649-4FB6-BFF1-13AFA20A2BA7}" type="sibTrans" cxnId="{794BC4A4-82F8-47B3-899C-853993198EA8}">
      <dgm:prSet/>
      <dgm:spPr/>
      <dgm:t>
        <a:bodyPr/>
        <a:lstStyle/>
        <a:p>
          <a:endParaRPr lang="ru-RU"/>
        </a:p>
      </dgm:t>
    </dgm:pt>
    <dgm:pt modelId="{4A03A337-1302-428A-A703-4754D14C12FD}">
      <dgm:prSet phldrT="[Текст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участие банка в экономически рентабельных, перспективных финансовых проектах, соответствующих общей стратегии банка и требованиям законодательства</a:t>
          </a:r>
          <a:endParaRPr lang="ru-RU" dirty="0">
            <a:solidFill>
              <a:schemeClr val="tx1"/>
            </a:solidFill>
          </a:endParaRPr>
        </a:p>
      </dgm:t>
    </dgm:pt>
    <dgm:pt modelId="{442BFCCA-6915-44CC-9000-4E0D78E915B1}" type="parTrans" cxnId="{5468C6E9-D2B1-4715-8927-6CF8CF4F4A3B}">
      <dgm:prSet/>
      <dgm:spPr/>
      <dgm:t>
        <a:bodyPr/>
        <a:lstStyle/>
        <a:p>
          <a:endParaRPr lang="ru-RU"/>
        </a:p>
      </dgm:t>
    </dgm:pt>
    <dgm:pt modelId="{F39634CE-8441-4D10-AC0F-40F414D88ECE}" type="sibTrans" cxnId="{5468C6E9-D2B1-4715-8927-6CF8CF4F4A3B}">
      <dgm:prSet/>
      <dgm:spPr/>
      <dgm:t>
        <a:bodyPr/>
        <a:lstStyle/>
        <a:p>
          <a:endParaRPr lang="ru-RU"/>
        </a:p>
      </dgm:t>
    </dgm:pt>
    <dgm:pt modelId="{B4DF5B9C-339A-4814-94A0-6F95D185D233}">
      <dgm:prSet phldrT="[Текст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содействие развитию долгосрочных отношений банка с клиентами и контрагентами</a:t>
          </a:r>
          <a:endParaRPr lang="ru-RU" dirty="0">
            <a:solidFill>
              <a:schemeClr val="tx1"/>
            </a:solidFill>
          </a:endParaRPr>
        </a:p>
      </dgm:t>
    </dgm:pt>
    <dgm:pt modelId="{42B18748-5569-436B-8E7A-949CF6B91A97}" type="sibTrans" cxnId="{11EE8BAD-32D2-4AFF-93E2-4AC4480AEAF6}">
      <dgm:prSet/>
      <dgm:spPr/>
      <dgm:t>
        <a:bodyPr/>
        <a:lstStyle/>
        <a:p>
          <a:endParaRPr lang="ru-RU"/>
        </a:p>
      </dgm:t>
    </dgm:pt>
    <dgm:pt modelId="{E2AA5F57-0873-4F44-A338-342E964638C9}" type="parTrans" cxnId="{11EE8BAD-32D2-4AFF-93E2-4AC4480AEAF6}">
      <dgm:prSet/>
      <dgm:spPr/>
      <dgm:t>
        <a:bodyPr/>
        <a:lstStyle/>
        <a:p>
          <a:endParaRPr lang="ru-RU"/>
        </a:p>
      </dgm:t>
    </dgm:pt>
    <dgm:pt modelId="{60E8376E-540D-4431-8CE7-BE8C9BFDF5DC}" type="pres">
      <dgm:prSet presAssocID="{D2B47D47-8854-4F07-B62F-B52775C2BDE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3AB0CE-B4A5-488A-AC49-3E38BD507520}" type="pres">
      <dgm:prSet presAssocID="{C9769799-A0B4-4C5E-9010-A742A114D447}" presName="node" presStyleLbl="node1" presStyleIdx="0" presStyleCnt="4" custScaleY="1239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B42F6-442F-4358-AA2C-6210324C0471}" type="pres">
      <dgm:prSet presAssocID="{BBFEE241-1693-44A2-9DF8-64AB4F00025C}" presName="sibTrans" presStyleCnt="0"/>
      <dgm:spPr/>
    </dgm:pt>
    <dgm:pt modelId="{FBFBBC5D-984E-45AB-B3E2-833B4590CAA7}" type="pres">
      <dgm:prSet presAssocID="{3DE2D036-59E5-4F33-8677-8B7A5235421A}" presName="node" presStyleLbl="node1" presStyleIdx="1" presStyleCnt="4" custScaleY="123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B2A87-EE84-4E5D-BAA9-F28A0A99CE6A}" type="pres">
      <dgm:prSet presAssocID="{54D93734-C649-4FB6-BFF1-13AFA20A2BA7}" presName="sibTrans" presStyleCnt="0"/>
      <dgm:spPr/>
    </dgm:pt>
    <dgm:pt modelId="{EF442AE6-4870-4F61-B9F9-73F753EF9757}" type="pres">
      <dgm:prSet presAssocID="{B4DF5B9C-339A-4814-94A0-6F95D185D233}" presName="node" presStyleLbl="node1" presStyleIdx="2" presStyleCnt="4" custLinFactNeighborX="-1214" custLinFactNeighborY="-6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1B1269-67ED-4C87-A522-ABC131A9CF2E}" type="pres">
      <dgm:prSet presAssocID="{42B18748-5569-436B-8E7A-949CF6B91A97}" presName="sibTrans" presStyleCnt="0"/>
      <dgm:spPr/>
    </dgm:pt>
    <dgm:pt modelId="{AEA99F65-3B97-45A2-842A-216308D1FF1D}" type="pres">
      <dgm:prSet presAssocID="{4A03A337-1302-428A-A703-4754D14C12FD}" presName="node" presStyleLbl="node1" presStyleIdx="3" presStyleCnt="4" custLinFactNeighborX="-484" custLinFactNeighborY="-5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8CD374-E53D-4DBA-A9EB-0725074E2BBE}" srcId="{D2B47D47-8854-4F07-B62F-B52775C2BDEB}" destId="{C9769799-A0B4-4C5E-9010-A742A114D447}" srcOrd="0" destOrd="0" parTransId="{F352E780-6970-497D-9444-CFA50EA50F7E}" sibTransId="{BBFEE241-1693-44A2-9DF8-64AB4F00025C}"/>
    <dgm:cxn modelId="{794BC4A4-82F8-47B3-899C-853993198EA8}" srcId="{D2B47D47-8854-4F07-B62F-B52775C2BDEB}" destId="{3DE2D036-59E5-4F33-8677-8B7A5235421A}" srcOrd="1" destOrd="0" parTransId="{20DD7747-0D5A-4353-92FD-BAC18A7A414B}" sibTransId="{54D93734-C649-4FB6-BFF1-13AFA20A2BA7}"/>
    <dgm:cxn modelId="{B87AA769-E045-4731-8203-2D4938B82CB8}" type="presOf" srcId="{3DE2D036-59E5-4F33-8677-8B7A5235421A}" destId="{FBFBBC5D-984E-45AB-B3E2-833B4590CAA7}" srcOrd="0" destOrd="0" presId="urn:microsoft.com/office/officeart/2005/8/layout/default"/>
    <dgm:cxn modelId="{E5F9A2F8-CC0D-4FAF-9B81-BF0AF948CB0E}" type="presOf" srcId="{B4DF5B9C-339A-4814-94A0-6F95D185D233}" destId="{EF442AE6-4870-4F61-B9F9-73F753EF9757}" srcOrd="0" destOrd="0" presId="urn:microsoft.com/office/officeart/2005/8/layout/default"/>
    <dgm:cxn modelId="{5468C6E9-D2B1-4715-8927-6CF8CF4F4A3B}" srcId="{D2B47D47-8854-4F07-B62F-B52775C2BDEB}" destId="{4A03A337-1302-428A-A703-4754D14C12FD}" srcOrd="3" destOrd="0" parTransId="{442BFCCA-6915-44CC-9000-4E0D78E915B1}" sibTransId="{F39634CE-8441-4D10-AC0F-40F414D88ECE}"/>
    <dgm:cxn modelId="{5C399B9F-BB7F-4D47-A3A0-EB6644BBA5E4}" type="presOf" srcId="{C9769799-A0B4-4C5E-9010-A742A114D447}" destId="{543AB0CE-B4A5-488A-AC49-3E38BD507520}" srcOrd="0" destOrd="0" presId="urn:microsoft.com/office/officeart/2005/8/layout/default"/>
    <dgm:cxn modelId="{5E7A6A9C-0C4F-4BD1-9698-0A26178F6DC0}" type="presOf" srcId="{4A03A337-1302-428A-A703-4754D14C12FD}" destId="{AEA99F65-3B97-45A2-842A-216308D1FF1D}" srcOrd="0" destOrd="0" presId="urn:microsoft.com/office/officeart/2005/8/layout/default"/>
    <dgm:cxn modelId="{11EE8BAD-32D2-4AFF-93E2-4AC4480AEAF6}" srcId="{D2B47D47-8854-4F07-B62F-B52775C2BDEB}" destId="{B4DF5B9C-339A-4814-94A0-6F95D185D233}" srcOrd="2" destOrd="0" parTransId="{E2AA5F57-0873-4F44-A338-342E964638C9}" sibTransId="{42B18748-5569-436B-8E7A-949CF6B91A97}"/>
    <dgm:cxn modelId="{554AD57A-D1A0-492E-9F16-9779E0172FA5}" type="presOf" srcId="{D2B47D47-8854-4F07-B62F-B52775C2BDEB}" destId="{60E8376E-540D-4431-8CE7-BE8C9BFDF5DC}" srcOrd="0" destOrd="0" presId="urn:microsoft.com/office/officeart/2005/8/layout/default"/>
    <dgm:cxn modelId="{F72C24A5-B95B-47B0-B340-D9C03B43FF2B}" type="presParOf" srcId="{60E8376E-540D-4431-8CE7-BE8C9BFDF5DC}" destId="{543AB0CE-B4A5-488A-AC49-3E38BD507520}" srcOrd="0" destOrd="0" presId="urn:microsoft.com/office/officeart/2005/8/layout/default"/>
    <dgm:cxn modelId="{89709ACB-629A-4F89-A52F-0DE0091BFB37}" type="presParOf" srcId="{60E8376E-540D-4431-8CE7-BE8C9BFDF5DC}" destId="{0B1B42F6-442F-4358-AA2C-6210324C0471}" srcOrd="1" destOrd="0" presId="urn:microsoft.com/office/officeart/2005/8/layout/default"/>
    <dgm:cxn modelId="{00E9A713-9677-4B57-A245-8C64FEC2EA2A}" type="presParOf" srcId="{60E8376E-540D-4431-8CE7-BE8C9BFDF5DC}" destId="{FBFBBC5D-984E-45AB-B3E2-833B4590CAA7}" srcOrd="2" destOrd="0" presId="urn:microsoft.com/office/officeart/2005/8/layout/default"/>
    <dgm:cxn modelId="{1EB37DDD-24C7-49F5-B82D-C91C07F6EF71}" type="presParOf" srcId="{60E8376E-540D-4431-8CE7-BE8C9BFDF5DC}" destId="{6CEB2A87-EE84-4E5D-BAA9-F28A0A99CE6A}" srcOrd="3" destOrd="0" presId="urn:microsoft.com/office/officeart/2005/8/layout/default"/>
    <dgm:cxn modelId="{3203294C-4A4A-4CBD-A135-03117BE72896}" type="presParOf" srcId="{60E8376E-540D-4431-8CE7-BE8C9BFDF5DC}" destId="{EF442AE6-4870-4F61-B9F9-73F753EF9757}" srcOrd="4" destOrd="0" presId="urn:microsoft.com/office/officeart/2005/8/layout/default"/>
    <dgm:cxn modelId="{80F879E6-4699-453E-8AC5-D7083528FA24}" type="presParOf" srcId="{60E8376E-540D-4431-8CE7-BE8C9BFDF5DC}" destId="{8B1B1269-67ED-4C87-A522-ABC131A9CF2E}" srcOrd="5" destOrd="0" presId="urn:microsoft.com/office/officeart/2005/8/layout/default"/>
    <dgm:cxn modelId="{814CDE15-7B18-4AEB-A290-2B7A4885BD53}" type="presParOf" srcId="{60E8376E-540D-4431-8CE7-BE8C9BFDF5DC}" destId="{AEA99F65-3B97-45A2-842A-216308D1FF1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155F04-FDC6-450D-9BD8-0BF2069C1C4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8A9521-D08D-4FDC-B092-E5BC128B32A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создание условий для получения банком оптимальной прибыли при ограничении совокупного риска</a:t>
          </a:r>
          <a:endParaRPr lang="ru-RU" sz="1500" dirty="0"/>
        </a:p>
      </dgm:t>
    </dgm:pt>
    <dgm:pt modelId="{022C8153-FA26-45A8-8C8F-E1BA9C5A562C}" type="parTrans" cxnId="{4AC3491D-99E5-4CBE-96B7-FC97F7EFE9F9}">
      <dgm:prSet/>
      <dgm:spPr/>
      <dgm:t>
        <a:bodyPr/>
        <a:lstStyle/>
        <a:p>
          <a:endParaRPr lang="ru-RU"/>
        </a:p>
      </dgm:t>
    </dgm:pt>
    <dgm:pt modelId="{E9F7E54C-7688-4306-9750-88F81BB96D5F}" type="sibTrans" cxnId="{4AC3491D-99E5-4CBE-96B7-FC97F7EFE9F9}">
      <dgm:prSet/>
      <dgm:spPr/>
      <dgm:t>
        <a:bodyPr/>
        <a:lstStyle/>
        <a:p>
          <a:endParaRPr lang="ru-RU"/>
        </a:p>
      </dgm:t>
    </dgm:pt>
    <dgm:pt modelId="{C501A7B4-FEEB-4644-B04E-DDA6D1285D3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обеспечение диверсификации финансовых ресурсов через выбор различных источников их формирования</a:t>
          </a:r>
          <a:endParaRPr lang="ru-RU" sz="1500" dirty="0"/>
        </a:p>
      </dgm:t>
    </dgm:pt>
    <dgm:pt modelId="{9F4F86DD-1F0A-4CB3-AD30-21FDA7A8A9F8}" type="parTrans" cxnId="{6EFBA333-58F0-4786-B6EA-C5B866A16D8E}">
      <dgm:prSet/>
      <dgm:spPr/>
      <dgm:t>
        <a:bodyPr/>
        <a:lstStyle/>
        <a:p>
          <a:endParaRPr lang="ru-RU"/>
        </a:p>
      </dgm:t>
    </dgm:pt>
    <dgm:pt modelId="{B47B1021-365D-4BFC-9493-EF664DBB600B}" type="sibTrans" cxnId="{6EFBA333-58F0-4786-B6EA-C5B866A16D8E}">
      <dgm:prSet/>
      <dgm:spPr/>
      <dgm:t>
        <a:bodyPr/>
        <a:lstStyle/>
        <a:p>
          <a:endParaRPr lang="ru-RU"/>
        </a:p>
      </dgm:t>
    </dgm:pt>
    <dgm:pt modelId="{FA562C72-6FD1-4DAE-88EC-252D0B1FD92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sz="1500" dirty="0" smtClean="0"/>
            <a:t>обеспечение сбалансированности по срокам, объемам и затратам между финансовыми ресурсами  в активах и пассивах  банка</a:t>
          </a:r>
          <a:endParaRPr lang="ru-RU" sz="1500" dirty="0"/>
        </a:p>
      </dgm:t>
    </dgm:pt>
    <dgm:pt modelId="{4FE2A7B0-F623-4EAA-9B2A-23DE3143FFC1}" type="parTrans" cxnId="{185485D1-5B13-48D2-8BBD-29D39930F798}">
      <dgm:prSet/>
      <dgm:spPr/>
      <dgm:t>
        <a:bodyPr/>
        <a:lstStyle/>
        <a:p>
          <a:endParaRPr lang="ru-RU"/>
        </a:p>
      </dgm:t>
    </dgm:pt>
    <dgm:pt modelId="{C58A1814-9879-47BD-8748-9A7F850A50EC}" type="sibTrans" cxnId="{185485D1-5B13-48D2-8BBD-29D39930F798}">
      <dgm:prSet/>
      <dgm:spPr/>
      <dgm:t>
        <a:bodyPr/>
        <a:lstStyle/>
        <a:p>
          <a:endParaRPr lang="ru-RU"/>
        </a:p>
      </dgm:t>
    </dgm:pt>
    <dgm:pt modelId="{476DFC7C-E276-463A-A111-4849F2C0398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поддержание достаточного, но не чрезмерного уровня ликвидности банка</a:t>
          </a:r>
          <a:endParaRPr lang="ru-RU" sz="1500" dirty="0"/>
        </a:p>
      </dgm:t>
    </dgm:pt>
    <dgm:pt modelId="{043C5125-DE6E-45AA-A230-B21DB3F2F1F6}" type="parTrans" cxnId="{EA5A8A6F-D135-4399-9925-965ACC5E19CC}">
      <dgm:prSet/>
      <dgm:spPr/>
      <dgm:t>
        <a:bodyPr/>
        <a:lstStyle/>
        <a:p>
          <a:endParaRPr lang="ru-RU"/>
        </a:p>
      </dgm:t>
    </dgm:pt>
    <dgm:pt modelId="{E4395F00-7D02-433A-92D9-EB4156BEE8A3}" type="sibTrans" cxnId="{EA5A8A6F-D135-4399-9925-965ACC5E19CC}">
      <dgm:prSet/>
      <dgm:spPr/>
      <dgm:t>
        <a:bodyPr/>
        <a:lstStyle/>
        <a:p>
          <a:endParaRPr lang="ru-RU"/>
        </a:p>
      </dgm:t>
    </dgm:pt>
    <dgm:pt modelId="{AD7F63A9-3A96-4AFB-9B9A-9470A11A049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определение и достижение целевых финансовых показателей и контроль за этими процессами</a:t>
          </a:r>
          <a:endParaRPr lang="ru-RU" sz="1500" dirty="0"/>
        </a:p>
      </dgm:t>
    </dgm:pt>
    <dgm:pt modelId="{B4B41E7D-175D-4E56-B79E-B4150E70C611}" type="parTrans" cxnId="{D16C1753-FF52-47D5-BB48-18A8BFA4C58F}">
      <dgm:prSet/>
      <dgm:spPr/>
      <dgm:t>
        <a:bodyPr/>
        <a:lstStyle/>
        <a:p>
          <a:endParaRPr lang="ru-RU"/>
        </a:p>
      </dgm:t>
    </dgm:pt>
    <dgm:pt modelId="{93974530-EE07-41F5-B16B-27BA30C1C2AE}" type="sibTrans" cxnId="{D16C1753-FF52-47D5-BB48-18A8BFA4C58F}">
      <dgm:prSet/>
      <dgm:spPr/>
      <dgm:t>
        <a:bodyPr/>
        <a:lstStyle/>
        <a:p>
          <a:endParaRPr lang="ru-RU"/>
        </a:p>
      </dgm:t>
    </dgm:pt>
    <dgm:pt modelId="{AEA77F3B-1AF5-42E0-9067-360D2EEC9FA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увеличение удельного  веса  долгосрочных и стабильных финансовых ресурсов</a:t>
          </a:r>
          <a:endParaRPr lang="ru-RU" sz="1500" dirty="0"/>
        </a:p>
      </dgm:t>
    </dgm:pt>
    <dgm:pt modelId="{13C37FF2-D3FE-4DB4-92AB-857D31F0BED4}" type="parTrans" cxnId="{6A3841EE-8973-4648-884A-775484786B01}">
      <dgm:prSet/>
      <dgm:spPr/>
      <dgm:t>
        <a:bodyPr/>
        <a:lstStyle/>
        <a:p>
          <a:endParaRPr lang="ru-RU"/>
        </a:p>
      </dgm:t>
    </dgm:pt>
    <dgm:pt modelId="{597FB109-479E-49D3-9BD1-C3810FE3055F}" type="sibTrans" cxnId="{6A3841EE-8973-4648-884A-775484786B01}">
      <dgm:prSet/>
      <dgm:spPr/>
      <dgm:t>
        <a:bodyPr/>
        <a:lstStyle/>
        <a:p>
          <a:endParaRPr lang="ru-RU"/>
        </a:p>
      </dgm:t>
    </dgm:pt>
    <dgm:pt modelId="{01BA6FAC-E8F3-40B7-9707-3FF77EA927F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500" dirty="0" smtClean="0"/>
            <a:t>максимально эффективное использование финансового потенциала банка</a:t>
          </a:r>
          <a:endParaRPr lang="ru-RU" sz="1500" dirty="0"/>
        </a:p>
      </dgm:t>
    </dgm:pt>
    <dgm:pt modelId="{F8510118-B4F4-4D3E-B1BF-30AF0E52735A}" type="parTrans" cxnId="{1F02C82F-AFB4-4C2E-BE6D-F73846C179E3}">
      <dgm:prSet/>
      <dgm:spPr/>
      <dgm:t>
        <a:bodyPr/>
        <a:lstStyle/>
        <a:p>
          <a:endParaRPr lang="ru-RU"/>
        </a:p>
      </dgm:t>
    </dgm:pt>
    <dgm:pt modelId="{E5934274-8FB4-423E-8E33-29A7224E85E5}" type="sibTrans" cxnId="{1F02C82F-AFB4-4C2E-BE6D-F73846C179E3}">
      <dgm:prSet/>
      <dgm:spPr/>
      <dgm:t>
        <a:bodyPr/>
        <a:lstStyle/>
        <a:p>
          <a:endParaRPr lang="ru-RU"/>
        </a:p>
      </dgm:t>
    </dgm:pt>
    <dgm:pt modelId="{D80A9CA0-9C1D-4BD9-B7A6-B255794BA618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 </a:t>
          </a:r>
          <a:r>
            <a:rPr lang="ru-RU" sz="1500" dirty="0" smtClean="0"/>
            <a:t>реальная оценка возможностей банка в области формирования и трансформации финансовых ресурсов</a:t>
          </a:r>
          <a:endParaRPr lang="ru-RU" sz="1500" dirty="0"/>
        </a:p>
      </dgm:t>
    </dgm:pt>
    <dgm:pt modelId="{1ABA94F2-E64F-447F-AA7A-E99B7FB94208}" type="parTrans" cxnId="{BBEC55AD-36B5-45D4-81B2-71F17A6B0C7D}">
      <dgm:prSet/>
      <dgm:spPr/>
      <dgm:t>
        <a:bodyPr/>
        <a:lstStyle/>
        <a:p>
          <a:endParaRPr lang="ru-RU"/>
        </a:p>
      </dgm:t>
    </dgm:pt>
    <dgm:pt modelId="{F5D66535-D804-4F35-8AC9-0C2E47A7C991}" type="sibTrans" cxnId="{BBEC55AD-36B5-45D4-81B2-71F17A6B0C7D}">
      <dgm:prSet/>
      <dgm:spPr/>
      <dgm:t>
        <a:bodyPr/>
        <a:lstStyle/>
        <a:p>
          <a:endParaRPr lang="ru-RU"/>
        </a:p>
      </dgm:t>
    </dgm:pt>
    <dgm:pt modelId="{2335306D-B9E5-4486-A1A9-8888A9131E8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прогнозирование развития внешней среды и нивелирование влияния негативных факторов на финансовую деятельность банка</a:t>
          </a:r>
          <a:endParaRPr lang="ru-RU" sz="1400" dirty="0"/>
        </a:p>
      </dgm:t>
    </dgm:pt>
    <dgm:pt modelId="{3B3FE852-1219-47FA-9F29-09249E9E0478}" type="parTrans" cxnId="{CB1A8C24-1DBE-4EC4-AFDF-BB8FBE770A09}">
      <dgm:prSet/>
      <dgm:spPr/>
      <dgm:t>
        <a:bodyPr/>
        <a:lstStyle/>
        <a:p>
          <a:endParaRPr lang="ru-RU"/>
        </a:p>
      </dgm:t>
    </dgm:pt>
    <dgm:pt modelId="{0A522236-E14D-42BD-9AC5-D1053FEA3833}" type="sibTrans" cxnId="{CB1A8C24-1DBE-4EC4-AFDF-BB8FBE770A09}">
      <dgm:prSet/>
      <dgm:spPr/>
      <dgm:t>
        <a:bodyPr/>
        <a:lstStyle/>
        <a:p>
          <a:endParaRPr lang="ru-RU"/>
        </a:p>
      </dgm:t>
    </dgm:pt>
    <dgm:pt modelId="{3EFA3C9E-46C8-4369-837C-F503F7E4C97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быстрая реализация новых перспективных возможностей в финансовой деятельности банка, возникающих в процессе изменения факторов внешней среды, внедрение новых банковских продуктов </a:t>
          </a:r>
          <a:endParaRPr lang="ru-RU" sz="1400" dirty="0"/>
        </a:p>
      </dgm:t>
    </dgm:pt>
    <dgm:pt modelId="{CC2D618F-45C9-4D7C-824E-CCB742CA4C66}" type="parTrans" cxnId="{67487C7B-6F93-46A9-9F37-8F633CE57FF1}">
      <dgm:prSet/>
      <dgm:spPr/>
      <dgm:t>
        <a:bodyPr/>
        <a:lstStyle/>
        <a:p>
          <a:endParaRPr lang="ru-RU"/>
        </a:p>
      </dgm:t>
    </dgm:pt>
    <dgm:pt modelId="{F93BD18C-31F2-4359-8109-C08E0FE2A0E9}" type="sibTrans" cxnId="{67487C7B-6F93-46A9-9F37-8F633CE57FF1}">
      <dgm:prSet/>
      <dgm:spPr/>
      <dgm:t>
        <a:bodyPr/>
        <a:lstStyle/>
        <a:p>
          <a:endParaRPr lang="ru-RU"/>
        </a:p>
      </dgm:t>
    </dgm:pt>
    <dgm:pt modelId="{23708007-7425-4D1A-A0EA-072F3E6D6E9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проведение ценовой политики, позволяющей минимизировать процентные расходы, не снижая  привлекательности банковских продуктов для клиентов</a:t>
          </a:r>
          <a:endParaRPr lang="ru-RU" sz="1400" dirty="0"/>
        </a:p>
      </dgm:t>
    </dgm:pt>
    <dgm:pt modelId="{71A9AF49-A652-463D-B8CE-9CA5ACD78FE8}" type="parTrans" cxnId="{796C875D-5BF8-4C55-9C54-0EB97289EE6D}">
      <dgm:prSet/>
      <dgm:spPr/>
      <dgm:t>
        <a:bodyPr/>
        <a:lstStyle/>
        <a:p>
          <a:endParaRPr lang="ru-RU"/>
        </a:p>
      </dgm:t>
    </dgm:pt>
    <dgm:pt modelId="{2C6BF91F-DB38-4350-ADF9-46A46D537B44}" type="sibTrans" cxnId="{796C875D-5BF8-4C55-9C54-0EB97289EE6D}">
      <dgm:prSet/>
      <dgm:spPr/>
      <dgm:t>
        <a:bodyPr/>
        <a:lstStyle/>
        <a:p>
          <a:endParaRPr lang="ru-RU"/>
        </a:p>
      </dgm:t>
    </dgm:pt>
    <dgm:pt modelId="{14F643A4-4A4C-4D14-8DCF-BC50F6E2345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dirty="0" smtClean="0"/>
            <a:t>обеспечение взаимосвязи стратегического и тактического управления финансовыми ресурсами банка; мониторинг развития финансовой деятельности банка</a:t>
          </a:r>
          <a:endParaRPr lang="ru-RU" sz="1400" dirty="0"/>
        </a:p>
      </dgm:t>
    </dgm:pt>
    <dgm:pt modelId="{5B1AC758-0B7B-430D-A571-AE9DADA04913}" type="parTrans" cxnId="{379ABC08-B35C-4A54-9E3E-64556C5BAD43}">
      <dgm:prSet/>
      <dgm:spPr/>
      <dgm:t>
        <a:bodyPr/>
        <a:lstStyle/>
        <a:p>
          <a:endParaRPr lang="ru-RU"/>
        </a:p>
      </dgm:t>
    </dgm:pt>
    <dgm:pt modelId="{2E102F94-BC94-42D0-A00A-CD41C509B703}" type="sibTrans" cxnId="{379ABC08-B35C-4A54-9E3E-64556C5BAD43}">
      <dgm:prSet/>
      <dgm:spPr/>
      <dgm:t>
        <a:bodyPr/>
        <a:lstStyle/>
        <a:p>
          <a:endParaRPr lang="ru-RU"/>
        </a:p>
      </dgm:t>
    </dgm:pt>
    <dgm:pt modelId="{3A2D03B6-72B7-4BB0-B9C1-5303F9410913}" type="pres">
      <dgm:prSet presAssocID="{9C155F04-FDC6-450D-9BD8-0BF2069C1C4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271E2E-9F12-4E09-8771-41C4F8F0657C}" type="pres">
      <dgm:prSet presAssocID="{448A9521-D08D-4FDC-B092-E5BC128B32A3}" presName="node" presStyleLbl="node1" presStyleIdx="0" presStyleCnt="12" custScaleX="105957" custScaleY="140456" custLinFactNeighborX="-126" custLinFactNeighborY="-676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DC3F2-36C8-41B3-B253-D8B0414EABC3}" type="pres">
      <dgm:prSet presAssocID="{E9F7E54C-7688-4306-9750-88F81BB96D5F}" presName="sibTrans" presStyleCnt="0"/>
      <dgm:spPr/>
    </dgm:pt>
    <dgm:pt modelId="{4A6DDE8B-1847-47B9-8395-86933F790F90}" type="pres">
      <dgm:prSet presAssocID="{C501A7B4-FEEB-4644-B04E-DDA6D1285D3F}" presName="node" presStyleLbl="node1" presStyleIdx="1" presStyleCnt="12" custScaleY="148208" custLinFactNeighborX="-34" custLinFactNeighborY="-62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50CF6D-E50F-435B-9863-6F0BA9B932BF}" type="pres">
      <dgm:prSet presAssocID="{B47B1021-365D-4BFC-9493-EF664DBB600B}" presName="sibTrans" presStyleCnt="0"/>
      <dgm:spPr/>
    </dgm:pt>
    <dgm:pt modelId="{5F40CF49-4DED-4800-90AB-870B6A251AB2}" type="pres">
      <dgm:prSet presAssocID="{FA562C72-6FD1-4DAE-88EC-252D0B1FD927}" presName="node" presStyleLbl="node1" presStyleIdx="2" presStyleCnt="12" custScaleY="148467" custLinFactNeighborX="-1612" custLinFactNeighborY="-507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5B4028-63F0-4BAA-88C3-1AA6DC664967}" type="pres">
      <dgm:prSet presAssocID="{C58A1814-9879-47BD-8748-9A7F850A50EC}" presName="sibTrans" presStyleCnt="0"/>
      <dgm:spPr/>
    </dgm:pt>
    <dgm:pt modelId="{8EBCFF62-F248-447E-8F40-21E918657A81}" type="pres">
      <dgm:prSet presAssocID="{476DFC7C-E276-463A-A111-4849F2C0398A}" presName="node" presStyleLbl="node1" presStyleIdx="3" presStyleCnt="12" custLinFactY="31651" custLinFactNeighborX="12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5E6F9B-D357-47A4-91BC-44FB9520547B}" type="pres">
      <dgm:prSet presAssocID="{E4395F00-7D02-433A-92D9-EB4156BEE8A3}" presName="sibTrans" presStyleCnt="0"/>
      <dgm:spPr/>
    </dgm:pt>
    <dgm:pt modelId="{67F92334-CA68-4FEE-BA64-F6FCEE41F77F}" type="pres">
      <dgm:prSet presAssocID="{AD7F63A9-3A96-4AFB-9B9A-9470A11A0494}" presName="node" presStyleLbl="node1" presStyleIdx="4" presStyleCnt="12" custScaleX="108757" custLinFactNeighborX="-1164" custLinFactNeighborY="-34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1CA8B1-3F37-4426-89F2-3A27364284A9}" type="pres">
      <dgm:prSet presAssocID="{93974530-EE07-41F5-B16B-27BA30C1C2AE}" presName="sibTrans" presStyleCnt="0"/>
      <dgm:spPr/>
    </dgm:pt>
    <dgm:pt modelId="{9B1001CD-704E-4589-8F74-C2A0A9CB6519}" type="pres">
      <dgm:prSet presAssocID="{AEA77F3B-1AF5-42E0-9067-360D2EEC9FAA}" presName="node" presStyleLbl="node1" presStyleIdx="5" presStyleCnt="12" custLinFactNeighborX="453" custLinFactNeighborY="-34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18C74-0D11-4AA0-BE83-7751A5C01F13}" type="pres">
      <dgm:prSet presAssocID="{597FB109-479E-49D3-9BD1-C3810FE3055F}" presName="sibTrans" presStyleCnt="0"/>
      <dgm:spPr/>
    </dgm:pt>
    <dgm:pt modelId="{0A18A23D-E9B1-4A24-94D8-1FB0D9CA96C1}" type="pres">
      <dgm:prSet presAssocID="{01BA6FAC-E8F3-40B7-9707-3FF77EA927FE}" presName="node" presStyleLbl="node1" presStyleIdx="6" presStyleCnt="12" custLinFactNeighborX="3811" custLinFactNeighborY="-345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4C1CE2-47D4-424E-B156-063B488F4312}" type="pres">
      <dgm:prSet presAssocID="{E5934274-8FB4-423E-8E33-29A7224E85E5}" presName="sibTrans" presStyleCnt="0"/>
      <dgm:spPr/>
    </dgm:pt>
    <dgm:pt modelId="{19B1CA34-2657-460B-AEB8-A59A783E3D5C}" type="pres">
      <dgm:prSet presAssocID="{D80A9CA0-9C1D-4BD9-B7A6-B255794BA618}" presName="node" presStyleLbl="node1" presStyleIdx="7" presStyleCnt="12" custScaleX="103881" custScaleY="150522" custLinFactY="-91624" custLinFactNeighborX="12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9E315-6C97-432C-AAE7-38E3E2120648}" type="pres">
      <dgm:prSet presAssocID="{F5D66535-D804-4F35-8AC9-0C2E47A7C991}" presName="sibTrans" presStyleCnt="0"/>
      <dgm:spPr/>
    </dgm:pt>
    <dgm:pt modelId="{4E3DE605-13BE-4AF6-AD04-4F6E7AAA74DD}" type="pres">
      <dgm:prSet presAssocID="{2335306D-B9E5-4486-A1A9-8888A9131E86}" presName="node" presStyleLbl="node1" presStyleIdx="8" presStyleCnt="12" custScaleY="156757" custLinFactNeighborX="3769" custLinFactNeighborY="-60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A09EA3-9384-439D-9393-3C42ED31A93E}" type="pres">
      <dgm:prSet presAssocID="{0A522236-E14D-42BD-9AC5-D1053FEA3833}" presName="sibTrans" presStyleCnt="0"/>
      <dgm:spPr/>
    </dgm:pt>
    <dgm:pt modelId="{067226C7-1EDB-4306-B79D-05F624CF2A33}" type="pres">
      <dgm:prSet presAssocID="{3EFA3C9E-46C8-4369-837C-F503F7E4C97C}" presName="node" presStyleLbl="node1" presStyleIdx="9" presStyleCnt="12" custScaleX="118652" custScaleY="156574" custLinFactNeighborX="3200" custLinFactNeighborY="-571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55C946-7D52-422D-BCFA-6936217FEF50}" type="pres">
      <dgm:prSet presAssocID="{F93BD18C-31F2-4359-8109-C08E0FE2A0E9}" presName="sibTrans" presStyleCnt="0"/>
      <dgm:spPr/>
    </dgm:pt>
    <dgm:pt modelId="{E7C91ADA-9AB7-4183-AEA9-82C5726C45F3}" type="pres">
      <dgm:prSet presAssocID="{23708007-7425-4D1A-A0EA-072F3E6D6E9B}" presName="node" presStyleLbl="node1" presStyleIdx="10" presStyleCnt="12" custFlipVert="0" custFlipHor="1" custScaleX="99854" custScaleY="158631" custLinFactX="10062" custLinFactNeighborX="100000" custLinFactNeighborY="-56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AE717-A318-4603-9AEE-AD2EC73CC40C}" type="pres">
      <dgm:prSet presAssocID="{2C6BF91F-DB38-4350-ADF9-46A46D537B44}" presName="sibTrans" presStyleCnt="0"/>
      <dgm:spPr/>
    </dgm:pt>
    <dgm:pt modelId="{FE7BF7FE-E6D7-4679-B5DD-C13BE920BFAB}" type="pres">
      <dgm:prSet presAssocID="{14F643A4-4A4C-4D14-8DCF-BC50F6E23456}" presName="node" presStyleLbl="node1" presStyleIdx="11" presStyleCnt="12" custScaleX="106816" custScaleY="162718" custLinFactX="-11065" custLinFactNeighborX="-100000" custLinFactNeighborY="-57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8E4920-9990-43AF-BD54-210BCFB4412E}" type="presOf" srcId="{C501A7B4-FEEB-4644-B04E-DDA6D1285D3F}" destId="{4A6DDE8B-1847-47B9-8395-86933F790F90}" srcOrd="0" destOrd="0" presId="urn:microsoft.com/office/officeart/2005/8/layout/default"/>
    <dgm:cxn modelId="{6EFBA333-58F0-4786-B6EA-C5B866A16D8E}" srcId="{9C155F04-FDC6-450D-9BD8-0BF2069C1C4B}" destId="{C501A7B4-FEEB-4644-B04E-DDA6D1285D3F}" srcOrd="1" destOrd="0" parTransId="{9F4F86DD-1F0A-4CB3-AD30-21FDA7A8A9F8}" sibTransId="{B47B1021-365D-4BFC-9493-EF664DBB600B}"/>
    <dgm:cxn modelId="{4AC3491D-99E5-4CBE-96B7-FC97F7EFE9F9}" srcId="{9C155F04-FDC6-450D-9BD8-0BF2069C1C4B}" destId="{448A9521-D08D-4FDC-B092-E5BC128B32A3}" srcOrd="0" destOrd="0" parTransId="{022C8153-FA26-45A8-8C8F-E1BA9C5A562C}" sibTransId="{E9F7E54C-7688-4306-9750-88F81BB96D5F}"/>
    <dgm:cxn modelId="{9840F509-88EB-429D-9044-A98E48DFAF1B}" type="presOf" srcId="{01BA6FAC-E8F3-40B7-9707-3FF77EA927FE}" destId="{0A18A23D-E9B1-4A24-94D8-1FB0D9CA96C1}" srcOrd="0" destOrd="0" presId="urn:microsoft.com/office/officeart/2005/8/layout/default"/>
    <dgm:cxn modelId="{796C875D-5BF8-4C55-9C54-0EB97289EE6D}" srcId="{9C155F04-FDC6-450D-9BD8-0BF2069C1C4B}" destId="{23708007-7425-4D1A-A0EA-072F3E6D6E9B}" srcOrd="10" destOrd="0" parTransId="{71A9AF49-A652-463D-B8CE-9CA5ACD78FE8}" sibTransId="{2C6BF91F-DB38-4350-ADF9-46A46D537B44}"/>
    <dgm:cxn modelId="{67487C7B-6F93-46A9-9F37-8F633CE57FF1}" srcId="{9C155F04-FDC6-450D-9BD8-0BF2069C1C4B}" destId="{3EFA3C9E-46C8-4369-837C-F503F7E4C97C}" srcOrd="9" destOrd="0" parTransId="{CC2D618F-45C9-4D7C-824E-CCB742CA4C66}" sibTransId="{F93BD18C-31F2-4359-8109-C08E0FE2A0E9}"/>
    <dgm:cxn modelId="{185485D1-5B13-48D2-8BBD-29D39930F798}" srcId="{9C155F04-FDC6-450D-9BD8-0BF2069C1C4B}" destId="{FA562C72-6FD1-4DAE-88EC-252D0B1FD927}" srcOrd="2" destOrd="0" parTransId="{4FE2A7B0-F623-4EAA-9B2A-23DE3143FFC1}" sibTransId="{C58A1814-9879-47BD-8748-9A7F850A50EC}"/>
    <dgm:cxn modelId="{6EB834ED-3DCB-41F7-B15E-58AEEBD1A069}" type="presOf" srcId="{448A9521-D08D-4FDC-B092-E5BC128B32A3}" destId="{42271E2E-9F12-4E09-8771-41C4F8F0657C}" srcOrd="0" destOrd="0" presId="urn:microsoft.com/office/officeart/2005/8/layout/default"/>
    <dgm:cxn modelId="{D16C1753-FF52-47D5-BB48-18A8BFA4C58F}" srcId="{9C155F04-FDC6-450D-9BD8-0BF2069C1C4B}" destId="{AD7F63A9-3A96-4AFB-9B9A-9470A11A0494}" srcOrd="4" destOrd="0" parTransId="{B4B41E7D-175D-4E56-B79E-B4150E70C611}" sibTransId="{93974530-EE07-41F5-B16B-27BA30C1C2AE}"/>
    <dgm:cxn modelId="{1F02C82F-AFB4-4C2E-BE6D-F73846C179E3}" srcId="{9C155F04-FDC6-450D-9BD8-0BF2069C1C4B}" destId="{01BA6FAC-E8F3-40B7-9707-3FF77EA927FE}" srcOrd="6" destOrd="0" parTransId="{F8510118-B4F4-4D3E-B1BF-30AF0E52735A}" sibTransId="{E5934274-8FB4-423E-8E33-29A7224E85E5}"/>
    <dgm:cxn modelId="{9B18B3F8-70DF-407B-BC6F-710EC1A2FC0C}" type="presOf" srcId="{23708007-7425-4D1A-A0EA-072F3E6D6E9B}" destId="{E7C91ADA-9AB7-4183-AEA9-82C5726C45F3}" srcOrd="0" destOrd="0" presId="urn:microsoft.com/office/officeart/2005/8/layout/default"/>
    <dgm:cxn modelId="{379ABC08-B35C-4A54-9E3E-64556C5BAD43}" srcId="{9C155F04-FDC6-450D-9BD8-0BF2069C1C4B}" destId="{14F643A4-4A4C-4D14-8DCF-BC50F6E23456}" srcOrd="11" destOrd="0" parTransId="{5B1AC758-0B7B-430D-A571-AE9DADA04913}" sibTransId="{2E102F94-BC94-42D0-A00A-CD41C509B703}"/>
    <dgm:cxn modelId="{6A3841EE-8973-4648-884A-775484786B01}" srcId="{9C155F04-FDC6-450D-9BD8-0BF2069C1C4B}" destId="{AEA77F3B-1AF5-42E0-9067-360D2EEC9FAA}" srcOrd="5" destOrd="0" parTransId="{13C37FF2-D3FE-4DB4-92AB-857D31F0BED4}" sibTransId="{597FB109-479E-49D3-9BD1-C3810FE3055F}"/>
    <dgm:cxn modelId="{74F44DCD-E3AE-490E-95EA-22B80E7048D2}" type="presOf" srcId="{9C155F04-FDC6-450D-9BD8-0BF2069C1C4B}" destId="{3A2D03B6-72B7-4BB0-B9C1-5303F9410913}" srcOrd="0" destOrd="0" presId="urn:microsoft.com/office/officeart/2005/8/layout/default"/>
    <dgm:cxn modelId="{1115CB50-51E7-4E52-82B3-A242E66A9AEF}" type="presOf" srcId="{3EFA3C9E-46C8-4369-837C-F503F7E4C97C}" destId="{067226C7-1EDB-4306-B79D-05F624CF2A33}" srcOrd="0" destOrd="0" presId="urn:microsoft.com/office/officeart/2005/8/layout/default"/>
    <dgm:cxn modelId="{19592D0A-A565-4B2A-9ABD-229870A2719E}" type="presOf" srcId="{AD7F63A9-3A96-4AFB-9B9A-9470A11A0494}" destId="{67F92334-CA68-4FEE-BA64-F6FCEE41F77F}" srcOrd="0" destOrd="0" presId="urn:microsoft.com/office/officeart/2005/8/layout/default"/>
    <dgm:cxn modelId="{1A74B519-E84B-4481-A00D-C556194E5181}" type="presOf" srcId="{D80A9CA0-9C1D-4BD9-B7A6-B255794BA618}" destId="{19B1CA34-2657-460B-AEB8-A59A783E3D5C}" srcOrd="0" destOrd="0" presId="urn:microsoft.com/office/officeart/2005/8/layout/default"/>
    <dgm:cxn modelId="{EA5A8A6F-D135-4399-9925-965ACC5E19CC}" srcId="{9C155F04-FDC6-450D-9BD8-0BF2069C1C4B}" destId="{476DFC7C-E276-463A-A111-4849F2C0398A}" srcOrd="3" destOrd="0" parTransId="{043C5125-DE6E-45AA-A230-B21DB3F2F1F6}" sibTransId="{E4395F00-7D02-433A-92D9-EB4156BEE8A3}"/>
    <dgm:cxn modelId="{9DE3AB98-7CC6-424A-92E6-B125DEE8BDD0}" type="presOf" srcId="{AEA77F3B-1AF5-42E0-9067-360D2EEC9FAA}" destId="{9B1001CD-704E-4589-8F74-C2A0A9CB6519}" srcOrd="0" destOrd="0" presId="urn:microsoft.com/office/officeart/2005/8/layout/default"/>
    <dgm:cxn modelId="{BBEC55AD-36B5-45D4-81B2-71F17A6B0C7D}" srcId="{9C155F04-FDC6-450D-9BD8-0BF2069C1C4B}" destId="{D80A9CA0-9C1D-4BD9-B7A6-B255794BA618}" srcOrd="7" destOrd="0" parTransId="{1ABA94F2-E64F-447F-AA7A-E99B7FB94208}" sibTransId="{F5D66535-D804-4F35-8AC9-0C2E47A7C991}"/>
    <dgm:cxn modelId="{CB1A8C24-1DBE-4EC4-AFDF-BB8FBE770A09}" srcId="{9C155F04-FDC6-450D-9BD8-0BF2069C1C4B}" destId="{2335306D-B9E5-4486-A1A9-8888A9131E86}" srcOrd="8" destOrd="0" parTransId="{3B3FE852-1219-47FA-9F29-09249E9E0478}" sibTransId="{0A522236-E14D-42BD-9AC5-D1053FEA3833}"/>
    <dgm:cxn modelId="{BC6DD583-0240-4588-8660-391AF9536DED}" type="presOf" srcId="{14F643A4-4A4C-4D14-8DCF-BC50F6E23456}" destId="{FE7BF7FE-E6D7-4679-B5DD-C13BE920BFAB}" srcOrd="0" destOrd="0" presId="urn:microsoft.com/office/officeart/2005/8/layout/default"/>
    <dgm:cxn modelId="{2B6CCD2C-7826-4E8F-9387-A8D05F36BFFF}" type="presOf" srcId="{476DFC7C-E276-463A-A111-4849F2C0398A}" destId="{8EBCFF62-F248-447E-8F40-21E918657A81}" srcOrd="0" destOrd="0" presId="urn:microsoft.com/office/officeart/2005/8/layout/default"/>
    <dgm:cxn modelId="{8BF1927D-E5D5-458D-99D7-9F7287BADA1F}" type="presOf" srcId="{FA562C72-6FD1-4DAE-88EC-252D0B1FD927}" destId="{5F40CF49-4DED-4800-90AB-870B6A251AB2}" srcOrd="0" destOrd="0" presId="urn:microsoft.com/office/officeart/2005/8/layout/default"/>
    <dgm:cxn modelId="{AD3AE7E1-261F-4E6C-98FF-DB263B5D0351}" type="presOf" srcId="{2335306D-B9E5-4486-A1A9-8888A9131E86}" destId="{4E3DE605-13BE-4AF6-AD04-4F6E7AAA74DD}" srcOrd="0" destOrd="0" presId="urn:microsoft.com/office/officeart/2005/8/layout/default"/>
    <dgm:cxn modelId="{38103C60-73B7-4C6A-99AE-8AF74760FAF6}" type="presParOf" srcId="{3A2D03B6-72B7-4BB0-B9C1-5303F9410913}" destId="{42271E2E-9F12-4E09-8771-41C4F8F0657C}" srcOrd="0" destOrd="0" presId="urn:microsoft.com/office/officeart/2005/8/layout/default"/>
    <dgm:cxn modelId="{D6D26B03-D31E-4384-ADC2-C9ED6A7556DB}" type="presParOf" srcId="{3A2D03B6-72B7-4BB0-B9C1-5303F9410913}" destId="{049DC3F2-36C8-41B3-B253-D8B0414EABC3}" srcOrd="1" destOrd="0" presId="urn:microsoft.com/office/officeart/2005/8/layout/default"/>
    <dgm:cxn modelId="{454856DF-255F-4B01-84A7-F78BD303E9B6}" type="presParOf" srcId="{3A2D03B6-72B7-4BB0-B9C1-5303F9410913}" destId="{4A6DDE8B-1847-47B9-8395-86933F790F90}" srcOrd="2" destOrd="0" presId="urn:microsoft.com/office/officeart/2005/8/layout/default"/>
    <dgm:cxn modelId="{1DA6C33B-5E3B-4A68-8798-F548A11F2586}" type="presParOf" srcId="{3A2D03B6-72B7-4BB0-B9C1-5303F9410913}" destId="{B450CF6D-E50F-435B-9863-6F0BA9B932BF}" srcOrd="3" destOrd="0" presId="urn:microsoft.com/office/officeart/2005/8/layout/default"/>
    <dgm:cxn modelId="{D9B971A6-224C-4E90-B660-9A872F2A91C8}" type="presParOf" srcId="{3A2D03B6-72B7-4BB0-B9C1-5303F9410913}" destId="{5F40CF49-4DED-4800-90AB-870B6A251AB2}" srcOrd="4" destOrd="0" presId="urn:microsoft.com/office/officeart/2005/8/layout/default"/>
    <dgm:cxn modelId="{E2ACD724-0186-45D5-897C-2F1CC607DC3A}" type="presParOf" srcId="{3A2D03B6-72B7-4BB0-B9C1-5303F9410913}" destId="{DA5B4028-63F0-4BAA-88C3-1AA6DC664967}" srcOrd="5" destOrd="0" presId="urn:microsoft.com/office/officeart/2005/8/layout/default"/>
    <dgm:cxn modelId="{A5A74C43-EEDC-4FD0-A2CB-625E81A4BA95}" type="presParOf" srcId="{3A2D03B6-72B7-4BB0-B9C1-5303F9410913}" destId="{8EBCFF62-F248-447E-8F40-21E918657A81}" srcOrd="6" destOrd="0" presId="urn:microsoft.com/office/officeart/2005/8/layout/default"/>
    <dgm:cxn modelId="{EED0328E-046D-48A6-8749-F728F088D732}" type="presParOf" srcId="{3A2D03B6-72B7-4BB0-B9C1-5303F9410913}" destId="{575E6F9B-D357-47A4-91BC-44FB9520547B}" srcOrd="7" destOrd="0" presId="urn:microsoft.com/office/officeart/2005/8/layout/default"/>
    <dgm:cxn modelId="{C9BC3598-4F39-497C-BECE-BE9506399634}" type="presParOf" srcId="{3A2D03B6-72B7-4BB0-B9C1-5303F9410913}" destId="{67F92334-CA68-4FEE-BA64-F6FCEE41F77F}" srcOrd="8" destOrd="0" presId="urn:microsoft.com/office/officeart/2005/8/layout/default"/>
    <dgm:cxn modelId="{BD8BF096-E045-4EFA-A293-602D1A3ABAE8}" type="presParOf" srcId="{3A2D03B6-72B7-4BB0-B9C1-5303F9410913}" destId="{A21CA8B1-3F37-4426-89F2-3A27364284A9}" srcOrd="9" destOrd="0" presId="urn:microsoft.com/office/officeart/2005/8/layout/default"/>
    <dgm:cxn modelId="{BBF82B57-7732-458A-9C61-AC7D0B3F1A86}" type="presParOf" srcId="{3A2D03B6-72B7-4BB0-B9C1-5303F9410913}" destId="{9B1001CD-704E-4589-8F74-C2A0A9CB6519}" srcOrd="10" destOrd="0" presId="urn:microsoft.com/office/officeart/2005/8/layout/default"/>
    <dgm:cxn modelId="{ECC64973-7B6C-4C50-8737-E536FB7F4DEE}" type="presParOf" srcId="{3A2D03B6-72B7-4BB0-B9C1-5303F9410913}" destId="{17018C74-0D11-4AA0-BE83-7751A5C01F13}" srcOrd="11" destOrd="0" presId="urn:microsoft.com/office/officeart/2005/8/layout/default"/>
    <dgm:cxn modelId="{99394BC6-18F1-408E-BD40-52889A295494}" type="presParOf" srcId="{3A2D03B6-72B7-4BB0-B9C1-5303F9410913}" destId="{0A18A23D-E9B1-4A24-94D8-1FB0D9CA96C1}" srcOrd="12" destOrd="0" presId="urn:microsoft.com/office/officeart/2005/8/layout/default"/>
    <dgm:cxn modelId="{849E7840-4F9E-4A2D-9839-90C6BD7751AB}" type="presParOf" srcId="{3A2D03B6-72B7-4BB0-B9C1-5303F9410913}" destId="{FC4C1CE2-47D4-424E-B156-063B488F4312}" srcOrd="13" destOrd="0" presId="urn:microsoft.com/office/officeart/2005/8/layout/default"/>
    <dgm:cxn modelId="{2FBF438A-8D68-4827-845C-6DEB65511A25}" type="presParOf" srcId="{3A2D03B6-72B7-4BB0-B9C1-5303F9410913}" destId="{19B1CA34-2657-460B-AEB8-A59A783E3D5C}" srcOrd="14" destOrd="0" presId="urn:microsoft.com/office/officeart/2005/8/layout/default"/>
    <dgm:cxn modelId="{6386B099-ABD4-4BD3-8CEA-002DF6F65C44}" type="presParOf" srcId="{3A2D03B6-72B7-4BB0-B9C1-5303F9410913}" destId="{E489E315-6C97-432C-AAE7-38E3E2120648}" srcOrd="15" destOrd="0" presId="urn:microsoft.com/office/officeart/2005/8/layout/default"/>
    <dgm:cxn modelId="{C42F3A74-648F-44CA-A2C1-34044654F207}" type="presParOf" srcId="{3A2D03B6-72B7-4BB0-B9C1-5303F9410913}" destId="{4E3DE605-13BE-4AF6-AD04-4F6E7AAA74DD}" srcOrd="16" destOrd="0" presId="urn:microsoft.com/office/officeart/2005/8/layout/default"/>
    <dgm:cxn modelId="{D917527E-AC8E-4F8A-8413-90760C24C8AF}" type="presParOf" srcId="{3A2D03B6-72B7-4BB0-B9C1-5303F9410913}" destId="{DAA09EA3-9384-439D-9393-3C42ED31A93E}" srcOrd="17" destOrd="0" presId="urn:microsoft.com/office/officeart/2005/8/layout/default"/>
    <dgm:cxn modelId="{851DA73A-8CE7-4812-98BF-D834ECA25999}" type="presParOf" srcId="{3A2D03B6-72B7-4BB0-B9C1-5303F9410913}" destId="{067226C7-1EDB-4306-B79D-05F624CF2A33}" srcOrd="18" destOrd="0" presId="urn:microsoft.com/office/officeart/2005/8/layout/default"/>
    <dgm:cxn modelId="{CB89BC82-2147-4714-98A8-491286099754}" type="presParOf" srcId="{3A2D03B6-72B7-4BB0-B9C1-5303F9410913}" destId="{D355C946-7D52-422D-BCFA-6936217FEF50}" srcOrd="19" destOrd="0" presId="urn:microsoft.com/office/officeart/2005/8/layout/default"/>
    <dgm:cxn modelId="{9BE7EE07-90BC-49F1-8449-84EACC896727}" type="presParOf" srcId="{3A2D03B6-72B7-4BB0-B9C1-5303F9410913}" destId="{E7C91ADA-9AB7-4183-AEA9-82C5726C45F3}" srcOrd="20" destOrd="0" presId="urn:microsoft.com/office/officeart/2005/8/layout/default"/>
    <dgm:cxn modelId="{5D3C769E-3B26-4159-842B-CF80A33BB25A}" type="presParOf" srcId="{3A2D03B6-72B7-4BB0-B9C1-5303F9410913}" destId="{6D2AE717-A318-4603-9AEE-AD2EC73CC40C}" srcOrd="21" destOrd="0" presId="urn:microsoft.com/office/officeart/2005/8/layout/default"/>
    <dgm:cxn modelId="{80F466CB-1112-4AD2-B622-AC66C0D59665}" type="presParOf" srcId="{3A2D03B6-72B7-4BB0-B9C1-5303F9410913}" destId="{FE7BF7FE-E6D7-4679-B5DD-C13BE920BFAB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A20430-492F-4E50-B0DE-13DA706BC4D6}" type="doc">
      <dgm:prSet loTypeId="urn:microsoft.com/office/officeart/2005/8/layout/vList2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D7E64E-117B-4330-82DB-3F11B0D5CB9F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1) Формулирование общих положений и целей финансовой политики</a:t>
          </a:r>
          <a:endParaRPr lang="ru-RU" sz="1600" dirty="0">
            <a:solidFill>
              <a:schemeClr val="tx1"/>
            </a:solidFill>
          </a:endParaRPr>
        </a:p>
      </dgm:t>
    </dgm:pt>
    <dgm:pt modelId="{1592E407-47A8-46AB-8186-A4706AD6F63A}" type="parTrans" cxnId="{E95C3051-CD22-4F2D-8097-C6A5AFEEE064}">
      <dgm:prSet/>
      <dgm:spPr/>
      <dgm:t>
        <a:bodyPr/>
        <a:lstStyle/>
        <a:p>
          <a:endParaRPr lang="ru-RU"/>
        </a:p>
      </dgm:t>
    </dgm:pt>
    <dgm:pt modelId="{BD886845-F313-4386-B66D-1F7E182994ED}" type="sibTrans" cxnId="{E95C3051-CD22-4F2D-8097-C6A5AFEEE064}">
      <dgm:prSet/>
      <dgm:spPr/>
      <dgm:t>
        <a:bodyPr/>
        <a:lstStyle/>
        <a:p>
          <a:endParaRPr lang="ru-RU"/>
        </a:p>
      </dgm:t>
    </dgm:pt>
    <dgm:pt modelId="{CCACA405-18B4-4095-BD20-1E66CCFD9DC5}">
      <dgm:prSet phldrT="[Текст]" custT="1"/>
      <dgm:spPr/>
      <dgm:t>
        <a:bodyPr/>
        <a:lstStyle/>
        <a:p>
          <a:pPr algn="ctr"/>
          <a:r>
            <a:rPr lang="ru-RU" sz="1600" dirty="0" smtClean="0"/>
            <a:t>Для этого  необходимы следующие действия:</a:t>
          </a:r>
          <a:endParaRPr lang="ru-RU" sz="1600" dirty="0"/>
        </a:p>
      </dgm:t>
    </dgm:pt>
    <dgm:pt modelId="{FD13DFA8-7E60-4E8A-9BC0-BF2D64BEA18D}" type="parTrans" cxnId="{E21544C4-86D9-41A0-8A63-7D8172A0C07E}">
      <dgm:prSet/>
      <dgm:spPr/>
      <dgm:t>
        <a:bodyPr/>
        <a:lstStyle/>
        <a:p>
          <a:endParaRPr lang="ru-RU"/>
        </a:p>
      </dgm:t>
    </dgm:pt>
    <dgm:pt modelId="{53D08B14-EF2F-4334-81D6-39096B86A8B8}" type="sibTrans" cxnId="{E21544C4-86D9-41A0-8A63-7D8172A0C07E}">
      <dgm:prSet/>
      <dgm:spPr/>
      <dgm:t>
        <a:bodyPr/>
        <a:lstStyle/>
        <a:p>
          <a:endParaRPr lang="ru-RU"/>
        </a:p>
      </dgm:t>
    </dgm:pt>
    <dgm:pt modelId="{DF92C06A-4C2E-4FDD-9097-1183A8141EEA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1.1 Проведение подробных маркетинговых исследований финансовых рынков</a:t>
          </a:r>
          <a:endParaRPr lang="ru-RU" sz="1600" dirty="0">
            <a:solidFill>
              <a:schemeClr val="tx1"/>
            </a:solidFill>
          </a:endParaRPr>
        </a:p>
      </dgm:t>
    </dgm:pt>
    <dgm:pt modelId="{6721719E-3839-48C8-9FF5-7388A17EF3EA}" type="parTrans" cxnId="{78B65C9F-A039-4949-B084-85891DC82783}">
      <dgm:prSet/>
      <dgm:spPr/>
      <dgm:t>
        <a:bodyPr/>
        <a:lstStyle/>
        <a:p>
          <a:endParaRPr lang="ru-RU"/>
        </a:p>
      </dgm:t>
    </dgm:pt>
    <dgm:pt modelId="{1B617A68-E36B-4D99-96A3-E2B5B4D57878}" type="sibTrans" cxnId="{78B65C9F-A039-4949-B084-85891DC82783}">
      <dgm:prSet/>
      <dgm:spPr/>
      <dgm:t>
        <a:bodyPr/>
        <a:lstStyle/>
        <a:p>
          <a:endParaRPr lang="ru-RU"/>
        </a:p>
      </dgm:t>
    </dgm:pt>
    <dgm:pt modelId="{B1DA1518-5BEC-4613-91CE-24EC1EF29A50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1.2 Определение и анализ внешних и внутренних факторов, влияющих на формирование финансовой политики</a:t>
          </a:r>
          <a:endParaRPr lang="ru-RU" sz="1600" dirty="0">
            <a:solidFill>
              <a:schemeClr val="tx1"/>
            </a:solidFill>
          </a:endParaRPr>
        </a:p>
      </dgm:t>
    </dgm:pt>
    <dgm:pt modelId="{6679C6F5-5A7C-4CEA-A945-DC5BD11D3EB8}" type="parTrans" cxnId="{36C55D14-E658-4567-ACCD-8782434F40E3}">
      <dgm:prSet/>
      <dgm:spPr/>
      <dgm:t>
        <a:bodyPr/>
        <a:lstStyle/>
        <a:p>
          <a:endParaRPr lang="ru-RU"/>
        </a:p>
      </dgm:t>
    </dgm:pt>
    <dgm:pt modelId="{85A2B26E-DF93-4AAA-B642-2C36A3E438C5}" type="sibTrans" cxnId="{36C55D14-E658-4567-ACCD-8782434F40E3}">
      <dgm:prSet/>
      <dgm:spPr/>
      <dgm:t>
        <a:bodyPr/>
        <a:lstStyle/>
        <a:p>
          <a:endParaRPr lang="ru-RU"/>
        </a:p>
      </dgm:t>
    </dgm:pt>
    <dgm:pt modelId="{9AEBF1B8-3AA2-402E-B650-F922BDB36747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1.3 Анализ сильных и слабых сторон коммерческого банка</a:t>
          </a:r>
          <a:endParaRPr lang="ru-RU" sz="1600" dirty="0">
            <a:solidFill>
              <a:schemeClr val="tx1"/>
            </a:solidFill>
          </a:endParaRPr>
        </a:p>
      </dgm:t>
    </dgm:pt>
    <dgm:pt modelId="{10FCF7FA-0ED9-4F35-88C7-DD775A912898}" type="parTrans" cxnId="{2C71ACB0-9814-41DD-96E9-ED7C12029E58}">
      <dgm:prSet/>
      <dgm:spPr/>
      <dgm:t>
        <a:bodyPr/>
        <a:lstStyle/>
        <a:p>
          <a:endParaRPr lang="ru-RU"/>
        </a:p>
      </dgm:t>
    </dgm:pt>
    <dgm:pt modelId="{57EE5397-32E2-47F3-AD3C-C1307382FB31}" type="sibTrans" cxnId="{2C71ACB0-9814-41DD-96E9-ED7C12029E58}">
      <dgm:prSet/>
      <dgm:spPr/>
      <dgm:t>
        <a:bodyPr/>
        <a:lstStyle/>
        <a:p>
          <a:endParaRPr lang="ru-RU"/>
        </a:p>
      </dgm:t>
    </dgm:pt>
    <dgm:pt modelId="{AC71CD4D-9F6F-4C24-BE13-4BF3559388A3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1.4 Анализ структуры и динамики активов и пассивов банка за ряд предшествующих лет, доходов и расходов банка</a:t>
          </a:r>
          <a:endParaRPr lang="ru-RU" sz="1600" dirty="0">
            <a:solidFill>
              <a:schemeClr val="tx1"/>
            </a:solidFill>
          </a:endParaRPr>
        </a:p>
      </dgm:t>
    </dgm:pt>
    <dgm:pt modelId="{EE7F8CBC-A48B-4844-9D66-3F0B62D98002}" type="parTrans" cxnId="{9C099055-218B-4C0B-9E7A-63A2AFE11B09}">
      <dgm:prSet/>
      <dgm:spPr/>
      <dgm:t>
        <a:bodyPr/>
        <a:lstStyle/>
        <a:p>
          <a:endParaRPr lang="ru-RU"/>
        </a:p>
      </dgm:t>
    </dgm:pt>
    <dgm:pt modelId="{1EB6A3B7-8529-4D4C-A2A9-CEA541FE5E55}" type="sibTrans" cxnId="{9C099055-218B-4C0B-9E7A-63A2AFE11B09}">
      <dgm:prSet/>
      <dgm:spPr/>
      <dgm:t>
        <a:bodyPr/>
        <a:lstStyle/>
        <a:p>
          <a:endParaRPr lang="ru-RU"/>
        </a:p>
      </dgm:t>
    </dgm:pt>
    <dgm:pt modelId="{738EEE38-ADA1-49DE-B142-5F1D9DDC9784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1.5 Анализ основных показателей рентабельности, ликвидности и уровня финансовых рисков</a:t>
          </a:r>
          <a:endParaRPr lang="ru-RU" sz="1600" dirty="0">
            <a:solidFill>
              <a:schemeClr val="tx1"/>
            </a:solidFill>
          </a:endParaRPr>
        </a:p>
      </dgm:t>
    </dgm:pt>
    <dgm:pt modelId="{AECFA0CB-58AB-4EC1-BB36-CECBB492F806}" type="parTrans" cxnId="{500A4B8A-0AF3-4AB9-B244-66CCABBC71F5}">
      <dgm:prSet/>
      <dgm:spPr/>
      <dgm:t>
        <a:bodyPr/>
        <a:lstStyle/>
        <a:p>
          <a:endParaRPr lang="ru-RU"/>
        </a:p>
      </dgm:t>
    </dgm:pt>
    <dgm:pt modelId="{9AE2E118-B558-49AA-9CDE-D28F8F85AAFF}" type="sibTrans" cxnId="{500A4B8A-0AF3-4AB9-B244-66CCABBC71F5}">
      <dgm:prSet/>
      <dgm:spPr/>
      <dgm:t>
        <a:bodyPr/>
        <a:lstStyle/>
        <a:p>
          <a:endParaRPr lang="ru-RU"/>
        </a:p>
      </dgm:t>
    </dgm:pt>
    <dgm:pt modelId="{BE3F77D1-2DDF-495B-89B8-743C6AB5E76B}" type="pres">
      <dgm:prSet presAssocID="{5CA20430-492F-4E50-B0DE-13DA706BC4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D98BCE-3E3F-45E3-A4D4-531FE38B6374}" type="pres">
      <dgm:prSet presAssocID="{8CD7E64E-117B-4330-82DB-3F11B0D5CB9F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C866F-DD98-4737-A77B-5F4AFE074D9A}" type="pres">
      <dgm:prSet presAssocID="{8CD7E64E-117B-4330-82DB-3F11B0D5CB9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80CE61-9D00-4C7F-86D2-A812C74A7511}" type="pres">
      <dgm:prSet presAssocID="{DF92C06A-4C2E-4FDD-9097-1183A8141EE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9D3BA3-7D95-4390-813B-6EDBA1AAC6E0}" type="pres">
      <dgm:prSet presAssocID="{1B617A68-E36B-4D99-96A3-E2B5B4D57878}" presName="spacer" presStyleCnt="0"/>
      <dgm:spPr/>
    </dgm:pt>
    <dgm:pt modelId="{D59E8F54-A5F5-47C6-A006-62C1347AFC82}" type="pres">
      <dgm:prSet presAssocID="{B1DA1518-5BEC-4613-91CE-24EC1EF29A5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CC91A0-6177-43AB-82F7-09233330E4D4}" type="pres">
      <dgm:prSet presAssocID="{85A2B26E-DF93-4AAA-B642-2C36A3E438C5}" presName="spacer" presStyleCnt="0"/>
      <dgm:spPr/>
    </dgm:pt>
    <dgm:pt modelId="{62309363-6136-4857-BFE5-549F66A542A8}" type="pres">
      <dgm:prSet presAssocID="{9AEBF1B8-3AA2-402E-B650-F922BDB3674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8F3DD-CC7A-4742-ABD6-CB79855DCD21}" type="pres">
      <dgm:prSet presAssocID="{57EE5397-32E2-47F3-AD3C-C1307382FB31}" presName="spacer" presStyleCnt="0"/>
      <dgm:spPr/>
    </dgm:pt>
    <dgm:pt modelId="{C67DCD58-8716-43B0-B852-AD4EA6CF1064}" type="pres">
      <dgm:prSet presAssocID="{AC71CD4D-9F6F-4C24-BE13-4BF3559388A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7E6C2-7FDD-4E36-9040-9550DA754515}" type="pres">
      <dgm:prSet presAssocID="{1EB6A3B7-8529-4D4C-A2A9-CEA541FE5E55}" presName="spacer" presStyleCnt="0"/>
      <dgm:spPr/>
    </dgm:pt>
    <dgm:pt modelId="{07311EFC-2CA2-498C-BD07-6909004FC6B9}" type="pres">
      <dgm:prSet presAssocID="{738EEE38-ADA1-49DE-B142-5F1D9DDC978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FFB046-A942-424A-AAB3-1EFFE48AD939}" type="presOf" srcId="{9AEBF1B8-3AA2-402E-B650-F922BDB36747}" destId="{62309363-6136-4857-BFE5-549F66A542A8}" srcOrd="0" destOrd="0" presId="urn:microsoft.com/office/officeart/2005/8/layout/vList2"/>
    <dgm:cxn modelId="{78B65C9F-A039-4949-B084-85891DC82783}" srcId="{5CA20430-492F-4E50-B0DE-13DA706BC4D6}" destId="{DF92C06A-4C2E-4FDD-9097-1183A8141EEA}" srcOrd="1" destOrd="0" parTransId="{6721719E-3839-48C8-9FF5-7388A17EF3EA}" sibTransId="{1B617A68-E36B-4D99-96A3-E2B5B4D57878}"/>
    <dgm:cxn modelId="{AEC30936-5363-41A1-9D05-7B6F4ABC40FD}" type="presOf" srcId="{AC71CD4D-9F6F-4C24-BE13-4BF3559388A3}" destId="{C67DCD58-8716-43B0-B852-AD4EA6CF1064}" srcOrd="0" destOrd="0" presId="urn:microsoft.com/office/officeart/2005/8/layout/vList2"/>
    <dgm:cxn modelId="{589B447A-6FFB-455F-9A3F-3056A4A51AF2}" type="presOf" srcId="{738EEE38-ADA1-49DE-B142-5F1D9DDC9784}" destId="{07311EFC-2CA2-498C-BD07-6909004FC6B9}" srcOrd="0" destOrd="0" presId="urn:microsoft.com/office/officeart/2005/8/layout/vList2"/>
    <dgm:cxn modelId="{9C099055-218B-4C0B-9E7A-63A2AFE11B09}" srcId="{5CA20430-492F-4E50-B0DE-13DA706BC4D6}" destId="{AC71CD4D-9F6F-4C24-BE13-4BF3559388A3}" srcOrd="4" destOrd="0" parTransId="{EE7F8CBC-A48B-4844-9D66-3F0B62D98002}" sibTransId="{1EB6A3B7-8529-4D4C-A2A9-CEA541FE5E55}"/>
    <dgm:cxn modelId="{11204BFB-4068-4F46-BFC9-FA94CE7B0982}" type="presOf" srcId="{5CA20430-492F-4E50-B0DE-13DA706BC4D6}" destId="{BE3F77D1-2DDF-495B-89B8-743C6AB5E76B}" srcOrd="0" destOrd="0" presId="urn:microsoft.com/office/officeart/2005/8/layout/vList2"/>
    <dgm:cxn modelId="{E95C3051-CD22-4F2D-8097-C6A5AFEEE064}" srcId="{5CA20430-492F-4E50-B0DE-13DA706BC4D6}" destId="{8CD7E64E-117B-4330-82DB-3F11B0D5CB9F}" srcOrd="0" destOrd="0" parTransId="{1592E407-47A8-46AB-8186-A4706AD6F63A}" sibTransId="{BD886845-F313-4386-B66D-1F7E182994ED}"/>
    <dgm:cxn modelId="{5B576285-A324-469C-BAEB-2713B980ED6B}" type="presOf" srcId="{CCACA405-18B4-4095-BD20-1E66CCFD9DC5}" destId="{B41C866F-DD98-4737-A77B-5F4AFE074D9A}" srcOrd="0" destOrd="0" presId="urn:microsoft.com/office/officeart/2005/8/layout/vList2"/>
    <dgm:cxn modelId="{36C55D14-E658-4567-ACCD-8782434F40E3}" srcId="{5CA20430-492F-4E50-B0DE-13DA706BC4D6}" destId="{B1DA1518-5BEC-4613-91CE-24EC1EF29A50}" srcOrd="2" destOrd="0" parTransId="{6679C6F5-5A7C-4CEA-A945-DC5BD11D3EB8}" sibTransId="{85A2B26E-DF93-4AAA-B642-2C36A3E438C5}"/>
    <dgm:cxn modelId="{500A4B8A-0AF3-4AB9-B244-66CCABBC71F5}" srcId="{5CA20430-492F-4E50-B0DE-13DA706BC4D6}" destId="{738EEE38-ADA1-49DE-B142-5F1D9DDC9784}" srcOrd="5" destOrd="0" parTransId="{AECFA0CB-58AB-4EC1-BB36-CECBB492F806}" sibTransId="{9AE2E118-B558-49AA-9CDE-D28F8F85AAFF}"/>
    <dgm:cxn modelId="{CC811575-E769-43F9-8C27-2A375FA7524E}" type="presOf" srcId="{B1DA1518-5BEC-4613-91CE-24EC1EF29A50}" destId="{D59E8F54-A5F5-47C6-A006-62C1347AFC82}" srcOrd="0" destOrd="0" presId="urn:microsoft.com/office/officeart/2005/8/layout/vList2"/>
    <dgm:cxn modelId="{3C66F57E-CD44-42A2-A727-72CC80DE8787}" type="presOf" srcId="{8CD7E64E-117B-4330-82DB-3F11B0D5CB9F}" destId="{19D98BCE-3E3F-45E3-A4D4-531FE38B6374}" srcOrd="0" destOrd="0" presId="urn:microsoft.com/office/officeart/2005/8/layout/vList2"/>
    <dgm:cxn modelId="{A7468BA8-0F53-40EB-BC36-50B9C27F8C6A}" type="presOf" srcId="{DF92C06A-4C2E-4FDD-9097-1183A8141EEA}" destId="{1380CE61-9D00-4C7F-86D2-A812C74A7511}" srcOrd="0" destOrd="0" presId="urn:microsoft.com/office/officeart/2005/8/layout/vList2"/>
    <dgm:cxn modelId="{E21544C4-86D9-41A0-8A63-7D8172A0C07E}" srcId="{8CD7E64E-117B-4330-82DB-3F11B0D5CB9F}" destId="{CCACA405-18B4-4095-BD20-1E66CCFD9DC5}" srcOrd="0" destOrd="0" parTransId="{FD13DFA8-7E60-4E8A-9BC0-BF2D64BEA18D}" sibTransId="{53D08B14-EF2F-4334-81D6-39096B86A8B8}"/>
    <dgm:cxn modelId="{2C71ACB0-9814-41DD-96E9-ED7C12029E58}" srcId="{5CA20430-492F-4E50-B0DE-13DA706BC4D6}" destId="{9AEBF1B8-3AA2-402E-B650-F922BDB36747}" srcOrd="3" destOrd="0" parTransId="{10FCF7FA-0ED9-4F35-88C7-DD775A912898}" sibTransId="{57EE5397-32E2-47F3-AD3C-C1307382FB31}"/>
    <dgm:cxn modelId="{189865D5-00B1-4DB6-9B2B-56CBF40F126A}" type="presParOf" srcId="{BE3F77D1-2DDF-495B-89B8-743C6AB5E76B}" destId="{19D98BCE-3E3F-45E3-A4D4-531FE38B6374}" srcOrd="0" destOrd="0" presId="urn:microsoft.com/office/officeart/2005/8/layout/vList2"/>
    <dgm:cxn modelId="{733F590A-2E60-4B32-AFF9-D8D52F7BC409}" type="presParOf" srcId="{BE3F77D1-2DDF-495B-89B8-743C6AB5E76B}" destId="{B41C866F-DD98-4737-A77B-5F4AFE074D9A}" srcOrd="1" destOrd="0" presId="urn:microsoft.com/office/officeart/2005/8/layout/vList2"/>
    <dgm:cxn modelId="{13F5BE25-01F8-4C88-8A87-BA9132B1586A}" type="presParOf" srcId="{BE3F77D1-2DDF-495B-89B8-743C6AB5E76B}" destId="{1380CE61-9D00-4C7F-86D2-A812C74A7511}" srcOrd="2" destOrd="0" presId="urn:microsoft.com/office/officeart/2005/8/layout/vList2"/>
    <dgm:cxn modelId="{4B9485E9-27C5-4F38-B6F0-DB4C7733C564}" type="presParOf" srcId="{BE3F77D1-2DDF-495B-89B8-743C6AB5E76B}" destId="{4E9D3BA3-7D95-4390-813B-6EDBA1AAC6E0}" srcOrd="3" destOrd="0" presId="urn:microsoft.com/office/officeart/2005/8/layout/vList2"/>
    <dgm:cxn modelId="{C1C85B80-AB9B-4E83-BA80-EB0907422E19}" type="presParOf" srcId="{BE3F77D1-2DDF-495B-89B8-743C6AB5E76B}" destId="{D59E8F54-A5F5-47C6-A006-62C1347AFC82}" srcOrd="4" destOrd="0" presId="urn:microsoft.com/office/officeart/2005/8/layout/vList2"/>
    <dgm:cxn modelId="{75AFFD0D-5C3C-4ED9-9640-D02F20D3D246}" type="presParOf" srcId="{BE3F77D1-2DDF-495B-89B8-743C6AB5E76B}" destId="{41CC91A0-6177-43AB-82F7-09233330E4D4}" srcOrd="5" destOrd="0" presId="urn:microsoft.com/office/officeart/2005/8/layout/vList2"/>
    <dgm:cxn modelId="{291380DF-8A34-46A7-91EB-ADA44ED0E093}" type="presParOf" srcId="{BE3F77D1-2DDF-495B-89B8-743C6AB5E76B}" destId="{62309363-6136-4857-BFE5-549F66A542A8}" srcOrd="6" destOrd="0" presId="urn:microsoft.com/office/officeart/2005/8/layout/vList2"/>
    <dgm:cxn modelId="{E9C357FF-E949-4483-9EE6-67C37C579C26}" type="presParOf" srcId="{BE3F77D1-2DDF-495B-89B8-743C6AB5E76B}" destId="{2D48F3DD-CC7A-4742-ABD6-CB79855DCD21}" srcOrd="7" destOrd="0" presId="urn:microsoft.com/office/officeart/2005/8/layout/vList2"/>
    <dgm:cxn modelId="{21BE9D54-5B46-41D0-8A89-81DF4B940214}" type="presParOf" srcId="{BE3F77D1-2DDF-495B-89B8-743C6AB5E76B}" destId="{C67DCD58-8716-43B0-B852-AD4EA6CF1064}" srcOrd="8" destOrd="0" presId="urn:microsoft.com/office/officeart/2005/8/layout/vList2"/>
    <dgm:cxn modelId="{7BE1275C-7D38-4DF2-80AB-5D22754DF736}" type="presParOf" srcId="{BE3F77D1-2DDF-495B-89B8-743C6AB5E76B}" destId="{1297E6C2-7FDD-4E36-9040-9550DA754515}" srcOrd="9" destOrd="0" presId="urn:microsoft.com/office/officeart/2005/8/layout/vList2"/>
    <dgm:cxn modelId="{6262AE7C-B331-4F93-918A-15B8F2CABC3C}" type="presParOf" srcId="{BE3F77D1-2DDF-495B-89B8-743C6AB5E76B}" destId="{07311EFC-2CA2-498C-BD07-6909004FC6B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94952F-2ED8-4112-B360-20DFD3FC28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8577A-645D-42C3-BA28-D8FA485ADA66}">
      <dgm:prSet phldrT="[Текст]" custT="1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2) Разработка стратегических сценариев развития финансовой деятельности банка</a:t>
          </a:r>
          <a:endParaRPr lang="ru-RU" sz="1600" dirty="0">
            <a:solidFill>
              <a:schemeClr val="tx1"/>
            </a:solidFill>
          </a:endParaRPr>
        </a:p>
      </dgm:t>
    </dgm:pt>
    <dgm:pt modelId="{6373B67B-240B-458B-87C5-61DBC8247C7F}" type="parTrans" cxnId="{CD5CA511-0195-40CC-AF81-C1C5F66FAD27}">
      <dgm:prSet/>
      <dgm:spPr/>
      <dgm:t>
        <a:bodyPr/>
        <a:lstStyle/>
        <a:p>
          <a:endParaRPr lang="ru-RU"/>
        </a:p>
      </dgm:t>
    </dgm:pt>
    <dgm:pt modelId="{4B29E456-1CF1-4B09-ABB3-4F736AD2D5CA}" type="sibTrans" cxnId="{CD5CA511-0195-40CC-AF81-C1C5F66FAD27}">
      <dgm:prSet/>
      <dgm:spPr/>
      <dgm:t>
        <a:bodyPr/>
        <a:lstStyle/>
        <a:p>
          <a:endParaRPr lang="ru-RU"/>
        </a:p>
      </dgm:t>
    </dgm:pt>
    <dgm:pt modelId="{7FE6F920-740A-4B02-809C-B653944AB698}">
      <dgm:prSet phldrT="[Текст]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4) Формирование единого перечня входящих и исходящих показателей финансовой деятельности, рассчитываемых по различным сценариям на стратегический период</a:t>
          </a:r>
          <a:endParaRPr lang="ru-RU" dirty="0">
            <a:solidFill>
              <a:schemeClr val="tx1"/>
            </a:solidFill>
          </a:endParaRPr>
        </a:p>
      </dgm:t>
    </dgm:pt>
    <dgm:pt modelId="{432CED7C-8762-4684-8DC8-984E7F5690A3}" type="parTrans" cxnId="{A763AFA0-773A-4632-AC05-AFF94548378F}">
      <dgm:prSet/>
      <dgm:spPr/>
      <dgm:t>
        <a:bodyPr/>
        <a:lstStyle/>
        <a:p>
          <a:endParaRPr lang="ru-RU"/>
        </a:p>
      </dgm:t>
    </dgm:pt>
    <dgm:pt modelId="{CB5E1F60-EE75-4477-BC79-D6C8EEFDD537}" type="sibTrans" cxnId="{A763AFA0-773A-4632-AC05-AFF94548378F}">
      <dgm:prSet/>
      <dgm:spPr/>
      <dgm:t>
        <a:bodyPr/>
        <a:lstStyle/>
        <a:p>
          <a:endParaRPr lang="ru-RU"/>
        </a:p>
      </dgm:t>
    </dgm:pt>
    <dgm:pt modelId="{4A603B8D-4AAF-4384-9CDE-E062BB7ADF73}">
      <dgm:prSet phldrT="[Текст]" custT="1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3) Определение для каждого разработанного сценария плана действий в условиях конкретного прогноза развития внешней среды на стратегический период</a:t>
          </a:r>
          <a:endParaRPr lang="ru-RU" sz="1600" dirty="0">
            <a:solidFill>
              <a:schemeClr val="tx1"/>
            </a:solidFill>
          </a:endParaRPr>
        </a:p>
      </dgm:t>
    </dgm:pt>
    <dgm:pt modelId="{1EA51FF9-1E40-407C-A337-0A10388B9C76}" type="parTrans" cxnId="{99BB69DB-EC95-412E-8800-A8861CE07FE8}">
      <dgm:prSet/>
      <dgm:spPr/>
      <dgm:t>
        <a:bodyPr/>
        <a:lstStyle/>
        <a:p>
          <a:endParaRPr lang="ru-RU"/>
        </a:p>
      </dgm:t>
    </dgm:pt>
    <dgm:pt modelId="{9F1157C9-E144-40C0-9C54-F1288BE17973}" type="sibTrans" cxnId="{99BB69DB-EC95-412E-8800-A8861CE07FE8}">
      <dgm:prSet/>
      <dgm:spPr/>
      <dgm:t>
        <a:bodyPr/>
        <a:lstStyle/>
        <a:p>
          <a:endParaRPr lang="ru-RU"/>
        </a:p>
      </dgm:t>
    </dgm:pt>
    <dgm:pt modelId="{5A73514D-4E86-41AF-ABB4-8F17ECDA15FE}">
      <dgm:prSet phldrT="[Текст]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5) Анализ разработанных сценариев на возможность их реализации с минимальными затратами для банка, соответствие стратегическим целям</a:t>
          </a:r>
          <a:endParaRPr lang="ru-RU" dirty="0">
            <a:solidFill>
              <a:schemeClr val="tx1"/>
            </a:solidFill>
          </a:endParaRPr>
        </a:p>
      </dgm:t>
    </dgm:pt>
    <dgm:pt modelId="{1CF83F16-BDC1-4139-A048-8BB85E53DE7C}" type="parTrans" cxnId="{A81848A5-999D-4FBF-9DBA-A462D6EE5908}">
      <dgm:prSet/>
      <dgm:spPr/>
      <dgm:t>
        <a:bodyPr/>
        <a:lstStyle/>
        <a:p>
          <a:endParaRPr lang="ru-RU"/>
        </a:p>
      </dgm:t>
    </dgm:pt>
    <dgm:pt modelId="{4E254603-4B5A-43F5-A19F-4095A15F1796}" type="sibTrans" cxnId="{A81848A5-999D-4FBF-9DBA-A462D6EE5908}">
      <dgm:prSet/>
      <dgm:spPr/>
      <dgm:t>
        <a:bodyPr/>
        <a:lstStyle/>
        <a:p>
          <a:endParaRPr lang="ru-RU"/>
        </a:p>
      </dgm:t>
    </dgm:pt>
    <dgm:pt modelId="{8732464E-30B7-4C98-B289-93A455A1DD6B}">
      <dgm:prSet phldrT="[Текст]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6) Определение базового сценария развития, оптимистического и пессимистического сценариев</a:t>
          </a:r>
          <a:endParaRPr lang="ru-RU" dirty="0">
            <a:solidFill>
              <a:schemeClr val="tx1"/>
            </a:solidFill>
          </a:endParaRPr>
        </a:p>
      </dgm:t>
    </dgm:pt>
    <dgm:pt modelId="{77E68EFE-FADA-48E7-8938-8046C7EAA3D2}" type="parTrans" cxnId="{45A6E93A-287D-4AA8-9EA3-C2C639BCB6D1}">
      <dgm:prSet/>
      <dgm:spPr/>
      <dgm:t>
        <a:bodyPr/>
        <a:lstStyle/>
        <a:p>
          <a:endParaRPr lang="ru-RU"/>
        </a:p>
      </dgm:t>
    </dgm:pt>
    <dgm:pt modelId="{A33DAD48-4D10-404C-AAA1-D1B91CFF33AD}" type="sibTrans" cxnId="{45A6E93A-287D-4AA8-9EA3-C2C639BCB6D1}">
      <dgm:prSet/>
      <dgm:spPr/>
      <dgm:t>
        <a:bodyPr/>
        <a:lstStyle/>
        <a:p>
          <a:endParaRPr lang="ru-RU"/>
        </a:p>
      </dgm:t>
    </dgm:pt>
    <dgm:pt modelId="{B8A2CD80-32E7-4CBA-9DA8-6982E06B1981}">
      <dgm:prSet phldrT="[Текст]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7) Составление перспективных финансовых планов, на основании которых в дальнейшем будут разрабатываться текущие и операционные финансовые планы</a:t>
          </a:r>
          <a:endParaRPr lang="ru-RU" dirty="0">
            <a:solidFill>
              <a:schemeClr val="tx1"/>
            </a:solidFill>
          </a:endParaRPr>
        </a:p>
      </dgm:t>
    </dgm:pt>
    <dgm:pt modelId="{8644B130-EF11-4A0F-929D-B07A7BEC270A}" type="parTrans" cxnId="{01758A0F-928D-46B3-A6E8-1657AC56C17B}">
      <dgm:prSet/>
      <dgm:spPr/>
      <dgm:t>
        <a:bodyPr/>
        <a:lstStyle/>
        <a:p>
          <a:endParaRPr lang="ru-RU"/>
        </a:p>
      </dgm:t>
    </dgm:pt>
    <dgm:pt modelId="{1FD65CC0-90FE-407B-B189-D5CA0D385B32}" type="sibTrans" cxnId="{01758A0F-928D-46B3-A6E8-1657AC56C17B}">
      <dgm:prSet/>
      <dgm:spPr/>
      <dgm:t>
        <a:bodyPr/>
        <a:lstStyle/>
        <a:p>
          <a:endParaRPr lang="ru-RU"/>
        </a:p>
      </dgm:t>
    </dgm:pt>
    <dgm:pt modelId="{4BC0F526-60DC-4FBB-BF61-829A9E9883B7}">
      <dgm:prSet phldrT="[Текст]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8) Последовательное разнесение финансовых планов по уровням управления банка и функционалу его подразделений</a:t>
          </a:r>
          <a:endParaRPr lang="ru-RU" dirty="0">
            <a:solidFill>
              <a:schemeClr val="tx1"/>
            </a:solidFill>
          </a:endParaRPr>
        </a:p>
      </dgm:t>
    </dgm:pt>
    <dgm:pt modelId="{357F845C-BAFE-43C0-A9A6-09EF7E78E55F}" type="parTrans" cxnId="{C32A078D-23CD-4148-9745-B2452AF5EA90}">
      <dgm:prSet/>
      <dgm:spPr/>
      <dgm:t>
        <a:bodyPr/>
        <a:lstStyle/>
        <a:p>
          <a:endParaRPr lang="ru-RU"/>
        </a:p>
      </dgm:t>
    </dgm:pt>
    <dgm:pt modelId="{5B20E79E-5413-43E4-8EED-FDA947A4F1AA}" type="sibTrans" cxnId="{C32A078D-23CD-4148-9745-B2452AF5EA90}">
      <dgm:prSet/>
      <dgm:spPr/>
      <dgm:t>
        <a:bodyPr/>
        <a:lstStyle/>
        <a:p>
          <a:endParaRPr lang="ru-RU"/>
        </a:p>
      </dgm:t>
    </dgm:pt>
    <dgm:pt modelId="{89174153-B52F-4DCE-AEFE-0CBCA490183A}" type="pres">
      <dgm:prSet presAssocID="{4C94952F-2ED8-4112-B360-20DFD3FC28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8BB137-6C11-473F-969B-B84951279BF7}" type="pres">
      <dgm:prSet presAssocID="{7668577A-645D-42C3-BA28-D8FA485ADA66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E6AD3E-BC0F-49D2-B317-7B35FF3AEBA2}" type="pres">
      <dgm:prSet presAssocID="{4B29E456-1CF1-4B09-ABB3-4F736AD2D5CA}" presName="spacer" presStyleCnt="0"/>
      <dgm:spPr/>
    </dgm:pt>
    <dgm:pt modelId="{5EFDE227-E891-4243-9A97-25E00D005BA6}" type="pres">
      <dgm:prSet presAssocID="{4A603B8D-4AAF-4384-9CDE-E062BB7ADF73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FFBB45-3C8D-4FC2-AF60-41F59594F8B2}" type="pres">
      <dgm:prSet presAssocID="{9F1157C9-E144-40C0-9C54-F1288BE17973}" presName="spacer" presStyleCnt="0"/>
      <dgm:spPr/>
    </dgm:pt>
    <dgm:pt modelId="{13475C2A-4A83-46AC-97CE-1C4E3DD5D891}" type="pres">
      <dgm:prSet presAssocID="{7FE6F920-740A-4B02-809C-B653944AB698}" presName="parentText" presStyleLbl="node1" presStyleIdx="2" presStyleCnt="7" custLinFactY="81" custLinFactNeighborX="-74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10E77E-C2E8-4576-AA08-68380433E0BC}" type="pres">
      <dgm:prSet presAssocID="{CB5E1F60-EE75-4477-BC79-D6C8EEFDD537}" presName="spacer" presStyleCnt="0"/>
      <dgm:spPr/>
    </dgm:pt>
    <dgm:pt modelId="{B9595048-AD58-4A99-A8B9-162CA6251310}" type="pres">
      <dgm:prSet presAssocID="{5A73514D-4E86-41AF-ABB4-8F17ECDA15FE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112D63-B935-4C7C-8BD5-726E158BE457}" type="pres">
      <dgm:prSet presAssocID="{4E254603-4B5A-43F5-A19F-4095A15F1796}" presName="spacer" presStyleCnt="0"/>
      <dgm:spPr/>
    </dgm:pt>
    <dgm:pt modelId="{ABDB36A7-4476-4BD2-90D9-2EF22A98C854}" type="pres">
      <dgm:prSet presAssocID="{8732464E-30B7-4C98-B289-93A455A1DD6B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F4F0BC-E6D3-4644-9565-244D336DE0FC}" type="pres">
      <dgm:prSet presAssocID="{A33DAD48-4D10-404C-AAA1-D1B91CFF33AD}" presName="spacer" presStyleCnt="0"/>
      <dgm:spPr/>
    </dgm:pt>
    <dgm:pt modelId="{1D73C97C-77ED-4422-A546-7A7D4A750C11}" type="pres">
      <dgm:prSet presAssocID="{B8A2CD80-32E7-4CBA-9DA8-6982E06B1981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9EC7BD-B904-4895-BDCB-DF81F8CD21AA}" type="pres">
      <dgm:prSet presAssocID="{1FD65CC0-90FE-407B-B189-D5CA0D385B32}" presName="spacer" presStyleCnt="0"/>
      <dgm:spPr/>
    </dgm:pt>
    <dgm:pt modelId="{7AC3C837-C373-459F-AA27-1F58B9B164B6}" type="pres">
      <dgm:prSet presAssocID="{4BC0F526-60DC-4FBB-BF61-829A9E9883B7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A6E93A-287D-4AA8-9EA3-C2C639BCB6D1}" srcId="{4C94952F-2ED8-4112-B360-20DFD3FC2843}" destId="{8732464E-30B7-4C98-B289-93A455A1DD6B}" srcOrd="4" destOrd="0" parTransId="{77E68EFE-FADA-48E7-8938-8046C7EAA3D2}" sibTransId="{A33DAD48-4D10-404C-AAA1-D1B91CFF33AD}"/>
    <dgm:cxn modelId="{CD5CA511-0195-40CC-AF81-C1C5F66FAD27}" srcId="{4C94952F-2ED8-4112-B360-20DFD3FC2843}" destId="{7668577A-645D-42C3-BA28-D8FA485ADA66}" srcOrd="0" destOrd="0" parTransId="{6373B67B-240B-458B-87C5-61DBC8247C7F}" sibTransId="{4B29E456-1CF1-4B09-ABB3-4F736AD2D5CA}"/>
    <dgm:cxn modelId="{A763AFA0-773A-4632-AC05-AFF94548378F}" srcId="{4C94952F-2ED8-4112-B360-20DFD3FC2843}" destId="{7FE6F920-740A-4B02-809C-B653944AB698}" srcOrd="2" destOrd="0" parTransId="{432CED7C-8762-4684-8DC8-984E7F5690A3}" sibTransId="{CB5E1F60-EE75-4477-BC79-D6C8EEFDD537}"/>
    <dgm:cxn modelId="{1C9D5D9A-045D-4F24-BE8A-197CD98F1911}" type="presOf" srcId="{4BC0F526-60DC-4FBB-BF61-829A9E9883B7}" destId="{7AC3C837-C373-459F-AA27-1F58B9B164B6}" srcOrd="0" destOrd="0" presId="urn:microsoft.com/office/officeart/2005/8/layout/vList2"/>
    <dgm:cxn modelId="{A629D197-FA6E-462D-AD65-2ED9BFBBD4CA}" type="presOf" srcId="{4A603B8D-4AAF-4384-9CDE-E062BB7ADF73}" destId="{5EFDE227-E891-4243-9A97-25E00D005BA6}" srcOrd="0" destOrd="0" presId="urn:microsoft.com/office/officeart/2005/8/layout/vList2"/>
    <dgm:cxn modelId="{B96E15A1-2F6E-45D8-9A39-F223C25FF98F}" type="presOf" srcId="{4C94952F-2ED8-4112-B360-20DFD3FC2843}" destId="{89174153-B52F-4DCE-AEFE-0CBCA490183A}" srcOrd="0" destOrd="0" presId="urn:microsoft.com/office/officeart/2005/8/layout/vList2"/>
    <dgm:cxn modelId="{C9860C8A-0BE3-4C4C-A21D-D726B2989255}" type="presOf" srcId="{7FE6F920-740A-4B02-809C-B653944AB698}" destId="{13475C2A-4A83-46AC-97CE-1C4E3DD5D891}" srcOrd="0" destOrd="0" presId="urn:microsoft.com/office/officeart/2005/8/layout/vList2"/>
    <dgm:cxn modelId="{A81848A5-999D-4FBF-9DBA-A462D6EE5908}" srcId="{4C94952F-2ED8-4112-B360-20DFD3FC2843}" destId="{5A73514D-4E86-41AF-ABB4-8F17ECDA15FE}" srcOrd="3" destOrd="0" parTransId="{1CF83F16-BDC1-4139-A048-8BB85E53DE7C}" sibTransId="{4E254603-4B5A-43F5-A19F-4095A15F1796}"/>
    <dgm:cxn modelId="{4FAA7D1E-D294-40C3-98F3-2CB1AD868A73}" type="presOf" srcId="{7668577A-645D-42C3-BA28-D8FA485ADA66}" destId="{D78BB137-6C11-473F-969B-B84951279BF7}" srcOrd="0" destOrd="0" presId="urn:microsoft.com/office/officeart/2005/8/layout/vList2"/>
    <dgm:cxn modelId="{C32A078D-23CD-4148-9745-B2452AF5EA90}" srcId="{4C94952F-2ED8-4112-B360-20DFD3FC2843}" destId="{4BC0F526-60DC-4FBB-BF61-829A9E9883B7}" srcOrd="6" destOrd="0" parTransId="{357F845C-BAFE-43C0-A9A6-09EF7E78E55F}" sibTransId="{5B20E79E-5413-43E4-8EED-FDA947A4F1AA}"/>
    <dgm:cxn modelId="{99BB69DB-EC95-412E-8800-A8861CE07FE8}" srcId="{4C94952F-2ED8-4112-B360-20DFD3FC2843}" destId="{4A603B8D-4AAF-4384-9CDE-E062BB7ADF73}" srcOrd="1" destOrd="0" parTransId="{1EA51FF9-1E40-407C-A337-0A10388B9C76}" sibTransId="{9F1157C9-E144-40C0-9C54-F1288BE17973}"/>
    <dgm:cxn modelId="{35831631-E780-45BA-8A02-9566B7DE34B4}" type="presOf" srcId="{5A73514D-4E86-41AF-ABB4-8F17ECDA15FE}" destId="{B9595048-AD58-4A99-A8B9-162CA6251310}" srcOrd="0" destOrd="0" presId="urn:microsoft.com/office/officeart/2005/8/layout/vList2"/>
    <dgm:cxn modelId="{01758A0F-928D-46B3-A6E8-1657AC56C17B}" srcId="{4C94952F-2ED8-4112-B360-20DFD3FC2843}" destId="{B8A2CD80-32E7-4CBA-9DA8-6982E06B1981}" srcOrd="5" destOrd="0" parTransId="{8644B130-EF11-4A0F-929D-B07A7BEC270A}" sibTransId="{1FD65CC0-90FE-407B-B189-D5CA0D385B32}"/>
    <dgm:cxn modelId="{C23ABC20-75B4-4503-8E33-3501EB2038C3}" type="presOf" srcId="{B8A2CD80-32E7-4CBA-9DA8-6982E06B1981}" destId="{1D73C97C-77ED-4422-A546-7A7D4A750C11}" srcOrd="0" destOrd="0" presId="urn:microsoft.com/office/officeart/2005/8/layout/vList2"/>
    <dgm:cxn modelId="{8E40D114-2E73-42E9-A408-C4D177AB322A}" type="presOf" srcId="{8732464E-30B7-4C98-B289-93A455A1DD6B}" destId="{ABDB36A7-4476-4BD2-90D9-2EF22A98C854}" srcOrd="0" destOrd="0" presId="urn:microsoft.com/office/officeart/2005/8/layout/vList2"/>
    <dgm:cxn modelId="{CD68C6AA-9065-43CA-8FB5-45F9FB67F208}" type="presParOf" srcId="{89174153-B52F-4DCE-AEFE-0CBCA490183A}" destId="{D78BB137-6C11-473F-969B-B84951279BF7}" srcOrd="0" destOrd="0" presId="urn:microsoft.com/office/officeart/2005/8/layout/vList2"/>
    <dgm:cxn modelId="{16F84DDE-D8B4-4AF5-A292-7238FC920DA9}" type="presParOf" srcId="{89174153-B52F-4DCE-AEFE-0CBCA490183A}" destId="{45E6AD3E-BC0F-49D2-B317-7B35FF3AEBA2}" srcOrd="1" destOrd="0" presId="urn:microsoft.com/office/officeart/2005/8/layout/vList2"/>
    <dgm:cxn modelId="{7D0F6FB2-F82C-49A6-9FA4-1777D3920E9C}" type="presParOf" srcId="{89174153-B52F-4DCE-AEFE-0CBCA490183A}" destId="{5EFDE227-E891-4243-9A97-25E00D005BA6}" srcOrd="2" destOrd="0" presId="urn:microsoft.com/office/officeart/2005/8/layout/vList2"/>
    <dgm:cxn modelId="{1F333884-9EA8-4F76-9F06-CC038FA6A05F}" type="presParOf" srcId="{89174153-B52F-4DCE-AEFE-0CBCA490183A}" destId="{03FFBB45-3C8D-4FC2-AF60-41F59594F8B2}" srcOrd="3" destOrd="0" presId="urn:microsoft.com/office/officeart/2005/8/layout/vList2"/>
    <dgm:cxn modelId="{E4DA527F-214C-4846-ACA0-9D88B06059F3}" type="presParOf" srcId="{89174153-B52F-4DCE-AEFE-0CBCA490183A}" destId="{13475C2A-4A83-46AC-97CE-1C4E3DD5D891}" srcOrd="4" destOrd="0" presId="urn:microsoft.com/office/officeart/2005/8/layout/vList2"/>
    <dgm:cxn modelId="{BF166D6C-4A18-415D-BA9F-B7AED04AB105}" type="presParOf" srcId="{89174153-B52F-4DCE-AEFE-0CBCA490183A}" destId="{7C10E77E-C2E8-4576-AA08-68380433E0BC}" srcOrd="5" destOrd="0" presId="urn:microsoft.com/office/officeart/2005/8/layout/vList2"/>
    <dgm:cxn modelId="{FEC844CF-0DA9-4256-BE5A-80B70690363C}" type="presParOf" srcId="{89174153-B52F-4DCE-AEFE-0CBCA490183A}" destId="{B9595048-AD58-4A99-A8B9-162CA6251310}" srcOrd="6" destOrd="0" presId="urn:microsoft.com/office/officeart/2005/8/layout/vList2"/>
    <dgm:cxn modelId="{1DBAD392-246A-4D95-BCCC-BFD0A907A581}" type="presParOf" srcId="{89174153-B52F-4DCE-AEFE-0CBCA490183A}" destId="{04112D63-B935-4C7C-8BD5-726E158BE457}" srcOrd="7" destOrd="0" presId="urn:microsoft.com/office/officeart/2005/8/layout/vList2"/>
    <dgm:cxn modelId="{0A9DE6A2-EEA2-4B6F-BA1A-1C10FF3F2725}" type="presParOf" srcId="{89174153-B52F-4DCE-AEFE-0CBCA490183A}" destId="{ABDB36A7-4476-4BD2-90D9-2EF22A98C854}" srcOrd="8" destOrd="0" presId="urn:microsoft.com/office/officeart/2005/8/layout/vList2"/>
    <dgm:cxn modelId="{356E5B52-8E43-4580-BC7D-C7B869F4BFE7}" type="presParOf" srcId="{89174153-B52F-4DCE-AEFE-0CBCA490183A}" destId="{5DF4F0BC-E6D3-4644-9565-244D336DE0FC}" srcOrd="9" destOrd="0" presId="urn:microsoft.com/office/officeart/2005/8/layout/vList2"/>
    <dgm:cxn modelId="{5D932769-7312-41D2-97C1-41F4CD5C3A36}" type="presParOf" srcId="{89174153-B52F-4DCE-AEFE-0CBCA490183A}" destId="{1D73C97C-77ED-4422-A546-7A7D4A750C11}" srcOrd="10" destOrd="0" presId="urn:microsoft.com/office/officeart/2005/8/layout/vList2"/>
    <dgm:cxn modelId="{C86C7FEF-E944-4316-BC20-6F40DB0B740C}" type="presParOf" srcId="{89174153-B52F-4DCE-AEFE-0CBCA490183A}" destId="{949EC7BD-B904-4895-BDCB-DF81F8CD21AA}" srcOrd="11" destOrd="0" presId="urn:microsoft.com/office/officeart/2005/8/layout/vList2"/>
    <dgm:cxn modelId="{26687688-BFF2-446D-A1DA-71A3A49DFF0E}" type="presParOf" srcId="{89174153-B52F-4DCE-AEFE-0CBCA490183A}" destId="{7AC3C837-C373-459F-AA27-1F58B9B164B6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2F7D20-69D4-4ECD-BD74-C40720C3E66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5AFF2E-977A-431B-8C78-63406DE66168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Выбор и определение круга клиентов и контрагентов, на средства которых будет ориентироваться банк </a:t>
          </a:r>
          <a:endParaRPr lang="ru-RU" sz="1600" dirty="0">
            <a:solidFill>
              <a:schemeClr val="tx1"/>
            </a:solidFill>
          </a:endParaRPr>
        </a:p>
      </dgm:t>
    </dgm:pt>
    <dgm:pt modelId="{169E1C56-B08A-49B7-AECB-A9120DF33418}" type="parTrans" cxnId="{672D1260-D618-4389-9355-DE20D9408FBC}">
      <dgm:prSet/>
      <dgm:spPr/>
      <dgm:t>
        <a:bodyPr/>
        <a:lstStyle/>
        <a:p>
          <a:endParaRPr lang="ru-RU"/>
        </a:p>
      </dgm:t>
    </dgm:pt>
    <dgm:pt modelId="{778CD197-4BAE-4BA3-BF78-F1523B84788F}" type="sibTrans" cxnId="{672D1260-D618-4389-9355-DE20D9408FBC}">
      <dgm:prSet/>
      <dgm:spPr/>
      <dgm:t>
        <a:bodyPr/>
        <a:lstStyle/>
        <a:p>
          <a:endParaRPr lang="ru-RU"/>
        </a:p>
      </dgm:t>
    </dgm:pt>
    <dgm:pt modelId="{0983BC3F-A16E-47FF-9C44-B260903C4F3A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Непосредственная организация процесса привлечения финансовых ресурсов, направленная на содействие развитию долгосрочных отношений с клиентами</a:t>
          </a:r>
          <a:endParaRPr lang="ru-RU" sz="1600" dirty="0">
            <a:solidFill>
              <a:schemeClr val="tx1"/>
            </a:solidFill>
          </a:endParaRPr>
        </a:p>
      </dgm:t>
    </dgm:pt>
    <dgm:pt modelId="{76110DBE-49E8-4F6B-9E50-AF832EAED814}" type="parTrans" cxnId="{C855E174-F1EE-4425-90D7-893FF78C2EC1}">
      <dgm:prSet/>
      <dgm:spPr/>
      <dgm:t>
        <a:bodyPr/>
        <a:lstStyle/>
        <a:p>
          <a:endParaRPr lang="ru-RU"/>
        </a:p>
      </dgm:t>
    </dgm:pt>
    <dgm:pt modelId="{F074C763-0BD1-4205-8765-2088513B000C}" type="sibTrans" cxnId="{C855E174-F1EE-4425-90D7-893FF78C2EC1}">
      <dgm:prSet/>
      <dgm:spPr/>
      <dgm:t>
        <a:bodyPr/>
        <a:lstStyle/>
        <a:p>
          <a:endParaRPr lang="ru-RU"/>
        </a:p>
      </dgm:t>
    </dgm:pt>
    <dgm:pt modelId="{AAB32B24-2093-4D25-A745-F09C7794688C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Разработка направлений трансформации финансовых ресурсов, в результате которой должно быть обеспечено получение банком доходов с учетов реального удовлетворения материальных интересов «поставщиков финансовых ресурсов»</a:t>
          </a:r>
          <a:endParaRPr lang="ru-RU" sz="1600" dirty="0">
            <a:solidFill>
              <a:schemeClr val="tx1"/>
            </a:solidFill>
          </a:endParaRPr>
        </a:p>
      </dgm:t>
    </dgm:pt>
    <dgm:pt modelId="{6D86F208-F826-44E1-B874-5440B382D9E1}" type="parTrans" cxnId="{DB80F05E-864B-4FA0-B4F2-92CE17D65DFA}">
      <dgm:prSet/>
      <dgm:spPr/>
    </dgm:pt>
    <dgm:pt modelId="{69259319-DAC0-4560-BEB2-82BB0AB78699}" type="sibTrans" cxnId="{DB80F05E-864B-4FA0-B4F2-92CE17D65DFA}">
      <dgm:prSet/>
      <dgm:spPr/>
    </dgm:pt>
    <dgm:pt modelId="{6130AD5A-8B41-4EE7-A68B-1893D8761827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Адаптирование стратегических целей и задач финансовой политики к уровню структурных подразделений, определение полномочий подразделений, ответственных за проведение финансовой политики</a:t>
          </a:r>
          <a:endParaRPr lang="ru-RU" sz="1600" dirty="0">
            <a:solidFill>
              <a:schemeClr val="tx1"/>
            </a:solidFill>
          </a:endParaRPr>
        </a:p>
      </dgm:t>
    </dgm:pt>
    <dgm:pt modelId="{50D86B8E-9291-464C-A3E8-6238BC24A501}" type="parTrans" cxnId="{94FB514C-A803-48D5-A83A-CC6986625D8B}">
      <dgm:prSet/>
      <dgm:spPr/>
    </dgm:pt>
    <dgm:pt modelId="{A771E40E-797E-4683-92CA-0E1F43B7F470}" type="sibTrans" cxnId="{94FB514C-A803-48D5-A83A-CC6986625D8B}">
      <dgm:prSet/>
      <dgm:spPr/>
    </dgm:pt>
    <dgm:pt modelId="{2DCFB714-1473-43FE-B5DB-E88A8E6A537B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Введение ограничений и лимитов на формирование и трансформацию финансовых ресурсов</a:t>
          </a:r>
          <a:endParaRPr lang="ru-RU" sz="1600" dirty="0">
            <a:solidFill>
              <a:schemeClr val="tx1"/>
            </a:solidFill>
          </a:endParaRPr>
        </a:p>
      </dgm:t>
    </dgm:pt>
    <dgm:pt modelId="{2A78779B-0DFE-4776-AAC5-34AE76BF11E0}" type="parTrans" cxnId="{5D0A13B5-D847-44D7-A108-17D80204483E}">
      <dgm:prSet/>
      <dgm:spPr/>
    </dgm:pt>
    <dgm:pt modelId="{0C605A8C-DAF6-40D9-974F-11189C3973AC}" type="sibTrans" cxnId="{5D0A13B5-D847-44D7-A108-17D80204483E}">
      <dgm:prSet/>
      <dgm:spPr/>
    </dgm:pt>
    <dgm:pt modelId="{6AC94147-AE56-476C-BB5B-AC8F95740555}" type="pres">
      <dgm:prSet presAssocID="{552F7D20-69D4-4ECD-BD74-C40720C3E66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ADA3A8-0CFB-447D-9C93-60CC533EC372}" type="pres">
      <dgm:prSet presAssocID="{6130AD5A-8B41-4EE7-A68B-1893D876182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C1196-2AFE-4B52-98B7-9E77DDE20F1E}" type="pres">
      <dgm:prSet presAssocID="{A771E40E-797E-4683-92CA-0E1F43B7F470}" presName="spacer" presStyleCnt="0"/>
      <dgm:spPr/>
    </dgm:pt>
    <dgm:pt modelId="{7494748D-5951-4A82-9B1B-11E9BD32CD20}" type="pres">
      <dgm:prSet presAssocID="{605AFF2E-977A-431B-8C78-63406DE6616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7FC99-CEC8-4161-93ED-DB257FBAE864}" type="pres">
      <dgm:prSet presAssocID="{778CD197-4BAE-4BA3-BF78-F1523B84788F}" presName="spacer" presStyleCnt="0"/>
      <dgm:spPr/>
    </dgm:pt>
    <dgm:pt modelId="{3B35BB0A-FCBD-44E1-84E8-DAC8BF615D63}" type="pres">
      <dgm:prSet presAssocID="{0983BC3F-A16E-47FF-9C44-B260903C4F3A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70727-F5F1-4704-AAC1-F8E1C5490B30}" type="pres">
      <dgm:prSet presAssocID="{F074C763-0BD1-4205-8765-2088513B000C}" presName="spacer" presStyleCnt="0"/>
      <dgm:spPr/>
    </dgm:pt>
    <dgm:pt modelId="{E1D20F0A-339D-4679-A3D6-6AD4F2119BC5}" type="pres">
      <dgm:prSet presAssocID="{AAB32B24-2093-4D25-A745-F09C7794688C}" presName="parentText" presStyleLbl="node1" presStyleIdx="3" presStyleCnt="5" custLinFactNeighborY="-97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611489-8D6F-4C8D-8107-90DD54EE57C4}" type="pres">
      <dgm:prSet presAssocID="{69259319-DAC0-4560-BEB2-82BB0AB78699}" presName="spacer" presStyleCnt="0"/>
      <dgm:spPr/>
    </dgm:pt>
    <dgm:pt modelId="{82FFA8DE-788C-42D8-AA82-A44DE06FEF3E}" type="pres">
      <dgm:prSet presAssocID="{2DCFB714-1473-43FE-B5DB-E88A8E6A537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2D1260-D618-4389-9355-DE20D9408FBC}" srcId="{552F7D20-69D4-4ECD-BD74-C40720C3E668}" destId="{605AFF2E-977A-431B-8C78-63406DE66168}" srcOrd="1" destOrd="0" parTransId="{169E1C56-B08A-49B7-AECB-A9120DF33418}" sibTransId="{778CD197-4BAE-4BA3-BF78-F1523B84788F}"/>
    <dgm:cxn modelId="{27DF4367-2092-4577-885C-E0F43F80E756}" type="presOf" srcId="{AAB32B24-2093-4D25-A745-F09C7794688C}" destId="{E1D20F0A-339D-4679-A3D6-6AD4F2119BC5}" srcOrd="0" destOrd="0" presId="urn:microsoft.com/office/officeart/2005/8/layout/vList2"/>
    <dgm:cxn modelId="{C855E174-F1EE-4425-90D7-893FF78C2EC1}" srcId="{552F7D20-69D4-4ECD-BD74-C40720C3E668}" destId="{0983BC3F-A16E-47FF-9C44-B260903C4F3A}" srcOrd="2" destOrd="0" parTransId="{76110DBE-49E8-4F6B-9E50-AF832EAED814}" sibTransId="{F074C763-0BD1-4205-8765-2088513B000C}"/>
    <dgm:cxn modelId="{5D0A13B5-D847-44D7-A108-17D80204483E}" srcId="{552F7D20-69D4-4ECD-BD74-C40720C3E668}" destId="{2DCFB714-1473-43FE-B5DB-E88A8E6A537B}" srcOrd="4" destOrd="0" parTransId="{2A78779B-0DFE-4776-AAC5-34AE76BF11E0}" sibTransId="{0C605A8C-DAF6-40D9-974F-11189C3973AC}"/>
    <dgm:cxn modelId="{C0B669EA-70BB-43B8-8E00-027687DFC078}" type="presOf" srcId="{6130AD5A-8B41-4EE7-A68B-1893D8761827}" destId="{D9ADA3A8-0CFB-447D-9C93-60CC533EC372}" srcOrd="0" destOrd="0" presId="urn:microsoft.com/office/officeart/2005/8/layout/vList2"/>
    <dgm:cxn modelId="{DB80F05E-864B-4FA0-B4F2-92CE17D65DFA}" srcId="{552F7D20-69D4-4ECD-BD74-C40720C3E668}" destId="{AAB32B24-2093-4D25-A745-F09C7794688C}" srcOrd="3" destOrd="0" parTransId="{6D86F208-F826-44E1-B874-5440B382D9E1}" sibTransId="{69259319-DAC0-4560-BEB2-82BB0AB78699}"/>
    <dgm:cxn modelId="{DF48F6DF-F4A2-48A2-A551-00906A5EC5DE}" type="presOf" srcId="{552F7D20-69D4-4ECD-BD74-C40720C3E668}" destId="{6AC94147-AE56-476C-BB5B-AC8F95740555}" srcOrd="0" destOrd="0" presId="urn:microsoft.com/office/officeart/2005/8/layout/vList2"/>
    <dgm:cxn modelId="{94FB514C-A803-48D5-A83A-CC6986625D8B}" srcId="{552F7D20-69D4-4ECD-BD74-C40720C3E668}" destId="{6130AD5A-8B41-4EE7-A68B-1893D8761827}" srcOrd="0" destOrd="0" parTransId="{50D86B8E-9291-464C-A3E8-6238BC24A501}" sibTransId="{A771E40E-797E-4683-92CA-0E1F43B7F470}"/>
    <dgm:cxn modelId="{61C4132A-70FE-45B3-9138-285516C0C77F}" type="presOf" srcId="{0983BC3F-A16E-47FF-9C44-B260903C4F3A}" destId="{3B35BB0A-FCBD-44E1-84E8-DAC8BF615D63}" srcOrd="0" destOrd="0" presId="urn:microsoft.com/office/officeart/2005/8/layout/vList2"/>
    <dgm:cxn modelId="{F210E32E-4B7F-46FC-96FB-290A41D6707A}" type="presOf" srcId="{605AFF2E-977A-431B-8C78-63406DE66168}" destId="{7494748D-5951-4A82-9B1B-11E9BD32CD20}" srcOrd="0" destOrd="0" presId="urn:microsoft.com/office/officeart/2005/8/layout/vList2"/>
    <dgm:cxn modelId="{DE8E3839-49F0-4D9B-B549-6171591D5867}" type="presOf" srcId="{2DCFB714-1473-43FE-B5DB-E88A8E6A537B}" destId="{82FFA8DE-788C-42D8-AA82-A44DE06FEF3E}" srcOrd="0" destOrd="0" presId="urn:microsoft.com/office/officeart/2005/8/layout/vList2"/>
    <dgm:cxn modelId="{C7ADB024-B636-4249-B920-0D3AA70EBEB7}" type="presParOf" srcId="{6AC94147-AE56-476C-BB5B-AC8F95740555}" destId="{D9ADA3A8-0CFB-447D-9C93-60CC533EC372}" srcOrd="0" destOrd="0" presId="urn:microsoft.com/office/officeart/2005/8/layout/vList2"/>
    <dgm:cxn modelId="{7A6CBA9E-C912-4B06-AD57-12ED0047E0D5}" type="presParOf" srcId="{6AC94147-AE56-476C-BB5B-AC8F95740555}" destId="{D45C1196-2AFE-4B52-98B7-9E77DDE20F1E}" srcOrd="1" destOrd="0" presId="urn:microsoft.com/office/officeart/2005/8/layout/vList2"/>
    <dgm:cxn modelId="{68D6D2DF-44F6-49F3-A050-6454485033DA}" type="presParOf" srcId="{6AC94147-AE56-476C-BB5B-AC8F95740555}" destId="{7494748D-5951-4A82-9B1B-11E9BD32CD20}" srcOrd="2" destOrd="0" presId="urn:microsoft.com/office/officeart/2005/8/layout/vList2"/>
    <dgm:cxn modelId="{315E6A29-9BCD-427C-A17C-F77878E36CCC}" type="presParOf" srcId="{6AC94147-AE56-476C-BB5B-AC8F95740555}" destId="{2ED7FC99-CEC8-4161-93ED-DB257FBAE864}" srcOrd="3" destOrd="0" presId="urn:microsoft.com/office/officeart/2005/8/layout/vList2"/>
    <dgm:cxn modelId="{5E344C62-A5FE-4315-9B46-427AF28E5332}" type="presParOf" srcId="{6AC94147-AE56-476C-BB5B-AC8F95740555}" destId="{3B35BB0A-FCBD-44E1-84E8-DAC8BF615D63}" srcOrd="4" destOrd="0" presId="urn:microsoft.com/office/officeart/2005/8/layout/vList2"/>
    <dgm:cxn modelId="{80E47CA2-90F7-4A36-9BB3-9E1E46436ABF}" type="presParOf" srcId="{6AC94147-AE56-476C-BB5B-AC8F95740555}" destId="{B0970727-F5F1-4704-AAC1-F8E1C5490B30}" srcOrd="5" destOrd="0" presId="urn:microsoft.com/office/officeart/2005/8/layout/vList2"/>
    <dgm:cxn modelId="{EF1158D5-219E-40B9-B392-CFA498858028}" type="presParOf" srcId="{6AC94147-AE56-476C-BB5B-AC8F95740555}" destId="{E1D20F0A-339D-4679-A3D6-6AD4F2119BC5}" srcOrd="6" destOrd="0" presId="urn:microsoft.com/office/officeart/2005/8/layout/vList2"/>
    <dgm:cxn modelId="{FDDDB8C4-2203-445E-983C-C272FD16DFFA}" type="presParOf" srcId="{6AC94147-AE56-476C-BB5B-AC8F95740555}" destId="{2A611489-8D6F-4C8D-8107-90DD54EE57C4}" srcOrd="7" destOrd="0" presId="urn:microsoft.com/office/officeart/2005/8/layout/vList2"/>
    <dgm:cxn modelId="{350CDF3C-EF82-4EE4-8AB3-07F92C9076DC}" type="presParOf" srcId="{6AC94147-AE56-476C-BB5B-AC8F95740555}" destId="{82FFA8DE-788C-42D8-AA82-A44DE06FEF3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E8BFC5-62ED-4915-AEEB-4676A50D678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A99183-12C6-426E-AC25-26B511E8A991}">
      <dgm:prSet phldrT="[Текст]" custT="1"/>
      <dgm:spPr>
        <a:solidFill>
          <a:schemeClr val="bg2">
            <a:lumMod val="90000"/>
          </a:schemeClr>
        </a:solidFill>
        <a:scene3d>
          <a:camera prst="orthographicFront"/>
          <a:lightRig rig="flat" dir="t"/>
        </a:scene3d>
        <a:sp3d prstMaterial="dkEdge">
          <a:bevelT w="8200" h="38100" prst="relaxedInset"/>
        </a:sp3d>
      </dgm:spPr>
      <dgm:t>
        <a:bodyPr/>
        <a:lstStyle/>
        <a:p>
          <a:r>
            <a:rPr lang="ru-RU" sz="1600" dirty="0" smtClean="0"/>
            <a:t>Определение ключевых критериев и показателей для контроля финансовой политики банка</a:t>
          </a:r>
          <a:endParaRPr lang="ru-RU" sz="1600" dirty="0"/>
        </a:p>
      </dgm:t>
    </dgm:pt>
    <dgm:pt modelId="{AF15FAA0-3FC1-4F05-828C-8B907D3E8257}" type="parTrans" cxnId="{D84ED2D9-A355-452A-BA47-D4C18CB35F85}">
      <dgm:prSet/>
      <dgm:spPr/>
      <dgm:t>
        <a:bodyPr/>
        <a:lstStyle/>
        <a:p>
          <a:endParaRPr lang="ru-RU"/>
        </a:p>
      </dgm:t>
    </dgm:pt>
    <dgm:pt modelId="{418BC9D0-836F-46E0-93D4-ABDD0033BC2F}" type="sibTrans" cxnId="{D84ED2D9-A355-452A-BA47-D4C18CB35F85}">
      <dgm:prSet/>
      <dgm:spPr/>
      <dgm:t>
        <a:bodyPr/>
        <a:lstStyle/>
        <a:p>
          <a:endParaRPr lang="ru-RU"/>
        </a:p>
      </dgm:t>
    </dgm:pt>
    <dgm:pt modelId="{A3C79C46-15F4-4039-A89C-8055BD76D04F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sz="1600" dirty="0" smtClean="0"/>
            <a:t>Организация контроля финансовой деятельности банка на трех уровнях:                           1) индивидуальном (уровне сотрудника</a:t>
          </a:r>
          <a:r>
            <a:rPr lang="ru-RU" sz="1600" smtClean="0"/>
            <a:t>); 2</a:t>
          </a:r>
          <a:r>
            <a:rPr lang="ru-RU" sz="1600" dirty="0" smtClean="0"/>
            <a:t>) микроуровне (уровне подразделения</a:t>
          </a:r>
          <a:r>
            <a:rPr lang="ru-RU" sz="1600" smtClean="0"/>
            <a:t>);      3</a:t>
          </a:r>
          <a:r>
            <a:rPr lang="ru-RU" sz="1600" dirty="0" smtClean="0"/>
            <a:t>) макроуровне (уровне банка в целом)</a:t>
          </a:r>
          <a:endParaRPr lang="ru-RU" sz="1600" dirty="0"/>
        </a:p>
      </dgm:t>
    </dgm:pt>
    <dgm:pt modelId="{078B4825-4A29-4F3F-AB52-9F5BC7FF7B73}" type="parTrans" cxnId="{624FAF82-266F-4F11-AFE6-A8B6E167C957}">
      <dgm:prSet/>
      <dgm:spPr/>
      <dgm:t>
        <a:bodyPr/>
        <a:lstStyle/>
        <a:p>
          <a:endParaRPr lang="ru-RU"/>
        </a:p>
      </dgm:t>
    </dgm:pt>
    <dgm:pt modelId="{C02121B9-5760-44C3-8990-973A02B104B8}" type="sibTrans" cxnId="{624FAF82-266F-4F11-AFE6-A8B6E167C957}">
      <dgm:prSet/>
      <dgm:spPr/>
      <dgm:t>
        <a:bodyPr/>
        <a:lstStyle/>
        <a:p>
          <a:endParaRPr lang="ru-RU"/>
        </a:p>
      </dgm:t>
    </dgm:pt>
    <dgm:pt modelId="{6DAC642C-9B6E-4ECF-B1E5-FD9C00D9E1E2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sz="1600" dirty="0" smtClean="0"/>
            <a:t>Постоянный мониторинг непротиворечивости разрабатываемых финансовых планов</a:t>
          </a:r>
          <a:endParaRPr lang="ru-RU" sz="1600" dirty="0"/>
        </a:p>
      </dgm:t>
    </dgm:pt>
    <dgm:pt modelId="{021B9626-6CDA-42D3-944A-FFA04057EBCA}" type="parTrans" cxnId="{52621371-B578-420C-A0B4-A41F5A874071}">
      <dgm:prSet/>
      <dgm:spPr/>
      <dgm:t>
        <a:bodyPr/>
        <a:lstStyle/>
        <a:p>
          <a:endParaRPr lang="ru-RU"/>
        </a:p>
      </dgm:t>
    </dgm:pt>
    <dgm:pt modelId="{D6887046-6507-419F-8C36-7C3AC54939D5}" type="sibTrans" cxnId="{52621371-B578-420C-A0B4-A41F5A874071}">
      <dgm:prSet/>
      <dgm:spPr/>
      <dgm:t>
        <a:bodyPr/>
        <a:lstStyle/>
        <a:p>
          <a:endParaRPr lang="ru-RU"/>
        </a:p>
      </dgm:t>
    </dgm:pt>
    <dgm:pt modelId="{81A6B01B-4755-4EE4-87DD-62A57E50DE4A}">
      <dgm:prSet phldrT="[Текст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sz="1600" dirty="0" smtClean="0"/>
            <a:t>Разработка требований и критериев для формирования информационной </a:t>
          </a:r>
          <a:r>
            <a:rPr lang="ru-RU" sz="1600" smtClean="0"/>
            <a:t>базы в целях последующего анализа </a:t>
          </a:r>
          <a:r>
            <a:rPr lang="ru-RU" sz="1600" dirty="0" smtClean="0"/>
            <a:t>результатов финансовой политики</a:t>
          </a:r>
          <a:endParaRPr lang="ru-RU" sz="1600" dirty="0"/>
        </a:p>
      </dgm:t>
    </dgm:pt>
    <dgm:pt modelId="{766D6452-4DA5-4F61-BB0E-E5A4467B279D}" type="parTrans" cxnId="{B107AAD3-33AC-42ED-B0FD-A3313E94242D}">
      <dgm:prSet/>
      <dgm:spPr/>
      <dgm:t>
        <a:bodyPr/>
        <a:lstStyle/>
        <a:p>
          <a:endParaRPr lang="ru-RU"/>
        </a:p>
      </dgm:t>
    </dgm:pt>
    <dgm:pt modelId="{302E57C1-BA58-4027-8A54-F77A537AA211}" type="sibTrans" cxnId="{B107AAD3-33AC-42ED-B0FD-A3313E94242D}">
      <dgm:prSet/>
      <dgm:spPr/>
      <dgm:t>
        <a:bodyPr/>
        <a:lstStyle/>
        <a:p>
          <a:endParaRPr lang="ru-RU"/>
        </a:p>
      </dgm:t>
    </dgm:pt>
    <dgm:pt modelId="{BB9083DE-3D95-4560-8FB7-110F730D509C}" type="pres">
      <dgm:prSet presAssocID="{04E8BFC5-62ED-4915-AEEB-4676A50D678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E1C22C-77B1-428E-A295-34411159104B}" type="pres">
      <dgm:prSet presAssocID="{72A99183-12C6-426E-AC25-26B511E8A991}" presName="parentText" presStyleLbl="node1" presStyleIdx="0" presStyleCnt="4" custLinFactNeighborX="-749" custLinFactNeighborY="-51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B348FA-B656-4CB1-B628-337E930A0898}" type="pres">
      <dgm:prSet presAssocID="{418BC9D0-836F-46E0-93D4-ABDD0033BC2F}" presName="spacer" presStyleCnt="0"/>
      <dgm:spPr/>
    </dgm:pt>
    <dgm:pt modelId="{37EB2479-E0C9-4142-AE72-24FA4E91C03F}" type="pres">
      <dgm:prSet presAssocID="{A3C79C46-15F4-4039-A89C-8055BD76D04F}" presName="parentText" presStyleLbl="node1" presStyleIdx="1" presStyleCnt="4" custLinFactNeighborX="-9499" custLinFactNeighborY="29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798EF-E81B-4BCF-BD72-38C3EC7F855E}" type="pres">
      <dgm:prSet presAssocID="{C02121B9-5760-44C3-8990-973A02B104B8}" presName="spacer" presStyleCnt="0"/>
      <dgm:spPr/>
    </dgm:pt>
    <dgm:pt modelId="{8FA7254B-9B52-4814-8221-0315B40FC0BA}" type="pres">
      <dgm:prSet presAssocID="{6DAC642C-9B6E-4ECF-B1E5-FD9C00D9E1E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863B2-5643-4CC0-B2E2-56121C5F9206}" type="pres">
      <dgm:prSet presAssocID="{D6887046-6507-419F-8C36-7C3AC54939D5}" presName="spacer" presStyleCnt="0"/>
      <dgm:spPr/>
    </dgm:pt>
    <dgm:pt modelId="{09E91DB7-A26C-4FEF-9ED7-FAED043838F9}" type="pres">
      <dgm:prSet presAssocID="{81A6B01B-4755-4EE4-87DD-62A57E50DE4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621371-B578-420C-A0B4-A41F5A874071}" srcId="{04E8BFC5-62ED-4915-AEEB-4676A50D678F}" destId="{6DAC642C-9B6E-4ECF-B1E5-FD9C00D9E1E2}" srcOrd="2" destOrd="0" parTransId="{021B9626-6CDA-42D3-944A-FFA04057EBCA}" sibTransId="{D6887046-6507-419F-8C36-7C3AC54939D5}"/>
    <dgm:cxn modelId="{59104AB1-4CEB-474D-943C-E26923BFB3FA}" type="presOf" srcId="{04E8BFC5-62ED-4915-AEEB-4676A50D678F}" destId="{BB9083DE-3D95-4560-8FB7-110F730D509C}" srcOrd="0" destOrd="0" presId="urn:microsoft.com/office/officeart/2005/8/layout/vList2"/>
    <dgm:cxn modelId="{54F65D8D-1F97-4D68-87EE-0A8EF23CAC64}" type="presOf" srcId="{72A99183-12C6-426E-AC25-26B511E8A991}" destId="{82E1C22C-77B1-428E-A295-34411159104B}" srcOrd="0" destOrd="0" presId="urn:microsoft.com/office/officeart/2005/8/layout/vList2"/>
    <dgm:cxn modelId="{D6CAE06F-AF75-46DE-A661-37D6F6DA4732}" type="presOf" srcId="{6DAC642C-9B6E-4ECF-B1E5-FD9C00D9E1E2}" destId="{8FA7254B-9B52-4814-8221-0315B40FC0BA}" srcOrd="0" destOrd="0" presId="urn:microsoft.com/office/officeart/2005/8/layout/vList2"/>
    <dgm:cxn modelId="{624FAF82-266F-4F11-AFE6-A8B6E167C957}" srcId="{04E8BFC5-62ED-4915-AEEB-4676A50D678F}" destId="{A3C79C46-15F4-4039-A89C-8055BD76D04F}" srcOrd="1" destOrd="0" parTransId="{078B4825-4A29-4F3F-AB52-9F5BC7FF7B73}" sibTransId="{C02121B9-5760-44C3-8990-973A02B104B8}"/>
    <dgm:cxn modelId="{F8758E04-DFB8-417F-8F21-DBAA35276F18}" type="presOf" srcId="{A3C79C46-15F4-4039-A89C-8055BD76D04F}" destId="{37EB2479-E0C9-4142-AE72-24FA4E91C03F}" srcOrd="0" destOrd="0" presId="urn:microsoft.com/office/officeart/2005/8/layout/vList2"/>
    <dgm:cxn modelId="{450175E6-2D24-4F4A-A9C2-1ADB424F98A7}" type="presOf" srcId="{81A6B01B-4755-4EE4-87DD-62A57E50DE4A}" destId="{09E91DB7-A26C-4FEF-9ED7-FAED043838F9}" srcOrd="0" destOrd="0" presId="urn:microsoft.com/office/officeart/2005/8/layout/vList2"/>
    <dgm:cxn modelId="{B107AAD3-33AC-42ED-B0FD-A3313E94242D}" srcId="{04E8BFC5-62ED-4915-AEEB-4676A50D678F}" destId="{81A6B01B-4755-4EE4-87DD-62A57E50DE4A}" srcOrd="3" destOrd="0" parTransId="{766D6452-4DA5-4F61-BB0E-E5A4467B279D}" sibTransId="{302E57C1-BA58-4027-8A54-F77A537AA211}"/>
    <dgm:cxn modelId="{D84ED2D9-A355-452A-BA47-D4C18CB35F85}" srcId="{04E8BFC5-62ED-4915-AEEB-4676A50D678F}" destId="{72A99183-12C6-426E-AC25-26B511E8A991}" srcOrd="0" destOrd="0" parTransId="{AF15FAA0-3FC1-4F05-828C-8B907D3E8257}" sibTransId="{418BC9D0-836F-46E0-93D4-ABDD0033BC2F}"/>
    <dgm:cxn modelId="{34D4C341-BD0A-440D-B653-675375039377}" type="presParOf" srcId="{BB9083DE-3D95-4560-8FB7-110F730D509C}" destId="{82E1C22C-77B1-428E-A295-34411159104B}" srcOrd="0" destOrd="0" presId="urn:microsoft.com/office/officeart/2005/8/layout/vList2"/>
    <dgm:cxn modelId="{4877EA68-F4A9-4F07-A87A-22910E13F61F}" type="presParOf" srcId="{BB9083DE-3D95-4560-8FB7-110F730D509C}" destId="{99B348FA-B656-4CB1-B628-337E930A0898}" srcOrd="1" destOrd="0" presId="urn:microsoft.com/office/officeart/2005/8/layout/vList2"/>
    <dgm:cxn modelId="{04E7DC77-A7D8-47AA-95C2-59ED691647A4}" type="presParOf" srcId="{BB9083DE-3D95-4560-8FB7-110F730D509C}" destId="{37EB2479-E0C9-4142-AE72-24FA4E91C03F}" srcOrd="2" destOrd="0" presId="urn:microsoft.com/office/officeart/2005/8/layout/vList2"/>
    <dgm:cxn modelId="{2A3D115E-C2EC-4D57-B261-ADB951E2BA89}" type="presParOf" srcId="{BB9083DE-3D95-4560-8FB7-110F730D509C}" destId="{A4F798EF-E81B-4BCF-BD72-38C3EC7F855E}" srcOrd="3" destOrd="0" presId="urn:microsoft.com/office/officeart/2005/8/layout/vList2"/>
    <dgm:cxn modelId="{DC9ABB95-0DA2-4A83-B076-2CE6B2F0FDA9}" type="presParOf" srcId="{BB9083DE-3D95-4560-8FB7-110F730D509C}" destId="{8FA7254B-9B52-4814-8221-0315B40FC0BA}" srcOrd="4" destOrd="0" presId="urn:microsoft.com/office/officeart/2005/8/layout/vList2"/>
    <dgm:cxn modelId="{CCE52C4B-FF8B-4E88-85BD-3EF7AD3DA0CA}" type="presParOf" srcId="{BB9083DE-3D95-4560-8FB7-110F730D509C}" destId="{806863B2-5643-4CC0-B2E2-56121C5F9206}" srcOrd="5" destOrd="0" presId="urn:microsoft.com/office/officeart/2005/8/layout/vList2"/>
    <dgm:cxn modelId="{C4E07B56-7BEC-4CED-9CD6-38DE0E4B74D4}" type="presParOf" srcId="{BB9083DE-3D95-4560-8FB7-110F730D509C}" destId="{09E91DB7-A26C-4FEF-9ED7-FAED043838F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7C25E0-2558-4F12-B182-27A44EA52064}">
      <dsp:nvSpPr>
        <dsp:cNvPr id="0" name=""/>
        <dsp:cNvSpPr/>
      </dsp:nvSpPr>
      <dsp:spPr>
        <a:xfrm>
          <a:off x="0" y="43742"/>
          <a:ext cx="8075240" cy="359774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Достаточно низкий уровень капитализации коммерческих банков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43742"/>
        <a:ext cx="8075240" cy="359774"/>
      </dsp:txXfrm>
    </dsp:sp>
    <dsp:sp modelId="{68EBDB20-E1EC-4DCD-B8B8-70FB9EDA1BDD}">
      <dsp:nvSpPr>
        <dsp:cNvPr id="0" name=""/>
        <dsp:cNvSpPr/>
      </dsp:nvSpPr>
      <dsp:spPr>
        <a:xfrm>
          <a:off x="0" y="446717"/>
          <a:ext cx="8075240" cy="359774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Недостаточность долгосрочных финансовых ресурсов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446717"/>
        <a:ext cx="8075240" cy="359774"/>
      </dsp:txXfrm>
    </dsp:sp>
    <dsp:sp modelId="{8FBAE6ED-2B9D-4174-879E-4ED1EEBDFB27}">
      <dsp:nvSpPr>
        <dsp:cNvPr id="0" name=""/>
        <dsp:cNvSpPr/>
      </dsp:nvSpPr>
      <dsp:spPr>
        <a:xfrm>
          <a:off x="0" y="849692"/>
          <a:ext cx="8075240" cy="359774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Ограниченные </a:t>
          </a:r>
          <a:r>
            <a:rPr lang="ru-RU" sz="1500" kern="1200" smtClean="0">
              <a:solidFill>
                <a:schemeClr val="tx1"/>
              </a:solidFill>
            </a:rPr>
            <a:t>возможности российских банков </a:t>
          </a:r>
          <a:r>
            <a:rPr lang="ru-RU" sz="1500" kern="1200" dirty="0" smtClean="0">
              <a:solidFill>
                <a:schemeClr val="tx1"/>
              </a:solidFill>
            </a:rPr>
            <a:t>по заимствованиям на мировом рынке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849692"/>
        <a:ext cx="8075240" cy="359774"/>
      </dsp:txXfrm>
    </dsp:sp>
    <dsp:sp modelId="{DCE61C3B-319A-4284-8F47-A80E9A94F55D}">
      <dsp:nvSpPr>
        <dsp:cNvPr id="0" name=""/>
        <dsp:cNvSpPr/>
      </dsp:nvSpPr>
      <dsp:spPr>
        <a:xfrm>
          <a:off x="0" y="1252667"/>
          <a:ext cx="8075240" cy="359774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Поддержание ликвидности  банков в основном за счет внутренних источников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1252667"/>
        <a:ext cx="8075240" cy="3597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3AB0CE-B4A5-488A-AC49-3E38BD507520}">
      <dsp:nvSpPr>
        <dsp:cNvPr id="0" name=""/>
        <dsp:cNvSpPr/>
      </dsp:nvSpPr>
      <dsp:spPr>
        <a:xfrm>
          <a:off x="1004" y="19019"/>
          <a:ext cx="3917900" cy="2913648"/>
        </a:xfrm>
        <a:prstGeom prst="rect">
          <a:avLst/>
        </a:prstGeom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tx1"/>
              </a:solidFill>
            </a:rPr>
            <a:t>формирование финансовых ресурсов, оптимальных по объему и качеству с позиций обеспечения доходности и стабильности деятельности банка, приемлемых уровней ликвидности, рентабельности и риска, повышения рейтинга банка по отношению к банкам-конкурентам, развития и укрепления имиджа банка</a:t>
          </a:r>
          <a:endParaRPr lang="ru-RU" sz="1900" kern="1200" dirty="0">
            <a:solidFill>
              <a:schemeClr val="tx1"/>
            </a:solidFill>
          </a:endParaRPr>
        </a:p>
      </dsp:txBody>
      <dsp:txXfrm>
        <a:off x="1004" y="19019"/>
        <a:ext cx="3917900" cy="2913648"/>
      </dsp:txXfrm>
    </dsp:sp>
    <dsp:sp modelId="{FBFBBC5D-984E-45AB-B3E2-833B4590CAA7}">
      <dsp:nvSpPr>
        <dsp:cNvPr id="0" name=""/>
        <dsp:cNvSpPr/>
      </dsp:nvSpPr>
      <dsp:spPr>
        <a:xfrm>
          <a:off x="4310695" y="18878"/>
          <a:ext cx="3917900" cy="2913930"/>
        </a:xfrm>
        <a:prstGeom prst="rect">
          <a:avLst/>
        </a:prstGeom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внедрение эффективных методов формирования и трансформации финансовых ресурсов банка при недопущении использования временных, неоправданных приемов в банковской практике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4310695" y="18878"/>
        <a:ext cx="3917900" cy="2913930"/>
      </dsp:txXfrm>
    </dsp:sp>
    <dsp:sp modelId="{EF442AE6-4870-4F61-B9F9-73F753EF9757}">
      <dsp:nvSpPr>
        <dsp:cNvPr id="0" name=""/>
        <dsp:cNvSpPr/>
      </dsp:nvSpPr>
      <dsp:spPr>
        <a:xfrm>
          <a:off x="0" y="3175327"/>
          <a:ext cx="3917900" cy="2350740"/>
        </a:xfrm>
        <a:prstGeom prst="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содействие развитию долгосрочных отношений банка с клиентами и контрагентами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0" y="3175327"/>
        <a:ext cx="3917900" cy="2350740"/>
      </dsp:txXfrm>
    </dsp:sp>
    <dsp:sp modelId="{AEA99F65-3B97-45A2-842A-216308D1FF1D}">
      <dsp:nvSpPr>
        <dsp:cNvPr id="0" name=""/>
        <dsp:cNvSpPr/>
      </dsp:nvSpPr>
      <dsp:spPr>
        <a:xfrm>
          <a:off x="4291732" y="3184542"/>
          <a:ext cx="3917900" cy="2350740"/>
        </a:xfrm>
        <a:prstGeom prst="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/>
              </a:solidFill>
            </a:rPr>
            <a:t>участие банка в экономически рентабельных, перспективных финансовых проектах, соответствующих общей стратегии банка и требованиям законодательства</a:t>
          </a:r>
          <a:endParaRPr lang="ru-RU" sz="2100" kern="1200" dirty="0">
            <a:solidFill>
              <a:schemeClr val="tx1"/>
            </a:solidFill>
          </a:endParaRPr>
        </a:p>
      </dsp:txBody>
      <dsp:txXfrm>
        <a:off x="4291732" y="3184542"/>
        <a:ext cx="3917900" cy="23507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271E2E-9F12-4E09-8771-41C4F8F0657C}">
      <dsp:nvSpPr>
        <dsp:cNvPr id="0" name=""/>
        <dsp:cNvSpPr/>
      </dsp:nvSpPr>
      <dsp:spPr>
        <a:xfrm>
          <a:off x="194757" y="0"/>
          <a:ext cx="2126501" cy="1691326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создание условий для получения банком оптимальной прибыли при ограничении совокупного риска</a:t>
          </a:r>
          <a:endParaRPr lang="ru-RU" sz="1500" kern="1200" dirty="0"/>
        </a:p>
      </dsp:txBody>
      <dsp:txXfrm>
        <a:off x="194757" y="0"/>
        <a:ext cx="2126501" cy="1691326"/>
      </dsp:txXfrm>
    </dsp:sp>
    <dsp:sp modelId="{4A6DDE8B-1847-47B9-8395-86933F790F90}">
      <dsp:nvSpPr>
        <dsp:cNvPr id="0" name=""/>
        <dsp:cNvSpPr/>
      </dsp:nvSpPr>
      <dsp:spPr>
        <a:xfrm>
          <a:off x="2523799" y="0"/>
          <a:ext cx="2006947" cy="1784673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обеспечение диверсификации финансовых ресурсов через выбор различных источников их формирования</a:t>
          </a:r>
          <a:endParaRPr lang="ru-RU" sz="1500" kern="1200" dirty="0"/>
        </a:p>
      </dsp:txBody>
      <dsp:txXfrm>
        <a:off x="2523799" y="0"/>
        <a:ext cx="2006947" cy="1784673"/>
      </dsp:txXfrm>
    </dsp:sp>
    <dsp:sp modelId="{5F40CF49-4DED-4800-90AB-870B6A251AB2}">
      <dsp:nvSpPr>
        <dsp:cNvPr id="0" name=""/>
        <dsp:cNvSpPr/>
      </dsp:nvSpPr>
      <dsp:spPr>
        <a:xfrm>
          <a:off x="4699772" y="0"/>
          <a:ext cx="2006947" cy="1787792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обеспечение сбалансированности по срокам, объемам и затратам между финансовыми ресурсами  в активах и пассивах  банка</a:t>
          </a:r>
          <a:endParaRPr lang="ru-RU" sz="1500" kern="1200" dirty="0"/>
        </a:p>
      </dsp:txBody>
      <dsp:txXfrm>
        <a:off x="4699772" y="0"/>
        <a:ext cx="2006947" cy="1787792"/>
      </dsp:txXfrm>
    </dsp:sp>
    <dsp:sp modelId="{8EBCFF62-F248-447E-8F40-21E918657A81}">
      <dsp:nvSpPr>
        <dsp:cNvPr id="0" name=""/>
        <dsp:cNvSpPr/>
      </dsp:nvSpPr>
      <dsp:spPr>
        <a:xfrm>
          <a:off x="6942295" y="1979204"/>
          <a:ext cx="2006947" cy="120416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поддержание достаточного, но не чрезмерного уровня ликвидности банка</a:t>
          </a:r>
          <a:endParaRPr lang="ru-RU" sz="1500" kern="1200" dirty="0"/>
        </a:p>
      </dsp:txBody>
      <dsp:txXfrm>
        <a:off x="6942295" y="1979204"/>
        <a:ext cx="2006947" cy="1204168"/>
      </dsp:txXfrm>
    </dsp:sp>
    <dsp:sp modelId="{67F92334-CA68-4FEE-BA64-F6FCEE41F77F}">
      <dsp:nvSpPr>
        <dsp:cNvPr id="0" name=""/>
        <dsp:cNvSpPr/>
      </dsp:nvSpPr>
      <dsp:spPr>
        <a:xfrm>
          <a:off x="106883" y="1979206"/>
          <a:ext cx="2182695" cy="120416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определение и достижение целевых финансовых показателей и контроль за этими процессами</a:t>
          </a:r>
          <a:endParaRPr lang="ru-RU" sz="1500" kern="1200" dirty="0"/>
        </a:p>
      </dsp:txBody>
      <dsp:txXfrm>
        <a:off x="106883" y="1979206"/>
        <a:ext cx="2182695" cy="1204168"/>
      </dsp:txXfrm>
    </dsp:sp>
    <dsp:sp modelId="{9B1001CD-704E-4589-8F74-C2A0A9CB6519}">
      <dsp:nvSpPr>
        <dsp:cNvPr id="0" name=""/>
        <dsp:cNvSpPr/>
      </dsp:nvSpPr>
      <dsp:spPr>
        <a:xfrm>
          <a:off x="2522726" y="1979206"/>
          <a:ext cx="2006947" cy="120416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увеличение удельного  веса  долгосрочных и стабильных финансовых ресурсов</a:t>
          </a:r>
          <a:endParaRPr lang="ru-RU" sz="1500" kern="1200" dirty="0"/>
        </a:p>
      </dsp:txBody>
      <dsp:txXfrm>
        <a:off x="2522726" y="1979206"/>
        <a:ext cx="2006947" cy="1204168"/>
      </dsp:txXfrm>
    </dsp:sp>
    <dsp:sp modelId="{0A18A23D-E9B1-4A24-94D8-1FB0D9CA96C1}">
      <dsp:nvSpPr>
        <dsp:cNvPr id="0" name=""/>
        <dsp:cNvSpPr/>
      </dsp:nvSpPr>
      <dsp:spPr>
        <a:xfrm>
          <a:off x="4797761" y="1979206"/>
          <a:ext cx="2006947" cy="120416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максимально эффективное использование финансового потенциала банка</a:t>
          </a:r>
          <a:endParaRPr lang="ru-RU" sz="1500" kern="1200" dirty="0"/>
        </a:p>
      </dsp:txBody>
      <dsp:txXfrm>
        <a:off x="4797761" y="1979206"/>
        <a:ext cx="2006947" cy="1204168"/>
      </dsp:txXfrm>
    </dsp:sp>
    <dsp:sp modelId="{19B1CA34-2657-460B-AEB8-A59A783E3D5C}">
      <dsp:nvSpPr>
        <dsp:cNvPr id="0" name=""/>
        <dsp:cNvSpPr/>
      </dsp:nvSpPr>
      <dsp:spPr>
        <a:xfrm>
          <a:off x="6931447" y="0"/>
          <a:ext cx="2084836" cy="181253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</a:t>
          </a:r>
          <a:r>
            <a:rPr lang="ru-RU" sz="1500" kern="1200" dirty="0" smtClean="0"/>
            <a:t>реальная оценка возможностей банка в области формирования и трансформации финансовых ресурсов</a:t>
          </a:r>
          <a:endParaRPr lang="ru-RU" sz="1500" kern="1200" dirty="0"/>
        </a:p>
      </dsp:txBody>
      <dsp:txXfrm>
        <a:off x="6931447" y="0"/>
        <a:ext cx="2084836" cy="1812538"/>
      </dsp:txXfrm>
    </dsp:sp>
    <dsp:sp modelId="{4E3DE605-13BE-4AF6-AD04-4F6E7AAA74DD}">
      <dsp:nvSpPr>
        <dsp:cNvPr id="0" name=""/>
        <dsp:cNvSpPr/>
      </dsp:nvSpPr>
      <dsp:spPr>
        <a:xfrm>
          <a:off x="78605" y="3415443"/>
          <a:ext cx="2006947" cy="188761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прогнозирование развития внешней среды и нивелирование влияния негативных факторов на финансовую деятельность банка</a:t>
          </a:r>
          <a:endParaRPr lang="ru-RU" sz="1400" kern="1200" dirty="0"/>
        </a:p>
      </dsp:txBody>
      <dsp:txXfrm>
        <a:off x="78605" y="3415443"/>
        <a:ext cx="2006947" cy="1887618"/>
      </dsp:txXfrm>
    </dsp:sp>
    <dsp:sp modelId="{067226C7-1EDB-4306-B79D-05F624CF2A33}">
      <dsp:nvSpPr>
        <dsp:cNvPr id="0" name=""/>
        <dsp:cNvSpPr/>
      </dsp:nvSpPr>
      <dsp:spPr>
        <a:xfrm>
          <a:off x="2274828" y="3452598"/>
          <a:ext cx="2381283" cy="1885414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быстрая реализация новых перспективных возможностей в финансовой деятельности банка, возникающих в процессе изменения факторов внешней среды, внедрение новых банковских продуктов </a:t>
          </a:r>
          <a:endParaRPr lang="ru-RU" sz="1400" kern="1200" dirty="0"/>
        </a:p>
      </dsp:txBody>
      <dsp:txXfrm>
        <a:off x="2274828" y="3452598"/>
        <a:ext cx="2381283" cy="1885414"/>
      </dsp:txXfrm>
    </dsp:sp>
    <dsp:sp modelId="{E7C91ADA-9AB7-4183-AEA9-82C5726C45F3}">
      <dsp:nvSpPr>
        <dsp:cNvPr id="0" name=""/>
        <dsp:cNvSpPr/>
      </dsp:nvSpPr>
      <dsp:spPr>
        <a:xfrm flipH="1">
          <a:off x="7001469" y="3450653"/>
          <a:ext cx="2004017" cy="1910184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проведение ценовой политики, позволяющей минимизировать процентные расходы, не снижая  привлекательности банковских продуктов для клиентов</a:t>
          </a:r>
          <a:endParaRPr lang="ru-RU" sz="1400" kern="1200" dirty="0"/>
        </a:p>
      </dsp:txBody>
      <dsp:txXfrm flipH="1">
        <a:off x="7001469" y="3450653"/>
        <a:ext cx="2004017" cy="1910184"/>
      </dsp:txXfrm>
    </dsp:sp>
    <dsp:sp modelId="{FE7BF7FE-E6D7-4679-B5DD-C13BE920BFAB}">
      <dsp:nvSpPr>
        <dsp:cNvPr id="0" name=""/>
        <dsp:cNvSpPr/>
      </dsp:nvSpPr>
      <dsp:spPr>
        <a:xfrm>
          <a:off x="4768279" y="3405660"/>
          <a:ext cx="2143740" cy="1959398"/>
        </a:xfrm>
        <a:prstGeom prst="rect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обеспечение взаимосвязи стратегического и тактического управления финансовыми ресурсами банка; мониторинг развития финансовой деятельности банка</a:t>
          </a:r>
          <a:endParaRPr lang="ru-RU" sz="1400" kern="1200" dirty="0"/>
        </a:p>
      </dsp:txBody>
      <dsp:txXfrm>
        <a:off x="4768279" y="3405660"/>
        <a:ext cx="2143740" cy="19593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D98BCE-3E3F-45E3-A4D4-531FE38B6374}">
      <dsp:nvSpPr>
        <dsp:cNvPr id="0" name=""/>
        <dsp:cNvSpPr/>
      </dsp:nvSpPr>
      <dsp:spPr>
        <a:xfrm>
          <a:off x="0" y="12172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1) Формулирование общих положений и целей финансовой политики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2172"/>
        <a:ext cx="7776864" cy="632385"/>
      </dsp:txXfrm>
    </dsp:sp>
    <dsp:sp modelId="{B41C866F-DD98-4737-A77B-5F4AFE074D9A}">
      <dsp:nvSpPr>
        <dsp:cNvPr id="0" name=""/>
        <dsp:cNvSpPr/>
      </dsp:nvSpPr>
      <dsp:spPr>
        <a:xfrm>
          <a:off x="0" y="644557"/>
          <a:ext cx="7776864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915" tIns="20320" rIns="113792" bIns="20320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 smtClean="0"/>
            <a:t>Для этого  необходимы следующие действия:</a:t>
          </a:r>
          <a:endParaRPr lang="ru-RU" sz="1600" kern="1200" dirty="0"/>
        </a:p>
      </dsp:txBody>
      <dsp:txXfrm>
        <a:off x="0" y="644557"/>
        <a:ext cx="7776864" cy="380880"/>
      </dsp:txXfrm>
    </dsp:sp>
    <dsp:sp modelId="{1380CE61-9D00-4C7F-86D2-A812C74A7511}">
      <dsp:nvSpPr>
        <dsp:cNvPr id="0" name=""/>
        <dsp:cNvSpPr/>
      </dsp:nvSpPr>
      <dsp:spPr>
        <a:xfrm>
          <a:off x="0" y="1025437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1.1 Проведение подробных маркетинговых исследований финансовых рынков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025437"/>
        <a:ext cx="7776864" cy="632385"/>
      </dsp:txXfrm>
    </dsp:sp>
    <dsp:sp modelId="{D59E8F54-A5F5-47C6-A006-62C1347AFC82}">
      <dsp:nvSpPr>
        <dsp:cNvPr id="0" name=""/>
        <dsp:cNvSpPr/>
      </dsp:nvSpPr>
      <dsp:spPr>
        <a:xfrm>
          <a:off x="0" y="1724063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1.2 Определение и анализ внешних и внутренних факторов, влияющих на формирование финансовой политики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724063"/>
        <a:ext cx="7776864" cy="632385"/>
      </dsp:txXfrm>
    </dsp:sp>
    <dsp:sp modelId="{62309363-6136-4857-BFE5-549F66A542A8}">
      <dsp:nvSpPr>
        <dsp:cNvPr id="0" name=""/>
        <dsp:cNvSpPr/>
      </dsp:nvSpPr>
      <dsp:spPr>
        <a:xfrm>
          <a:off x="0" y="2422688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1.3 Анализ сильных и слабых сторон коммерческого банка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422688"/>
        <a:ext cx="7776864" cy="632385"/>
      </dsp:txXfrm>
    </dsp:sp>
    <dsp:sp modelId="{C67DCD58-8716-43B0-B852-AD4EA6CF1064}">
      <dsp:nvSpPr>
        <dsp:cNvPr id="0" name=""/>
        <dsp:cNvSpPr/>
      </dsp:nvSpPr>
      <dsp:spPr>
        <a:xfrm>
          <a:off x="0" y="3121313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1.4 Анализ структуры и динамики активов и пассивов банка за ряд предшествующих лет, доходов и расходов банка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121313"/>
        <a:ext cx="7776864" cy="632385"/>
      </dsp:txXfrm>
    </dsp:sp>
    <dsp:sp modelId="{07311EFC-2CA2-498C-BD07-6909004FC6B9}">
      <dsp:nvSpPr>
        <dsp:cNvPr id="0" name=""/>
        <dsp:cNvSpPr/>
      </dsp:nvSpPr>
      <dsp:spPr>
        <a:xfrm>
          <a:off x="0" y="3819938"/>
          <a:ext cx="7776864" cy="632385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1.5 Анализ основных показателей рентабельности, ликвидности и уровня финансовых рисков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819938"/>
        <a:ext cx="7776864" cy="6323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78BB137-6C11-473F-969B-B84951279BF7}">
      <dsp:nvSpPr>
        <dsp:cNvPr id="0" name=""/>
        <dsp:cNvSpPr/>
      </dsp:nvSpPr>
      <dsp:spPr>
        <a:xfrm>
          <a:off x="0" y="202793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2) Разработка стратегических сценариев развития финансовой деятельности банка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02793"/>
        <a:ext cx="8229599" cy="635602"/>
      </dsp:txXfrm>
    </dsp:sp>
    <dsp:sp modelId="{5EFDE227-E891-4243-9A97-25E00D005BA6}">
      <dsp:nvSpPr>
        <dsp:cNvPr id="0" name=""/>
        <dsp:cNvSpPr/>
      </dsp:nvSpPr>
      <dsp:spPr>
        <a:xfrm>
          <a:off x="0" y="884475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3) Определение для каждого разработанного сценария плана действий в условиях конкретного прогноза развития внешней среды на стратегический период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884475"/>
        <a:ext cx="8229599" cy="635602"/>
      </dsp:txXfrm>
    </dsp:sp>
    <dsp:sp modelId="{13475C2A-4A83-46AC-97CE-1C4E3DD5D891}">
      <dsp:nvSpPr>
        <dsp:cNvPr id="0" name=""/>
        <dsp:cNvSpPr/>
      </dsp:nvSpPr>
      <dsp:spPr>
        <a:xfrm>
          <a:off x="0" y="1612753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4) Формирование единого перечня входящих и исходящих показателей финансовой деятельности, рассчитываемых по различным сценариям на стратегический период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612753"/>
        <a:ext cx="8229599" cy="635602"/>
      </dsp:txXfrm>
    </dsp:sp>
    <dsp:sp modelId="{B9595048-AD58-4A99-A8B9-162CA6251310}">
      <dsp:nvSpPr>
        <dsp:cNvPr id="0" name=""/>
        <dsp:cNvSpPr/>
      </dsp:nvSpPr>
      <dsp:spPr>
        <a:xfrm>
          <a:off x="0" y="2247840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5) Анализ разработанных сценариев на возможность их реализации с минимальными затратами для банка, соответствие стратегическим целям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247840"/>
        <a:ext cx="8229599" cy="635602"/>
      </dsp:txXfrm>
    </dsp:sp>
    <dsp:sp modelId="{ABDB36A7-4476-4BD2-90D9-2EF22A98C854}">
      <dsp:nvSpPr>
        <dsp:cNvPr id="0" name=""/>
        <dsp:cNvSpPr/>
      </dsp:nvSpPr>
      <dsp:spPr>
        <a:xfrm>
          <a:off x="0" y="2929523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6) Определение базового сценария развития, оптимистического и пессимистического сценариев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929523"/>
        <a:ext cx="8229599" cy="635602"/>
      </dsp:txXfrm>
    </dsp:sp>
    <dsp:sp modelId="{1D73C97C-77ED-4422-A546-7A7D4A750C11}">
      <dsp:nvSpPr>
        <dsp:cNvPr id="0" name=""/>
        <dsp:cNvSpPr/>
      </dsp:nvSpPr>
      <dsp:spPr>
        <a:xfrm>
          <a:off x="0" y="3611205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7) Составление перспективных финансовых планов, на основании которых в дальнейшем будут разрабатываться текущие и операционные финансовые планы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611205"/>
        <a:ext cx="8229599" cy="635602"/>
      </dsp:txXfrm>
    </dsp:sp>
    <dsp:sp modelId="{7AC3C837-C373-459F-AA27-1F58B9B164B6}">
      <dsp:nvSpPr>
        <dsp:cNvPr id="0" name=""/>
        <dsp:cNvSpPr/>
      </dsp:nvSpPr>
      <dsp:spPr>
        <a:xfrm>
          <a:off x="0" y="4292888"/>
          <a:ext cx="8229599" cy="635602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8) Последовательное разнесение финансовых планов по уровням управления банка и функционалу его подразделений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4292888"/>
        <a:ext cx="8229599" cy="63560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ADA3A8-0CFB-447D-9C93-60CC533EC372}">
      <dsp:nvSpPr>
        <dsp:cNvPr id="0" name=""/>
        <dsp:cNvSpPr/>
      </dsp:nvSpPr>
      <dsp:spPr>
        <a:xfrm>
          <a:off x="0" y="20136"/>
          <a:ext cx="8229599" cy="879840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Адаптирование стратегических целей и задач финансовой политики к уровню структурных подразделений, определение полномочий подразделений, ответственных за проведение финансовой политики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0136"/>
        <a:ext cx="8229599" cy="879840"/>
      </dsp:txXfrm>
    </dsp:sp>
    <dsp:sp modelId="{7494748D-5951-4A82-9B1B-11E9BD32CD20}">
      <dsp:nvSpPr>
        <dsp:cNvPr id="0" name=""/>
        <dsp:cNvSpPr/>
      </dsp:nvSpPr>
      <dsp:spPr>
        <a:xfrm>
          <a:off x="0" y="946056"/>
          <a:ext cx="8229599" cy="879840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Выбор и определение круга клиентов и контрагентов, на средства которых будет ориентироваться банк 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946056"/>
        <a:ext cx="8229599" cy="879840"/>
      </dsp:txXfrm>
    </dsp:sp>
    <dsp:sp modelId="{3B35BB0A-FCBD-44E1-84E8-DAC8BF615D63}">
      <dsp:nvSpPr>
        <dsp:cNvPr id="0" name=""/>
        <dsp:cNvSpPr/>
      </dsp:nvSpPr>
      <dsp:spPr>
        <a:xfrm>
          <a:off x="0" y="1871976"/>
          <a:ext cx="8229599" cy="879840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Непосредственная организация процесса привлечения финансовых ресурсов, направленная на содействие развитию долгосрочных отношений с клиентами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1871976"/>
        <a:ext cx="8229599" cy="879840"/>
      </dsp:txXfrm>
    </dsp:sp>
    <dsp:sp modelId="{E1D20F0A-339D-4679-A3D6-6AD4F2119BC5}">
      <dsp:nvSpPr>
        <dsp:cNvPr id="0" name=""/>
        <dsp:cNvSpPr/>
      </dsp:nvSpPr>
      <dsp:spPr>
        <a:xfrm>
          <a:off x="0" y="2793419"/>
          <a:ext cx="8229599" cy="879840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Разработка направлений трансформации финансовых ресурсов, в результате которой должно быть обеспечено получение банком доходов с учетов реального удовлетворения материальных интересов «поставщиков финансовых ресурсов»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2793419"/>
        <a:ext cx="8229599" cy="879840"/>
      </dsp:txXfrm>
    </dsp:sp>
    <dsp:sp modelId="{82FFA8DE-788C-42D8-AA82-A44DE06FEF3E}">
      <dsp:nvSpPr>
        <dsp:cNvPr id="0" name=""/>
        <dsp:cNvSpPr/>
      </dsp:nvSpPr>
      <dsp:spPr>
        <a:xfrm>
          <a:off x="0" y="3723816"/>
          <a:ext cx="8229599" cy="879840"/>
        </a:xfrm>
        <a:prstGeom prst="roundRect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Введение ограничений и лимитов на формирование и трансформацию финансовых ресурсов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723816"/>
        <a:ext cx="8229599" cy="87984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E1C22C-77B1-428E-A295-34411159104B}">
      <dsp:nvSpPr>
        <dsp:cNvPr id="0" name=""/>
        <dsp:cNvSpPr/>
      </dsp:nvSpPr>
      <dsp:spPr>
        <a:xfrm>
          <a:off x="0" y="31127"/>
          <a:ext cx="8229599" cy="1067040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 prst="relaxedInset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Определение ключевых критериев и показателей для контроля финансовой политики банка</a:t>
          </a:r>
          <a:endParaRPr lang="ru-RU" sz="1600" kern="1200" dirty="0"/>
        </a:p>
      </dsp:txBody>
      <dsp:txXfrm>
        <a:off x="0" y="31127"/>
        <a:ext cx="8229599" cy="1067040"/>
      </dsp:txXfrm>
    </dsp:sp>
    <dsp:sp modelId="{37EB2479-E0C9-4142-AE72-24FA4E91C03F}">
      <dsp:nvSpPr>
        <dsp:cNvPr id="0" name=""/>
        <dsp:cNvSpPr/>
      </dsp:nvSpPr>
      <dsp:spPr>
        <a:xfrm>
          <a:off x="0" y="1275553"/>
          <a:ext cx="8229599" cy="1067040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Организация контроля финансовой деятельности банка на трех уровнях:                           1) индивидуальном (уровне сотрудника</a:t>
          </a:r>
          <a:r>
            <a:rPr lang="ru-RU" sz="1600" kern="1200" smtClean="0"/>
            <a:t>); 2</a:t>
          </a:r>
          <a:r>
            <a:rPr lang="ru-RU" sz="1600" kern="1200" dirty="0" smtClean="0"/>
            <a:t>) микроуровне (уровне подразделения</a:t>
          </a:r>
          <a:r>
            <a:rPr lang="ru-RU" sz="1600" kern="1200" smtClean="0"/>
            <a:t>);      3</a:t>
          </a:r>
          <a:r>
            <a:rPr lang="ru-RU" sz="1600" kern="1200" dirty="0" smtClean="0"/>
            <a:t>) макроуровне (уровне банка в целом)</a:t>
          </a:r>
          <a:endParaRPr lang="ru-RU" sz="1600" kern="1200" dirty="0"/>
        </a:p>
      </dsp:txBody>
      <dsp:txXfrm>
        <a:off x="0" y="1275553"/>
        <a:ext cx="8229599" cy="1067040"/>
      </dsp:txXfrm>
    </dsp:sp>
    <dsp:sp modelId="{8FA7254B-9B52-4814-8221-0315B40FC0BA}">
      <dsp:nvSpPr>
        <dsp:cNvPr id="0" name=""/>
        <dsp:cNvSpPr/>
      </dsp:nvSpPr>
      <dsp:spPr>
        <a:xfrm>
          <a:off x="0" y="2501988"/>
          <a:ext cx="8229599" cy="1067040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Постоянный мониторинг непротиворечивости разрабатываемых финансовых планов</a:t>
          </a:r>
          <a:endParaRPr lang="ru-RU" sz="1600" kern="1200" dirty="0"/>
        </a:p>
      </dsp:txBody>
      <dsp:txXfrm>
        <a:off x="0" y="2501988"/>
        <a:ext cx="8229599" cy="1067040"/>
      </dsp:txXfrm>
    </dsp:sp>
    <dsp:sp modelId="{09E91DB7-A26C-4FEF-9ED7-FAED043838F9}">
      <dsp:nvSpPr>
        <dsp:cNvPr id="0" name=""/>
        <dsp:cNvSpPr/>
      </dsp:nvSpPr>
      <dsp:spPr>
        <a:xfrm>
          <a:off x="0" y="3733188"/>
          <a:ext cx="8229599" cy="1067040"/>
        </a:xfrm>
        <a:prstGeom prst="roundRect">
          <a:avLst/>
        </a:prstGeom>
        <a:solidFill>
          <a:schemeClr val="bg2">
            <a:lumMod val="90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Разработка требований и критериев для формирования информационной </a:t>
          </a:r>
          <a:r>
            <a:rPr lang="ru-RU" sz="1600" kern="1200" smtClean="0"/>
            <a:t>базы в целях последующего анализа </a:t>
          </a:r>
          <a:r>
            <a:rPr lang="ru-RU" sz="1600" kern="1200" dirty="0" smtClean="0"/>
            <a:t>результатов финансовой политики</a:t>
          </a:r>
          <a:endParaRPr lang="ru-RU" sz="1600" kern="1200" dirty="0"/>
        </a:p>
      </dsp:txBody>
      <dsp:txXfrm>
        <a:off x="0" y="3733188"/>
        <a:ext cx="8229599" cy="106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5724D-722B-45C4-8031-E41DF484A752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F22AA-7116-49ED-988A-AC06426A3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11620-10A7-4BB7-A1A3-580E824AB981}" type="datetimeFigureOut">
              <a:rPr lang="ru-RU" smtClean="0"/>
              <a:pPr/>
              <a:t>16.11.2014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DCB59-3B84-406A-BA00-C88BDDB47C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DCB59-3B84-406A-BA00-C88BDDB47C2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DCB59-3B84-406A-BA00-C88BDDB47C2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DCB59-3B84-406A-BA00-C88BDDB47C2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DCB59-3B84-406A-BA00-C88BDDB47C2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DCB59-3B84-406A-BA00-C88BDDB47C2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EEB2-5ADA-4A20-B107-56B6850C36DE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87C5-9EE5-496B-9996-EBB119D5E181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88F-A07A-4269-8568-D646157ECB90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1B57-848B-45FE-9344-0A059C3294E6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409AA-FEEB-46EE-911D-A12AB2BC1419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2CE1-14F8-4E3C-8EE4-6DD976B6EC5D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7FDBA-4E34-4D8F-8CC7-39B463B5354E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3E265-DA99-4766-86D9-3F0E4D0DABF8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BAF52-0F36-492C-BE61-AC54AD450D37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C202-867E-43A5-B4A7-ABBA42A1E89C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2DF39-53B3-4A3B-BED7-91AD4E271D76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026E9A-3DCC-473A-A188-B55952EE12EC}" type="datetime1">
              <a:rPr lang="ru-RU" smtClean="0"/>
              <a:pPr/>
              <a:t>16.11.2014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6F8812-3FB7-43AC-A994-21E0E4F118C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3816424"/>
          </a:xfrm>
        </p:spPr>
        <p:txBody>
          <a:bodyPr>
            <a:normAutofit/>
          </a:bodyPr>
          <a:lstStyle/>
          <a:p>
            <a:pPr algn="ctr"/>
            <a:r>
              <a:rPr lang="ru-RU" sz="5000" dirty="0" smtClean="0"/>
              <a:t>Особенности формирования </a:t>
            </a:r>
            <a:r>
              <a:rPr lang="ru-RU" sz="5000" dirty="0" smtClean="0"/>
              <a:t>финансовой </a:t>
            </a:r>
            <a:r>
              <a:rPr lang="ru-RU" sz="5000" smtClean="0"/>
              <a:t>политики коммерческого банка</a:t>
            </a:r>
            <a:endParaRPr lang="ru-RU" sz="5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653136"/>
            <a:ext cx="7854696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Симонцева С. В., </a:t>
            </a:r>
            <a:r>
              <a:rPr lang="ru-RU" dirty="0" smtClean="0"/>
              <a:t>к. э. н., доцент </a:t>
            </a:r>
            <a:r>
              <a:rPr lang="ru-RU" dirty="0" smtClean="0"/>
              <a:t>кафедры </a:t>
            </a:r>
          </a:p>
          <a:p>
            <a:r>
              <a:rPr lang="ru-RU" dirty="0" smtClean="0"/>
              <a:t>финансов и банковского дела </a:t>
            </a:r>
          </a:p>
          <a:p>
            <a:r>
              <a:rPr lang="ru-RU" dirty="0" smtClean="0"/>
              <a:t>Ивановского государственного университета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1 этап.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a typeface="Times New Roman" pitchFamily="18" charset="0"/>
              </a:rPr>
              <a:t>Определение стратегии коммерческого банка в области формирования финансовых ресурсов и их дальнейшей трансформации</a:t>
            </a:r>
            <a:endParaRPr lang="ru-RU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6" name="Схема 5"/>
          <p:cNvGraphicFramePr/>
          <p:nvPr/>
        </p:nvGraphicFramePr>
        <p:xfrm>
          <a:off x="827584" y="1628800"/>
          <a:ext cx="777686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0" y="457200"/>
            <a:ext cx="5829300" cy="8828088"/>
            <a:chOff x="2281" y="2541"/>
            <a:chExt cx="7200" cy="10765"/>
          </a:xfrm>
        </p:grpSpPr>
        <p:sp>
          <p:nvSpPr>
            <p:cNvPr id="10245" name="AutoShape 5"/>
            <p:cNvSpPr>
              <a:spLocks noChangeAspect="1" noChangeArrowheads="1" noTextEdit="1"/>
            </p:cNvSpPr>
            <p:nvPr/>
          </p:nvSpPr>
          <p:spPr bwMode="auto">
            <a:xfrm>
              <a:off x="2281" y="2541"/>
              <a:ext cx="7200" cy="1076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0" y="1"/>
            <a:ext cx="387350" cy="677555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Ф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К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Т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Р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itchFamily="34" charset="0"/>
              </a:rPr>
              <a:t>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solidFill>
                <a:schemeClr val="bg2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844550" y="3175"/>
            <a:ext cx="8119938" cy="329481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chemeClr val="bg2">
                <a:lumMod val="50000"/>
              </a:schemeClr>
            </a:extrusionClr>
            <a:contourClr>
              <a:schemeClr val="bg2">
                <a:lumMod val="25000"/>
              </a:schemeClr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Факторы внешней среды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87350" y="161925"/>
            <a:ext cx="446088" cy="7938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463550" y="574675"/>
            <a:ext cx="3028330" cy="4012565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ea typeface="Times New Roman" pitchFamily="18" charset="0"/>
              </a:rPr>
              <a:t>Факторы макроуровня: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ea typeface="Times New Roman" pitchFamily="18" charset="0"/>
              </a:rPr>
              <a:t>- объем и темп роста ВВП;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инфляции;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курс национальной валюты;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экономической стабильности;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объем денежной массы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в государстве;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денежных доходов и расходов населения;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доходной и расходной части федерального бюджета и бюджетов государственных внебюджетных фондов;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степень развития и </a:t>
            </a:r>
            <a:r>
              <a:rPr lang="ru-RU" sz="1200" dirty="0" smtClean="0">
                <a:solidFill>
                  <a:schemeClr val="tx1"/>
                </a:solidFill>
                <a:ea typeface="Times New Roman" pitchFamily="18" charset="0"/>
              </a:rPr>
              <a:t>уровень конкуренции на финансовом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рынке;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НТП;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состояние социальной среды и демографическая ситуация в стране;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политическая  обстановка;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изменения в законодательстве;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степень развитости международного сотрудничества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582649" y="555223"/>
            <a:ext cx="2691215" cy="4025905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ea typeface="Times New Roman" pitchFamily="18" charset="0"/>
              </a:rPr>
              <a:t>Факторы мезоуровня: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объемы финансовых потоков, проходящих через банковскую систему страны;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основные характеристики функционирования российских банков и банков-нерезидентов 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доверия населения к банковской системе страны;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банковской конкуренции;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степень развитости банковского надзора и регулирования со стороны Банка России;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законодательные и нормативные требования к функционированию кредитных организаций;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объемы финансовых ресурсов, направляемых банками на инвестиционные проекты, государственные программы и капитальные вложения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339840" y="583312"/>
            <a:ext cx="2631976" cy="3988688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ea typeface="Times New Roman" pitchFamily="18" charset="0"/>
              </a:rPr>
              <a:t>Факторы микроуровня: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конкурентная позиция банка на финансовом рынке региона;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уровень и соотношение доходов и расходов населения в регионе;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отраслевая структура региона;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количество кредитных организаций в регионе;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объемы основных операций регионального банковского сектора в части привлечения </a:t>
            </a:r>
            <a:r>
              <a:rPr lang="ru-RU" sz="1200" dirty="0" smtClean="0">
                <a:solidFill>
                  <a:schemeClr val="tx1"/>
                </a:solidFill>
                <a:ea typeface="Times New Roman" pitchFamily="18" charset="0"/>
              </a:rPr>
              <a:t>вкладов физических лиц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и депозитов юридических лиц, потребительского кредитования и кредитования реального сектора;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объемы взаимодействия с другими банками региона и банками - нерезидентами;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филиальная насыщенность банком регионального рынка;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 политика банков-конкурентов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1416050" y="346075"/>
            <a:ext cx="16510" cy="202565"/>
          </a:xfrm>
          <a:prstGeom prst="line">
            <a:avLst/>
          </a:prstGeom>
          <a:noFill/>
          <a:ln w="9525">
            <a:solidFill>
              <a:schemeClr val="bg2">
                <a:lumMod val="2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4843462" y="346075"/>
            <a:ext cx="2857" cy="187325"/>
          </a:xfrm>
          <a:prstGeom prst="line">
            <a:avLst/>
          </a:prstGeom>
          <a:noFill/>
          <a:ln w="9525">
            <a:solidFill>
              <a:schemeClr val="bg2">
                <a:lumMod val="2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755576" y="5201817"/>
            <a:ext cx="8064896" cy="156474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цели общебанковской политики и выбранная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банком стратегия развития;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размер банка;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ea typeface="Times New Roman" pitchFamily="18" charset="0"/>
                <a:cs typeface="Raavi" pitchFamily="2"/>
              </a:rPr>
              <a:t>- имидж банка;</a:t>
            </a:r>
            <a:endParaRPr lang="ru-RU" sz="1400" dirty="0" smtClean="0">
              <a:solidFill>
                <a:schemeClr val="tx1"/>
              </a:solidFill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lang="ru-RU" sz="1400" dirty="0" smtClean="0">
                <a:solidFill>
                  <a:schemeClr val="tx1"/>
                </a:solidFill>
                <a:ea typeface="Times New Roman" pitchFamily="18" charset="0"/>
                <a:cs typeface="Raavi" pitchFamily="2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качество и объем финансовых ресурсов;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- ассортимент финансовых услуг;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ценовая политика банка;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организационная структура банка;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endParaRPr lang="ru-RU" sz="1400" dirty="0" smtClean="0">
              <a:solidFill>
                <a:schemeClr val="tx1"/>
              </a:solidFill>
              <a:ea typeface="Times New Roman" pitchFamily="18" charset="0"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уровень банковских технологий;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- развитость информационной базы банка;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конкурентные преимущества продуктов банка;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lang="en-US" sz="1400" dirty="0" smtClean="0">
                <a:solidFill>
                  <a:schemeClr val="tx1"/>
                </a:solidFill>
                <a:cs typeface="Raavi" pitchFamily="2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качество менеджмента банка, способность к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инновациям и изменениям;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- квалификация и опыт персонала банка;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54025" algn="l"/>
                <a:tab pos="1096963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ea typeface="Times New Roman" pitchFamily="18" charset="0"/>
                <a:cs typeface="Raavi" pitchFamily="2"/>
              </a:rPr>
              <a:t>внутренние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нормы и лимиты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Raavi" pitchFamily="2"/>
              </a:rPr>
              <a:t>банка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Raavi" pitchFamily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4025" algn="l"/>
                <a:tab pos="10969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374848" y="4853960"/>
            <a:ext cx="342900" cy="1588"/>
          </a:xfrm>
          <a:prstGeom prst="line">
            <a:avLst/>
          </a:prstGeom>
          <a:noFill/>
          <a:ln w="9525">
            <a:solidFill>
              <a:schemeClr val="bg2">
                <a:lumMod val="2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742136" y="4687064"/>
            <a:ext cx="8078336" cy="31244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Факторы внутренней среды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7740352" y="332656"/>
            <a:ext cx="0" cy="216024"/>
          </a:xfrm>
          <a:prstGeom prst="line">
            <a:avLst/>
          </a:prstGeom>
          <a:noFill/>
          <a:ln w="9525">
            <a:solidFill>
              <a:schemeClr val="bg2">
                <a:lumMod val="2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auto">
          <a:xfrm>
            <a:off x="4560124" y="4975761"/>
            <a:ext cx="11876" cy="213756"/>
          </a:xfrm>
          <a:prstGeom prst="line">
            <a:avLst/>
          </a:prstGeom>
          <a:noFill/>
          <a:ln w="9525">
            <a:solidFill>
              <a:schemeClr val="bg2">
                <a:lumMod val="25000"/>
              </a:schemeClr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>
          <a:xfrm>
            <a:off x="8645862" y="6360140"/>
            <a:ext cx="432048" cy="360040"/>
          </a:xfrm>
        </p:spPr>
        <p:txBody>
          <a:bodyPr/>
          <a:lstStyle/>
          <a:p>
            <a:fld id="{196F8812-3FB7-43AC-A994-21E0E4F118CE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1 этап.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a typeface="Times New Roman" pitchFamily="18" charset="0"/>
              </a:rPr>
              <a:t>Определение стратегии коммерческого банка в области формирования финансовых ресурсов и их дальнейшей трансформации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ea typeface="Times New Roman" pitchFamily="18" charset="0"/>
              </a:rPr>
              <a:t>(продолжение)</a:t>
            </a:r>
            <a:endParaRPr lang="ru-RU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5131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157" y="759537"/>
            <a:ext cx="8229600" cy="4206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Состав органов управления и подразделений коммерческого банка, </a:t>
            </a:r>
            <a:br>
              <a:rPr lang="ru-RU" sz="2000" b="1" dirty="0" smtClean="0"/>
            </a:br>
            <a:r>
              <a:rPr lang="ru-RU" sz="2000" b="1" dirty="0" smtClean="0"/>
              <a:t>ответственных за определение и проведение его финансовой политики</a:t>
            </a:r>
            <a:endParaRPr lang="ru-RU" sz="2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ru-RU" sz="1600" b="1" i="1" dirty="0" smtClean="0"/>
              <a:t>Совет директоров банка</a:t>
            </a:r>
            <a:r>
              <a:rPr lang="ru-RU" sz="1600" dirty="0" smtClean="0"/>
              <a:t>;</a:t>
            </a:r>
          </a:p>
          <a:p>
            <a:r>
              <a:rPr lang="ru-RU" sz="1600" b="1" i="1" dirty="0" smtClean="0"/>
              <a:t>Правление банка</a:t>
            </a:r>
            <a:r>
              <a:rPr lang="ru-RU" sz="1600" dirty="0" smtClean="0"/>
              <a:t>;</a:t>
            </a:r>
          </a:p>
          <a:p>
            <a:r>
              <a:rPr lang="ru-RU" sz="1600" b="1" i="1" dirty="0" smtClean="0"/>
              <a:t>Комитет по финансовой политике банка </a:t>
            </a:r>
            <a:r>
              <a:rPr lang="ru-RU" sz="1600" i="1" dirty="0" smtClean="0"/>
              <a:t>и подотчетные ему комитеты: </a:t>
            </a:r>
          </a:p>
          <a:p>
            <a:pPr>
              <a:buFontTx/>
              <a:buChar char="-"/>
            </a:pPr>
            <a:r>
              <a:rPr lang="ru-RU" sz="1600" dirty="0" smtClean="0"/>
              <a:t>комитет анализа и оценки финансовых ресурсов банка,</a:t>
            </a:r>
          </a:p>
          <a:p>
            <a:pPr>
              <a:buFontTx/>
              <a:buChar char="-"/>
            </a:pPr>
            <a:r>
              <a:rPr lang="ru-RU" sz="1600" dirty="0" smtClean="0"/>
              <a:t> комитет по управлению активами и пассивами, </a:t>
            </a:r>
          </a:p>
          <a:p>
            <a:pPr>
              <a:buFontTx/>
              <a:buChar char="-"/>
            </a:pPr>
            <a:r>
              <a:rPr lang="ru-RU" sz="1600" dirty="0" smtClean="0"/>
              <a:t>комитет по привлечению средств физических лиц, </a:t>
            </a:r>
          </a:p>
          <a:p>
            <a:pPr>
              <a:buFontTx/>
              <a:buChar char="-"/>
            </a:pPr>
            <a:r>
              <a:rPr lang="ru-RU" sz="1600" dirty="0" smtClean="0"/>
              <a:t>комитет по привлечению средств юридических лиц, </a:t>
            </a:r>
          </a:p>
          <a:p>
            <a:pPr>
              <a:buFontTx/>
              <a:buChar char="-"/>
            </a:pPr>
            <a:r>
              <a:rPr lang="ru-RU" sz="1600" dirty="0" smtClean="0"/>
              <a:t>комитет по привлечению средств финансовых рынков;</a:t>
            </a:r>
          </a:p>
          <a:p>
            <a:r>
              <a:rPr lang="ru-RU" sz="1600" b="1" i="1" dirty="0" smtClean="0"/>
              <a:t>Планово-экономическое управление</a:t>
            </a:r>
            <a:r>
              <a:rPr lang="ru-RU" sz="1600" b="1" dirty="0" smtClean="0"/>
              <a:t>;</a:t>
            </a:r>
          </a:p>
          <a:p>
            <a:r>
              <a:rPr lang="ru-RU" sz="1600" b="1" i="1" dirty="0" smtClean="0"/>
              <a:t>Управление контроля за рисками</a:t>
            </a:r>
            <a:r>
              <a:rPr lang="ru-RU" sz="1600" b="1" dirty="0" smtClean="0"/>
              <a:t>;</a:t>
            </a:r>
          </a:p>
          <a:p>
            <a:r>
              <a:rPr lang="ru-RU" sz="1600" b="1" dirty="0" smtClean="0"/>
              <a:t>Служба внутреннего контроля;</a:t>
            </a:r>
          </a:p>
          <a:p>
            <a:r>
              <a:rPr lang="ru-RU" sz="1600" b="1" i="1" dirty="0" smtClean="0"/>
              <a:t>Юридический отдел;</a:t>
            </a:r>
          </a:p>
          <a:p>
            <a:r>
              <a:rPr lang="ru-RU" sz="1600" b="1" i="1" dirty="0" smtClean="0"/>
              <a:t>Управление безопасности;</a:t>
            </a:r>
            <a:r>
              <a:rPr lang="ru-RU" sz="1600" b="1" dirty="0" smtClean="0"/>
              <a:t> </a:t>
            </a:r>
          </a:p>
          <a:p>
            <a:r>
              <a:rPr lang="ru-RU" sz="1600" b="1" i="1" dirty="0" smtClean="0"/>
              <a:t>Отдел бухгалтерского учета и отчетности;</a:t>
            </a:r>
          </a:p>
          <a:p>
            <a:r>
              <a:rPr lang="ru-RU" sz="1600" b="1" i="1" dirty="0" smtClean="0"/>
              <a:t>Подразделения банка, непосредственно осуществляющие операции по формированию и трансформации финансовых ресурсов</a:t>
            </a:r>
            <a:r>
              <a:rPr lang="ru-RU" sz="1600" b="1" dirty="0" smtClean="0"/>
              <a:t> </a:t>
            </a:r>
          </a:p>
          <a:p>
            <a:pPr>
              <a:buFontTx/>
              <a:buChar char="-"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Этап 2. Разработка основных направлений тактики коммерческого банка в вопросах организации процессов формирования и трансформации </a:t>
            </a:r>
            <a:br>
              <a:rPr lang="ru-RU" sz="2000" b="1" dirty="0" smtClean="0"/>
            </a:br>
            <a:r>
              <a:rPr lang="ru-RU" sz="2000" b="1" dirty="0" smtClean="0"/>
              <a:t>финансовых ресурсов банка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00808"/>
          <a:ext cx="8229600" cy="4623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3668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Ограничения и лимиты на формирование и трансформацию</a:t>
            </a:r>
            <a:b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финансовых ресурсов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3250704" cy="5014157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</a:rPr>
              <a:t>Ограничения: </a:t>
            </a:r>
          </a:p>
          <a:p>
            <a:r>
              <a:rPr lang="ru-RU" sz="1800" dirty="0" smtClean="0"/>
              <a:t>Ограничение, связанное с соблюдением норматива достаточности капитала Н1</a:t>
            </a:r>
          </a:p>
          <a:p>
            <a:r>
              <a:rPr lang="ru-RU" sz="1800" dirty="0" smtClean="0"/>
              <a:t>Ограничения, связанные с соблюдением нормативов ликвидности Н2, Н3, Н4</a:t>
            </a:r>
          </a:p>
          <a:p>
            <a:r>
              <a:rPr lang="ru-RU" sz="1800" dirty="0" smtClean="0"/>
              <a:t>Ограничения, связанные с соблюдением нормативов риска Н6, Н7,  Н9.1, Н10.1, Н12</a:t>
            </a:r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1268760"/>
            <a:ext cx="5364088" cy="525658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</a:rPr>
              <a:t>Лимиты:</a:t>
            </a:r>
          </a:p>
          <a:p>
            <a:r>
              <a:rPr lang="ru-RU" sz="1800" b="1" i="1" dirty="0" smtClean="0"/>
              <a:t>Лимиты на бизнес </a:t>
            </a:r>
            <a:r>
              <a:rPr lang="ru-RU" sz="1800" dirty="0" smtClean="0"/>
              <a:t>(на направления финансовой деятельности)</a:t>
            </a:r>
          </a:p>
          <a:p>
            <a:r>
              <a:rPr lang="ru-RU" sz="1800" b="1" i="1" dirty="0" smtClean="0"/>
              <a:t>Лимиты по срокам </a:t>
            </a:r>
            <a:r>
              <a:rPr lang="ru-RU" sz="1800" dirty="0" smtClean="0"/>
              <a:t>(определяющие максимальную величину денежных средств, привлекаемых или размещаемых на определенный срок)</a:t>
            </a:r>
          </a:p>
          <a:p>
            <a:r>
              <a:rPr lang="ru-RU" sz="1800" b="1" i="1" dirty="0" smtClean="0"/>
              <a:t>Лимиты риска</a:t>
            </a:r>
            <a:r>
              <a:rPr lang="ru-RU" sz="1800" dirty="0" smtClean="0"/>
              <a:t>: </a:t>
            </a:r>
          </a:p>
          <a:p>
            <a:pPr>
              <a:buFontTx/>
              <a:buChar char="-"/>
            </a:pPr>
            <a:r>
              <a:rPr lang="ru-RU" sz="1800" dirty="0" smtClean="0"/>
              <a:t>лимиты риска на размещение денежных средств;</a:t>
            </a:r>
          </a:p>
          <a:p>
            <a:pPr>
              <a:buFontTx/>
              <a:buChar char="-"/>
            </a:pPr>
            <a:r>
              <a:rPr lang="ru-RU" sz="1800" dirty="0" smtClean="0"/>
              <a:t>лимиты риска на размещение денежных средств по видам бизнеса; </a:t>
            </a:r>
          </a:p>
          <a:p>
            <a:pPr>
              <a:buFontTx/>
              <a:buChar char="-"/>
            </a:pPr>
            <a:r>
              <a:rPr lang="ru-RU" sz="1800" dirty="0" smtClean="0"/>
              <a:t>лимиты риска на размещение денежных средств на некоторые инструменты (по видам бизнеса);</a:t>
            </a:r>
          </a:p>
          <a:p>
            <a:pPr>
              <a:buFontTx/>
              <a:buChar char="-"/>
            </a:pPr>
            <a:r>
              <a:rPr lang="ru-RU" sz="1800" dirty="0" smtClean="0"/>
              <a:t>лимиты риска определенных контрагентов</a:t>
            </a:r>
          </a:p>
          <a:p>
            <a:r>
              <a:rPr lang="ru-RU" sz="1800" b="1" i="1" dirty="0" smtClean="0"/>
              <a:t>Административные лимиты </a:t>
            </a:r>
            <a:r>
              <a:rPr lang="ru-RU" sz="1800" dirty="0" smtClean="0"/>
              <a:t>(ограничивающие полномочия отдельных функциональных подразделений в принятии определенных решений)</a:t>
            </a:r>
          </a:p>
          <a:p>
            <a:endParaRPr lang="ru-RU" sz="2000" dirty="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63272" cy="4926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Этап 3. Организация контроля за проведением финансовой политики коммерческого банка</a:t>
            </a:r>
            <a:endParaRPr lang="ru-RU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839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Структура документа «Положение о финансовой политике банка»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 «Общие положения»;</a:t>
            </a:r>
          </a:p>
          <a:p>
            <a:r>
              <a:rPr lang="ru-RU" dirty="0" smtClean="0"/>
              <a:t> «Список терминов и определений»; </a:t>
            </a:r>
          </a:p>
          <a:p>
            <a:r>
              <a:rPr lang="ru-RU" dirty="0" smtClean="0"/>
              <a:t> «Цели и задачи финансовой политики банка»; </a:t>
            </a:r>
          </a:p>
          <a:p>
            <a:r>
              <a:rPr lang="ru-RU" dirty="0" smtClean="0"/>
              <a:t>«Основные принципы финансовой политики банка»; </a:t>
            </a:r>
          </a:p>
          <a:p>
            <a:r>
              <a:rPr lang="ru-RU" dirty="0" smtClean="0"/>
              <a:t>«Организационные основы финансовой политики банка»;  </a:t>
            </a:r>
          </a:p>
          <a:p>
            <a:r>
              <a:rPr lang="ru-RU" dirty="0" smtClean="0"/>
              <a:t>«Выбор банком стратегии и определение тактики формирования и трансформации финансовых ресурсов»; </a:t>
            </a:r>
          </a:p>
          <a:p>
            <a:r>
              <a:rPr lang="ru-RU" dirty="0" smtClean="0"/>
              <a:t> «План реализации финансовой политики банка»;  </a:t>
            </a:r>
          </a:p>
          <a:p>
            <a:r>
              <a:rPr lang="ru-RU" dirty="0" smtClean="0"/>
              <a:t>«Контроль финансовой политики»;  </a:t>
            </a:r>
          </a:p>
          <a:p>
            <a:r>
              <a:rPr lang="ru-RU" dirty="0" smtClean="0"/>
              <a:t>«Оценка результатов реализации финансовой политики банка»; </a:t>
            </a:r>
          </a:p>
          <a:p>
            <a:r>
              <a:rPr lang="ru-RU" dirty="0" smtClean="0"/>
              <a:t>«Заключительные положения»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9946" name="Group 10"/>
          <p:cNvGrpSpPr>
            <a:grpSpLocks noChangeAspect="1"/>
          </p:cNvGrpSpPr>
          <p:nvPr/>
        </p:nvGrpSpPr>
        <p:grpSpPr bwMode="auto">
          <a:xfrm>
            <a:off x="-29980" y="720080"/>
            <a:ext cx="9173980" cy="5877272"/>
            <a:chOff x="2281" y="1908"/>
            <a:chExt cx="7200" cy="10727"/>
          </a:xfrm>
        </p:grpSpPr>
        <p:sp>
          <p:nvSpPr>
            <p:cNvPr id="39963" name="AutoShape 27"/>
            <p:cNvSpPr>
              <a:spLocks noChangeAspect="1" noChangeArrowheads="1" noTextEdit="1"/>
            </p:cNvSpPr>
            <p:nvPr/>
          </p:nvSpPr>
          <p:spPr bwMode="auto">
            <a:xfrm>
              <a:off x="2281" y="1908"/>
              <a:ext cx="7200" cy="1072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962" name="Rectangle 26"/>
            <p:cNvSpPr>
              <a:spLocks noChangeArrowheads="1"/>
            </p:cNvSpPr>
            <p:nvPr/>
          </p:nvSpPr>
          <p:spPr bwMode="auto">
            <a:xfrm>
              <a:off x="2728" y="2537"/>
              <a:ext cx="6104" cy="157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bg2">
                  <a:lumMod val="2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Механизм реализации финансовой политики коммерческого банка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61" name="Rectangle 25"/>
            <p:cNvSpPr>
              <a:spLocks noChangeArrowheads="1"/>
            </p:cNvSpPr>
            <p:nvPr/>
          </p:nvSpPr>
          <p:spPr bwMode="auto">
            <a:xfrm>
              <a:off x="2385" y="5026"/>
              <a:ext cx="1645" cy="406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bg2">
                  <a:lumMod val="2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7463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Механизм стимулирования роста объема и качества финансовых ресурсов банка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60" name="Rectangle 24"/>
            <p:cNvSpPr>
              <a:spLocks noChangeArrowheads="1"/>
            </p:cNvSpPr>
            <p:nvPr/>
          </p:nvSpPr>
          <p:spPr bwMode="auto">
            <a:xfrm>
              <a:off x="7773" y="7978"/>
              <a:ext cx="1650" cy="433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bg2">
                  <a:lumMod val="2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Механизм ограничения рисков,  сопряженных с финансовой деятельностью банка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57" name="Rectangle 21"/>
            <p:cNvSpPr>
              <a:spLocks noChangeArrowheads="1"/>
            </p:cNvSpPr>
            <p:nvPr/>
          </p:nvSpPr>
          <p:spPr bwMode="auto">
            <a:xfrm>
              <a:off x="4084" y="6064"/>
              <a:ext cx="1854" cy="430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bg2">
                  <a:lumMod val="2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Механизм содействия повышению результативности трансформации финансовых ресурсов банка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55" name="Rectangle 19"/>
            <p:cNvSpPr>
              <a:spLocks noChangeArrowheads="1"/>
            </p:cNvSpPr>
            <p:nvPr/>
          </p:nvSpPr>
          <p:spPr bwMode="auto">
            <a:xfrm>
              <a:off x="6006" y="6852"/>
              <a:ext cx="1694" cy="429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5400">
              <a:solidFill>
                <a:schemeClr val="bg2">
                  <a:lumMod val="25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Механизм оптимизации ценообразования, доходов и расходов коммерческого банка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Стрелка вниз 14"/>
          <p:cNvSpPr/>
          <p:nvPr/>
        </p:nvSpPr>
        <p:spPr>
          <a:xfrm>
            <a:off x="827584" y="1916832"/>
            <a:ext cx="216024" cy="504056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3203848" y="1916832"/>
            <a:ext cx="216024" cy="1080120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436096" y="1916832"/>
            <a:ext cx="216024" cy="151216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668344" y="1916832"/>
            <a:ext cx="216024" cy="2088232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Group 3"/>
          <p:cNvGrpSpPr>
            <a:grpSpLocks noChangeAspect="1"/>
          </p:cNvGrpSpPr>
          <p:nvPr/>
        </p:nvGrpSpPr>
        <p:grpSpPr bwMode="auto">
          <a:xfrm>
            <a:off x="395536" y="218"/>
            <a:ext cx="8460432" cy="6857782"/>
            <a:chOff x="2281" y="3029"/>
            <a:chExt cx="7200" cy="5759"/>
          </a:xfrm>
        </p:grpSpPr>
        <p:sp>
          <p:nvSpPr>
            <p:cNvPr id="1046" name="AutoShape 22"/>
            <p:cNvSpPr>
              <a:spLocks noChangeAspect="1" noChangeArrowheads="1" noTextEdit="1"/>
            </p:cNvSpPr>
            <p:nvPr/>
          </p:nvSpPr>
          <p:spPr bwMode="auto">
            <a:xfrm>
              <a:off x="2281" y="3029"/>
              <a:ext cx="7200" cy="575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2281" y="3076"/>
              <a:ext cx="7193" cy="5688"/>
              <a:chOff x="2281" y="3076"/>
              <a:chExt cx="7193" cy="5688"/>
            </a:xfrm>
          </p:grpSpPr>
          <p:sp>
            <p:nvSpPr>
              <p:cNvPr id="1044" name="Rectangle 20"/>
              <p:cNvSpPr>
                <a:spLocks noChangeArrowheads="1"/>
              </p:cNvSpPr>
              <p:nvPr/>
            </p:nvSpPr>
            <p:spPr bwMode="auto">
              <a:xfrm>
                <a:off x="2281" y="3093"/>
                <a:ext cx="1645" cy="95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1746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Механизм стимулирования роста объема и качества финансовых ресурсов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19"/>
              <p:cNvSpPr>
                <a:spLocks noChangeArrowheads="1"/>
              </p:cNvSpPr>
              <p:nvPr/>
            </p:nvSpPr>
            <p:spPr bwMode="auto">
              <a:xfrm>
                <a:off x="7787" y="3076"/>
                <a:ext cx="1687" cy="97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34925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Механизм ограничения рисков,  сопряженных с финансовой деятельностью коммерческого банка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16"/>
              <p:cNvSpPr>
                <a:spLocks noChangeArrowheads="1"/>
              </p:cNvSpPr>
              <p:nvPr/>
            </p:nvSpPr>
            <p:spPr bwMode="auto">
              <a:xfrm>
                <a:off x="3980" y="3105"/>
                <a:ext cx="1921" cy="947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Механизм содействия повышению результативности трансформации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финансовых ресурсов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14"/>
              <p:cNvSpPr>
                <a:spLocks noChangeArrowheads="1"/>
              </p:cNvSpPr>
              <p:nvPr/>
            </p:nvSpPr>
            <p:spPr bwMode="auto">
              <a:xfrm>
                <a:off x="5954" y="3100"/>
                <a:ext cx="1767" cy="95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Механизм оптимизации ценообразования, доходов и расходов коммерческого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7787" y="4330"/>
                <a:ext cx="1649" cy="443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4445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1. Разработка </a:t>
                </a:r>
                <a:r>
                  <a:rPr kumimoji="0" lang="ru-RU" sz="1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внутрибанковских</a:t>
                </a: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нормативных документов, регламентирующих порядок управления отдельными финансовыми рисками;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444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2. Создание условий для минимизации рисков финансовой деятельности банка;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444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3. Постоянный мониторинг состояния, размера, структуры и динамики рисков, мониторинг адекватности параметров управления финансовыми рисками;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444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4. Своевременное проведение руководством банка комплекса мероприятий по предотвращению  кризисной ситуации или выходу из кризисной ситуации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8576" y="4059"/>
                <a:ext cx="140" cy="279"/>
              </a:xfrm>
              <a:prstGeom prst="downArrow">
                <a:avLst>
                  <a:gd name="adj1" fmla="val 50000"/>
                  <a:gd name="adj2" fmla="val 4982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4066" y="4330"/>
                <a:ext cx="1828" cy="443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34925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1. Организация процессов санкционирования отдельных видов операций по трансформации финансовых ресурсов коммерческого банка с учетом  их рентабельности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2. Развитие наиболее приоритетных с точки зрения результативности направлений трансформации финансовых ресурсов коммерческого банка: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проектное и структурное финансирование;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венчурные инвестиции;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синдицированные кредиты и др.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3. Оптимизация схемы трансформации финансовых ресурсов коммерческого банка, совершенствование методов построения матрицы фондирования коммерческого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349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9"/>
              <p:cNvSpPr>
                <a:spLocks noChangeArrowheads="1"/>
              </p:cNvSpPr>
              <p:nvPr/>
            </p:nvSpPr>
            <p:spPr bwMode="auto">
              <a:xfrm>
                <a:off x="5952" y="4330"/>
                <a:ext cx="1777" cy="443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98425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1. Проведение гибкой ценовой политики, обеспечивающей возможность установления индивидуальных процентных ставок и тарифов по запросам клиентов, в сотрудничестве с которыми банк заинтересован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984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2. Оптимизация процентных расходов коммерческого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984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3. Ограничение административно-хозяйственных расходов коммерческого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984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4. Оптимизация планирования налоговых расходов, постоянный мониторинг изменений законодательства о налогообложении,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98425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оценка их влияния на будущую стоимость финансовых ресурсов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6799" y="4052"/>
                <a:ext cx="141" cy="278"/>
              </a:xfrm>
              <a:prstGeom prst="downArrow">
                <a:avLst>
                  <a:gd name="adj1" fmla="val 50000"/>
                  <a:gd name="adj2" fmla="val 4929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>
                <a:off x="4822" y="4052"/>
                <a:ext cx="141" cy="278"/>
              </a:xfrm>
              <a:prstGeom prst="downArrow">
                <a:avLst>
                  <a:gd name="adj1" fmla="val 50000"/>
                  <a:gd name="adj2" fmla="val 4929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>
                <a:off x="2864" y="4041"/>
                <a:ext cx="140" cy="278"/>
              </a:xfrm>
              <a:prstGeom prst="downArrow">
                <a:avLst>
                  <a:gd name="adj1" fmla="val 50000"/>
                  <a:gd name="adj2" fmla="val 49643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2294" y="4330"/>
                <a:ext cx="1677" cy="442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61913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1. Увеличение собственного капитала коммерческого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2. Создание благоприятных условий для привлечения клиентов: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разработка системы стимулов; 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своевременная реакция на потребности клиентов;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повышение качества оказания услуг;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- расширение перечня финансовых инструментов и др.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3. Поддержание необходимого уровня диверсификации финансовых ресурсов, стабильности и сбалансированности по срокам и объемам;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61913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4. Постоянный мониторинг объема и структуры финансовых ресурсов банка</a:t>
                </a:r>
                <a:endPara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5600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8748464" y="6525344"/>
            <a:ext cx="395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fld id="{196F8812-3FB7-43AC-A994-21E0E4F118CE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Актуальность 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В современных условиях высокого уровня неопределенности и рисков в банковской сфере, возрастающей конкуренции между различными финансовыми посредниками за свободные финансовые ресурсы экономических субъектов особую актуальность для коммерческих банков приобретает формирование комплексной финансовой политики, качество которой в значительной мере определяет эффективность деятельности банков, высокие темпы их развития, отвечающие растущим общественным потребностям, конкурентоспособность и финансовую устойчивость коммерческих банков. </a:t>
            </a:r>
            <a:endParaRPr lang="en-US" sz="2000" dirty="0" smtClean="0"/>
          </a:p>
          <a:p>
            <a:pPr algn="just"/>
            <a:r>
              <a:rPr lang="ru-RU" sz="2000" dirty="0" smtClean="0"/>
              <a:t>Финансовая политика банка представляет собой совокупность принципов, методов и способов выполнения последовательно связанных действий по формированию и трансформации финансовых ресурсов банка в целях выполнения функций банка как предпринимательской структуры в условиях нестабильности факторов внешней среды.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2400296"/>
          </a:xfrm>
        </p:spPr>
        <p:txBody>
          <a:bodyPr/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4437112"/>
            <a:ext cx="7772400" cy="7853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Ключевые проблемы российских коммерческих банков в области формирования финансовых ресурсов на современном этапе развития экономики</a:t>
            </a:r>
            <a:endParaRPr lang="ru-RU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07524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3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3501008"/>
          <a:ext cx="8964488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3212976"/>
            <a:ext cx="90364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Изменение срочной структуры рублевых вкладов физических лиц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920716" y="6677247"/>
            <a:ext cx="168366" cy="138223"/>
          </a:xfrm>
        </p:spPr>
        <p:txBody>
          <a:bodyPr/>
          <a:lstStyle/>
          <a:p>
            <a:fld id="{196F8812-3FB7-43AC-A994-21E0E4F118CE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0" y="908721"/>
          <a:ext cx="8892480" cy="1905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1331640" y="2924944"/>
          <a:ext cx="7272807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1612" y="5070764"/>
          <a:ext cx="7934764" cy="1787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5536" y="692696"/>
            <a:ext cx="67687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Изменение срочной структуры вкладов физических лиц 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797152"/>
            <a:ext cx="83164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Изменение срочной структуры общей суммы вкладов и депозитов 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9712" y="2708920"/>
            <a:ext cx="61206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Изменение срочной структуры депозитов юридических лиц </a:t>
            </a: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0588" y="2924944"/>
            <a:ext cx="1296144" cy="19337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 smtClean="0">
                <a:solidFill>
                  <a:schemeClr val="tx1"/>
                </a:solidFill>
              </a:rPr>
              <a:t>на срок свыше 3 лет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1 года до 3 лет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181 дня до 1 года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91 до 180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 от 31 до 90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до 30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до востребования</a:t>
            </a: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4969" y="3284984"/>
            <a:ext cx="68194" cy="45719"/>
          </a:xfrm>
          <a:prstGeom prst="rect">
            <a:avLst/>
          </a:prstGeom>
          <a:solidFill>
            <a:srgbClr val="FF99F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4969" y="3573016"/>
            <a:ext cx="68194" cy="45719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94969" y="3861048"/>
            <a:ext cx="68194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4969" y="4167984"/>
            <a:ext cx="68194" cy="457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4969" y="4653136"/>
            <a:ext cx="68194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94969" y="4508673"/>
            <a:ext cx="68194" cy="457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94969" y="2924944"/>
            <a:ext cx="68194" cy="45719"/>
          </a:xfrm>
          <a:prstGeom prst="rect">
            <a:avLst/>
          </a:prstGeom>
          <a:solidFill>
            <a:srgbClr val="6699FF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524328" y="5146158"/>
            <a:ext cx="1306945" cy="17118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00" dirty="0" smtClean="0">
                <a:solidFill>
                  <a:schemeClr val="tx1"/>
                </a:solidFill>
              </a:rPr>
              <a:t>на срок свыше 3 лет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1 года до 3 лет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181 дня до 1 года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от 91 до 180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 от 31 до 90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на срок до 30 дней</a:t>
            </a:r>
          </a:p>
          <a:p>
            <a:r>
              <a:rPr lang="ru-RU" sz="1000" dirty="0" smtClean="0">
                <a:solidFill>
                  <a:schemeClr val="tx1"/>
                </a:solidFill>
              </a:rPr>
              <a:t>до востребования</a:t>
            </a:r>
          </a:p>
          <a:p>
            <a:pPr algn="ctr"/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441687" y="5085184"/>
            <a:ext cx="68194" cy="45719"/>
          </a:xfrm>
          <a:prstGeom prst="rect">
            <a:avLst/>
          </a:prstGeom>
          <a:solidFill>
            <a:srgbClr val="9999FF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441687" y="5373216"/>
            <a:ext cx="68194" cy="45719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7441687" y="5733256"/>
            <a:ext cx="68194" cy="45719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441687" y="6021288"/>
            <a:ext cx="68194" cy="45719"/>
          </a:xfrm>
          <a:prstGeom prst="rect">
            <a:avLst/>
          </a:prstGeom>
          <a:solidFill>
            <a:srgbClr val="00CC99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441687" y="6305107"/>
            <a:ext cx="68194" cy="4571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441687" y="6553714"/>
            <a:ext cx="68194" cy="45719"/>
          </a:xfrm>
          <a:prstGeom prst="rect">
            <a:avLst/>
          </a:prstGeom>
          <a:solidFill>
            <a:srgbClr val="66FFFF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7441687" y="6764117"/>
            <a:ext cx="68194" cy="45719"/>
          </a:xfrm>
          <a:prstGeom prst="rect">
            <a:avLst/>
          </a:prstGeom>
          <a:solidFill>
            <a:srgbClr val="0066CC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7947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Цели финансовой политики коммерческого банка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23528" y="1163782"/>
          <a:ext cx="8229600" cy="5694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86956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Задачи финансовой политики банка</a:t>
            </a: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6165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 flipV="1">
            <a:off x="0" y="-30637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323528" y="457200"/>
            <a:ext cx="9361040" cy="6572200"/>
            <a:chOff x="2281" y="4794"/>
            <a:chExt cx="6778" cy="6828"/>
          </a:xfrm>
        </p:grpSpPr>
        <p:sp>
          <p:nvSpPr>
            <p:cNvPr id="2072" name="AutoShape 24"/>
            <p:cNvSpPr>
              <a:spLocks noChangeAspect="1" noChangeArrowheads="1" noTextEdit="1"/>
            </p:cNvSpPr>
            <p:nvPr/>
          </p:nvSpPr>
          <p:spPr bwMode="auto">
            <a:xfrm>
              <a:off x="2281" y="4794"/>
              <a:ext cx="6778" cy="682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2563" y="5073"/>
              <a:ext cx="5649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Принципы формирования финансовой политики коммерческого банка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987" y="5909"/>
              <a:ext cx="522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эффективности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9" name="Line 21"/>
            <p:cNvSpPr>
              <a:spLocks noChangeShapeType="1"/>
            </p:cNvSpPr>
            <p:nvPr/>
          </p:nvSpPr>
          <p:spPr bwMode="auto">
            <a:xfrm flipH="1">
              <a:off x="2705" y="5630"/>
              <a:ext cx="1" cy="54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>
              <a:off x="2712" y="6105"/>
              <a:ext cx="278" cy="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2987" y="6466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оптимальности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2987" y="7023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адекватности 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2987" y="7581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осторожности и безопасности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2987" y="8138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понятности, обоснованности и непротиворечивости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2987" y="8696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ориентированности на клиентов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2987" y="9253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гибкости и постоянного совершенствования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2987" y="9810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технологичности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987" y="10368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 учета и покрытия рисков</a:t>
              </a:r>
              <a:endParaRPr kumimoji="0" lang="ru-RU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2987" y="10925"/>
              <a:ext cx="522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Принцип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контролируемости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>
              <a:off x="2708" y="6701"/>
              <a:ext cx="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 flipV="1">
              <a:off x="2705" y="7298"/>
              <a:ext cx="273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708" y="7797"/>
              <a:ext cx="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2708" y="8366"/>
              <a:ext cx="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2684" y="8900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2684" y="9433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 flipV="1">
              <a:off x="2708" y="9999"/>
              <a:ext cx="273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auto">
            <a:xfrm>
              <a:off x="2708" y="10561"/>
              <a:ext cx="28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" name="Line 2"/>
            <p:cNvSpPr>
              <a:spLocks noChangeShapeType="1"/>
            </p:cNvSpPr>
            <p:nvPr/>
          </p:nvSpPr>
          <p:spPr bwMode="auto">
            <a:xfrm>
              <a:off x="2705" y="11065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 contourW="12700">
              <a:bevelT/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-88" y="670560"/>
            <a:ext cx="8889255" cy="6186886"/>
            <a:chOff x="1926" y="424"/>
            <a:chExt cx="7553" cy="5512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1926" y="424"/>
              <a:ext cx="7553" cy="5512"/>
            </a:xfrm>
            <a:prstGeom prst="rect">
              <a:avLst/>
            </a:prstGeom>
            <a:noFill/>
            <a:ln w="3175">
              <a:solidFill>
                <a:srgbClr val="66FFFF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 extrusionH="76200" contourW="12700">
              <a:bevelT/>
              <a:bevelB/>
              <a:extrusionClr>
                <a:schemeClr val="bg2">
                  <a:lumMod val="50000"/>
                </a:schemeClr>
              </a:extrusionClr>
              <a:contourClr>
                <a:schemeClr val="bg2">
                  <a:lumMod val="75000"/>
                </a:schemeClr>
              </a:contour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2420" y="424"/>
              <a:ext cx="7059" cy="5435"/>
              <a:chOff x="2703" y="6"/>
              <a:chExt cx="6494" cy="5409"/>
            </a:xfrm>
          </p:grpSpPr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2841" y="3908"/>
                <a:ext cx="6203" cy="895"/>
                <a:chOff x="2841" y="3908"/>
                <a:chExt cx="6203" cy="895"/>
              </a:xfrm>
            </p:grpSpPr>
            <p:sp>
              <p:nvSpPr>
                <p:cNvPr id="1030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7079" y="3908"/>
                  <a:ext cx="0" cy="13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1" name="Line 7"/>
                <p:cNvSpPr>
                  <a:spLocks noChangeShapeType="1"/>
                </p:cNvSpPr>
                <p:nvPr/>
              </p:nvSpPr>
              <p:spPr bwMode="auto">
                <a:xfrm>
                  <a:off x="2841" y="4788"/>
                  <a:ext cx="6203" cy="15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 flipH="1">
                <a:off x="8914" y="5023"/>
                <a:ext cx="141" cy="0"/>
              </a:xfrm>
              <a:prstGeom prst="line">
                <a:avLst/>
              </a:prstGeom>
              <a:noFill/>
              <a:ln w="19050" cap="rnd">
                <a:solidFill>
                  <a:srgbClr val="000000"/>
                </a:solidFill>
                <a:prstDash val="sysDot"/>
                <a:round/>
                <a:headEnd/>
                <a:tailEnd type="triangle" w="med" len="med"/>
              </a:ln>
              <a:scene3d>
                <a:camera prst="orthographicFront"/>
                <a:lightRig rig="threePt" dir="t"/>
              </a:scene3d>
              <a:sp3d extrusionH="76200" contourW="12700">
                <a:bevelT/>
                <a:bevelB/>
                <a:extrusionClr>
                  <a:schemeClr val="bg2">
                    <a:lumMod val="50000"/>
                  </a:schemeClr>
                </a:extrusionClr>
                <a:contourClr>
                  <a:schemeClr val="bg2">
                    <a:lumMod val="75000"/>
                  </a:schemeClr>
                </a:contour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033" name="Group 9"/>
              <p:cNvGrpSpPr>
                <a:grpSpLocks/>
              </p:cNvGrpSpPr>
              <p:nvPr/>
            </p:nvGrpSpPr>
            <p:grpSpPr bwMode="auto">
              <a:xfrm>
                <a:off x="2703" y="6"/>
                <a:ext cx="6494" cy="5409"/>
                <a:chOff x="2703" y="6"/>
                <a:chExt cx="6495" cy="5409"/>
              </a:xfrm>
            </p:grpSpPr>
            <p:sp>
              <p:nvSpPr>
                <p:cNvPr id="1034" name="Rectangle 10"/>
                <p:cNvSpPr>
                  <a:spLocks noChangeArrowheads="1"/>
                </p:cNvSpPr>
                <p:nvPr/>
              </p:nvSpPr>
              <p:spPr bwMode="auto">
                <a:xfrm>
                  <a:off x="2703" y="6"/>
                  <a:ext cx="6494" cy="554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500" b="1" i="0" strike="noStrike" cap="none" normalizeH="0" baseline="0" dirty="0" smtClean="0">
                      <a:ln>
                        <a:noFill/>
                      </a:ln>
                      <a:solidFill>
                        <a:schemeClr val="bg2">
                          <a:lumMod val="25000"/>
                        </a:schemeClr>
                      </a:solidFill>
                      <a:effectLst/>
                      <a:latin typeface="Times New Roman" pitchFamily="18" charset="0"/>
                    </a:rPr>
                    <a:t>Элементы финансовой политики коммерческого банка: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5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5918" y="560"/>
                  <a:ext cx="5" cy="14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6" name="Line 12"/>
                <p:cNvSpPr>
                  <a:spLocks noChangeShapeType="1"/>
                </p:cNvSpPr>
                <p:nvPr/>
              </p:nvSpPr>
              <p:spPr bwMode="auto">
                <a:xfrm>
                  <a:off x="2703" y="703"/>
                  <a:ext cx="6494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7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2703" y="703"/>
                  <a:ext cx="1" cy="445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8" name="Line 14"/>
                <p:cNvSpPr>
                  <a:spLocks noChangeShapeType="1"/>
                </p:cNvSpPr>
                <p:nvPr/>
              </p:nvSpPr>
              <p:spPr bwMode="auto">
                <a:xfrm>
                  <a:off x="2703" y="1121"/>
                  <a:ext cx="28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39" name="Rectangle 15"/>
                <p:cNvSpPr>
                  <a:spLocks noChangeArrowheads="1"/>
                </p:cNvSpPr>
                <p:nvPr/>
              </p:nvSpPr>
              <p:spPr bwMode="auto">
                <a:xfrm>
                  <a:off x="2985" y="981"/>
                  <a:ext cx="4235" cy="1115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Цель финансовой политики</a:t>
                  </a:r>
                  <a:r>
                    <a:rPr kumimoji="0" lang="ru-RU" sz="1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 </a:t>
                  </a: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банка</a:t>
                  </a:r>
                  <a:r>
                    <a:rPr kumimoji="0" lang="ru-RU" sz="1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 - увеличение количества и качества финансовых ресурсов банка при минимизации расходов банка и обеспечении необходимых уровней прибыльности и ликвидности с учетом всех видов банковских рисков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40" name="Rectangle 16"/>
                <p:cNvSpPr>
                  <a:spLocks noChangeArrowheads="1"/>
                </p:cNvSpPr>
                <p:nvPr/>
              </p:nvSpPr>
              <p:spPr bwMode="auto">
                <a:xfrm>
                  <a:off x="7503" y="981"/>
                  <a:ext cx="1411" cy="1115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Финансовые ресурсы коммерческого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41" name="Line 17"/>
                <p:cNvSpPr>
                  <a:spLocks noChangeShapeType="1"/>
                </p:cNvSpPr>
                <p:nvPr/>
              </p:nvSpPr>
              <p:spPr bwMode="auto">
                <a:xfrm>
                  <a:off x="9197" y="703"/>
                  <a:ext cx="1" cy="445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2" name="Line 18"/>
                <p:cNvSpPr>
                  <a:spLocks noChangeShapeType="1"/>
                </p:cNvSpPr>
                <p:nvPr/>
              </p:nvSpPr>
              <p:spPr bwMode="auto">
                <a:xfrm>
                  <a:off x="8914" y="1121"/>
                  <a:ext cx="28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3" name="Line 19"/>
                <p:cNvSpPr>
                  <a:spLocks noChangeShapeType="1"/>
                </p:cNvSpPr>
                <p:nvPr/>
              </p:nvSpPr>
              <p:spPr bwMode="auto">
                <a:xfrm>
                  <a:off x="7220" y="1539"/>
                  <a:ext cx="283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4" name="Rectangle 20"/>
                <p:cNvSpPr>
                  <a:spLocks noChangeArrowheads="1"/>
                </p:cNvSpPr>
                <p:nvPr/>
              </p:nvSpPr>
              <p:spPr bwMode="auto">
                <a:xfrm>
                  <a:off x="2985" y="2375"/>
                  <a:ext cx="2965" cy="55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организации финансовой деятельности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45" name="Rectangle 21"/>
                <p:cNvSpPr>
                  <a:spLocks noChangeArrowheads="1"/>
                </p:cNvSpPr>
                <p:nvPr/>
              </p:nvSpPr>
              <p:spPr bwMode="auto">
                <a:xfrm>
                  <a:off x="6373" y="2375"/>
                  <a:ext cx="2541" cy="55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финансового планирования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46" name="Line 22"/>
                <p:cNvSpPr>
                  <a:spLocks noChangeShapeType="1"/>
                </p:cNvSpPr>
                <p:nvPr/>
              </p:nvSpPr>
              <p:spPr bwMode="auto">
                <a:xfrm>
                  <a:off x="7926" y="2096"/>
                  <a:ext cx="0" cy="27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7" name="Line 23"/>
                <p:cNvSpPr>
                  <a:spLocks noChangeShapeType="1"/>
                </p:cNvSpPr>
                <p:nvPr/>
              </p:nvSpPr>
              <p:spPr bwMode="auto">
                <a:xfrm>
                  <a:off x="3550" y="2096"/>
                  <a:ext cx="0" cy="27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6175" y="2236"/>
                  <a:ext cx="1751" cy="1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49" name="Line 25"/>
                <p:cNvSpPr>
                  <a:spLocks noChangeShapeType="1"/>
                </p:cNvSpPr>
                <p:nvPr/>
              </p:nvSpPr>
              <p:spPr bwMode="auto">
                <a:xfrm>
                  <a:off x="5950" y="2654"/>
                  <a:ext cx="423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auto">
                <a:xfrm>
                  <a:off x="2703" y="2654"/>
                  <a:ext cx="28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1" name="Line 27"/>
                <p:cNvSpPr>
                  <a:spLocks noChangeShapeType="1"/>
                </p:cNvSpPr>
                <p:nvPr/>
              </p:nvSpPr>
              <p:spPr bwMode="auto">
                <a:xfrm>
                  <a:off x="8914" y="2654"/>
                  <a:ext cx="28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2" name="Rectangle 28"/>
                <p:cNvSpPr>
                  <a:spLocks noChangeArrowheads="1"/>
                </p:cNvSpPr>
                <p:nvPr/>
              </p:nvSpPr>
              <p:spPr bwMode="auto">
                <a:xfrm>
                  <a:off x="2985" y="3211"/>
                  <a:ext cx="3529" cy="734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регулирования финансовой деятельности банка</a:t>
                  </a:r>
                  <a:r>
                    <a:rPr kumimoji="0" lang="ru-RU" sz="1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 (методы, рычаги и инструменты финансовой политики банка)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53" name="Rectangle 29"/>
                <p:cNvSpPr>
                  <a:spLocks noChangeArrowheads="1"/>
                </p:cNvSpPr>
                <p:nvPr/>
              </p:nvSpPr>
              <p:spPr bwMode="auto">
                <a:xfrm>
                  <a:off x="6938" y="3211"/>
                  <a:ext cx="1976" cy="69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контроля финансовой деятельности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5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6435" y="2916"/>
                  <a:ext cx="1" cy="278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5" name="Line 31"/>
                <p:cNvSpPr>
                  <a:spLocks noChangeShapeType="1"/>
                </p:cNvSpPr>
                <p:nvPr/>
              </p:nvSpPr>
              <p:spPr bwMode="auto">
                <a:xfrm>
                  <a:off x="6514" y="3490"/>
                  <a:ext cx="424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6" name="Line 32"/>
                <p:cNvSpPr>
                  <a:spLocks noChangeShapeType="1"/>
                </p:cNvSpPr>
                <p:nvPr/>
              </p:nvSpPr>
              <p:spPr bwMode="auto">
                <a:xfrm>
                  <a:off x="7926" y="2933"/>
                  <a:ext cx="1" cy="277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7" name="Line 33"/>
                <p:cNvSpPr>
                  <a:spLocks noChangeShapeType="1"/>
                </p:cNvSpPr>
                <p:nvPr/>
              </p:nvSpPr>
              <p:spPr bwMode="auto">
                <a:xfrm>
                  <a:off x="3550" y="2933"/>
                  <a:ext cx="0" cy="278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8" name="Line 34"/>
                <p:cNvSpPr>
                  <a:spLocks noChangeShapeType="1"/>
                </p:cNvSpPr>
                <p:nvPr/>
              </p:nvSpPr>
              <p:spPr bwMode="auto">
                <a:xfrm>
                  <a:off x="2703" y="3490"/>
                  <a:ext cx="28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auto">
                <a:xfrm>
                  <a:off x="8914" y="3490"/>
                  <a:ext cx="283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0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5" y="4187"/>
                  <a:ext cx="3106" cy="509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обеспечения финансовой деятельности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61" name="Rectangle 37"/>
                <p:cNvSpPr>
                  <a:spLocks noChangeArrowheads="1"/>
                </p:cNvSpPr>
                <p:nvPr/>
              </p:nvSpPr>
              <p:spPr bwMode="auto">
                <a:xfrm>
                  <a:off x="6373" y="4187"/>
                  <a:ext cx="2541" cy="509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lvl="0" indent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Система внешней поддержки финансовой деятельности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62" name="Rectangle 38"/>
                <p:cNvSpPr>
                  <a:spLocks noChangeArrowheads="1"/>
                </p:cNvSpPr>
                <p:nvPr/>
              </p:nvSpPr>
              <p:spPr bwMode="auto">
                <a:xfrm>
                  <a:off x="2985" y="4929"/>
                  <a:ext cx="3106" cy="486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Результаты проведения финансовой политики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63" name="Rectangle 39"/>
                <p:cNvSpPr>
                  <a:spLocks noChangeArrowheads="1"/>
                </p:cNvSpPr>
                <p:nvPr/>
              </p:nvSpPr>
              <p:spPr bwMode="auto">
                <a:xfrm>
                  <a:off x="6373" y="4884"/>
                  <a:ext cx="2541" cy="527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lvl="0" indent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tabLst/>
                  </a:pPr>
                  <a:r>
                    <a:rPr kumimoji="0" lang="ru-RU" sz="1600" b="1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</a:rPr>
                    <a:t>Ограничения (риски) финансовой деятельности банка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ru-RU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64" name="Line 40"/>
                <p:cNvSpPr>
                  <a:spLocks noChangeShapeType="1"/>
                </p:cNvSpPr>
                <p:nvPr/>
              </p:nvSpPr>
              <p:spPr bwMode="auto">
                <a:xfrm>
                  <a:off x="2703" y="5162"/>
                  <a:ext cx="28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5" name="Line 41"/>
                <p:cNvSpPr>
                  <a:spLocks noChangeShapeType="1"/>
                </p:cNvSpPr>
                <p:nvPr/>
              </p:nvSpPr>
              <p:spPr bwMode="auto">
                <a:xfrm>
                  <a:off x="2703" y="4465"/>
                  <a:ext cx="282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6" name="Line 42"/>
                <p:cNvSpPr>
                  <a:spLocks noChangeShapeType="1"/>
                </p:cNvSpPr>
                <p:nvPr/>
              </p:nvSpPr>
              <p:spPr bwMode="auto">
                <a:xfrm>
                  <a:off x="8914" y="5162"/>
                  <a:ext cx="28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7" name="Line 43"/>
                <p:cNvSpPr>
                  <a:spLocks noChangeShapeType="1"/>
                </p:cNvSpPr>
                <p:nvPr/>
              </p:nvSpPr>
              <p:spPr bwMode="auto">
                <a:xfrm>
                  <a:off x="8914" y="4465"/>
                  <a:ext cx="283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8" name="Line 44"/>
                <p:cNvSpPr>
                  <a:spLocks noChangeShapeType="1"/>
                </p:cNvSpPr>
                <p:nvPr/>
              </p:nvSpPr>
              <p:spPr bwMode="auto">
                <a:xfrm>
                  <a:off x="3542" y="3961"/>
                  <a:ext cx="9" cy="226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69" name="Line 45"/>
                <p:cNvSpPr>
                  <a:spLocks noChangeShapeType="1"/>
                </p:cNvSpPr>
                <p:nvPr/>
              </p:nvSpPr>
              <p:spPr bwMode="auto">
                <a:xfrm>
                  <a:off x="6091" y="5162"/>
                  <a:ext cx="282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0" name="Line 46"/>
                <p:cNvSpPr>
                  <a:spLocks noChangeShapeType="1"/>
                </p:cNvSpPr>
                <p:nvPr/>
              </p:nvSpPr>
              <p:spPr bwMode="auto">
                <a:xfrm>
                  <a:off x="5385" y="4047"/>
                  <a:ext cx="0" cy="14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1" name="Line 47"/>
                <p:cNvSpPr>
                  <a:spLocks noChangeShapeType="1"/>
                </p:cNvSpPr>
                <p:nvPr/>
              </p:nvSpPr>
              <p:spPr bwMode="auto">
                <a:xfrm>
                  <a:off x="5385" y="4047"/>
                  <a:ext cx="1694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2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6303" y="4100"/>
                  <a:ext cx="14" cy="90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3" name="Line 49"/>
                <p:cNvSpPr>
                  <a:spLocks noChangeShapeType="1"/>
                </p:cNvSpPr>
                <p:nvPr/>
              </p:nvSpPr>
              <p:spPr bwMode="auto">
                <a:xfrm flipH="1" flipV="1">
                  <a:off x="6074" y="5011"/>
                  <a:ext cx="228" cy="3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4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6310" y="4097"/>
                  <a:ext cx="1356" cy="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5" name="Line 51"/>
                <p:cNvSpPr>
                  <a:spLocks noChangeShapeType="1"/>
                </p:cNvSpPr>
                <p:nvPr/>
              </p:nvSpPr>
              <p:spPr bwMode="auto">
                <a:xfrm flipV="1">
                  <a:off x="7678" y="3868"/>
                  <a:ext cx="5" cy="24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6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6165" y="3072"/>
                  <a:ext cx="1055" cy="8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7" name="Line 53"/>
                <p:cNvSpPr>
                  <a:spLocks noChangeShapeType="1"/>
                </p:cNvSpPr>
                <p:nvPr/>
              </p:nvSpPr>
              <p:spPr bwMode="auto">
                <a:xfrm>
                  <a:off x="7220" y="3072"/>
                  <a:ext cx="0" cy="13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2844" y="1818"/>
                  <a:ext cx="0" cy="3205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79" name="Line 55"/>
                <p:cNvSpPr>
                  <a:spLocks noChangeShapeType="1"/>
                </p:cNvSpPr>
                <p:nvPr/>
              </p:nvSpPr>
              <p:spPr bwMode="auto">
                <a:xfrm>
                  <a:off x="2844" y="1818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0" name="Line 56"/>
                <p:cNvSpPr>
                  <a:spLocks noChangeShapeType="1"/>
                </p:cNvSpPr>
                <p:nvPr/>
              </p:nvSpPr>
              <p:spPr bwMode="auto">
                <a:xfrm>
                  <a:off x="2844" y="5023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1" name="Line 57"/>
                <p:cNvSpPr>
                  <a:spLocks noChangeShapeType="1"/>
                </p:cNvSpPr>
                <p:nvPr/>
              </p:nvSpPr>
              <p:spPr bwMode="auto">
                <a:xfrm>
                  <a:off x="3549" y="4670"/>
                  <a:ext cx="1" cy="251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2" name="Line 58"/>
                <p:cNvSpPr>
                  <a:spLocks noChangeShapeType="1"/>
                </p:cNvSpPr>
                <p:nvPr/>
              </p:nvSpPr>
              <p:spPr bwMode="auto">
                <a:xfrm>
                  <a:off x="7980" y="3927"/>
                  <a:ext cx="1" cy="278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3" name="Line 59"/>
                <p:cNvSpPr>
                  <a:spLocks noChangeShapeType="1"/>
                </p:cNvSpPr>
                <p:nvPr/>
              </p:nvSpPr>
              <p:spPr bwMode="auto">
                <a:xfrm flipH="1">
                  <a:off x="8020" y="4668"/>
                  <a:ext cx="6" cy="25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4" name="Line 60"/>
                <p:cNvSpPr>
                  <a:spLocks noChangeShapeType="1"/>
                </p:cNvSpPr>
                <p:nvPr/>
              </p:nvSpPr>
              <p:spPr bwMode="auto">
                <a:xfrm>
                  <a:off x="2844" y="2508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5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6739" y="2936"/>
                  <a:ext cx="10" cy="1179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6" name="Line 62"/>
                <p:cNvSpPr>
                  <a:spLocks noChangeShapeType="1"/>
                </p:cNvSpPr>
                <p:nvPr/>
              </p:nvSpPr>
              <p:spPr bwMode="auto">
                <a:xfrm>
                  <a:off x="2844" y="3769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7" name="Line 63"/>
                <p:cNvSpPr>
                  <a:spLocks noChangeShapeType="1"/>
                </p:cNvSpPr>
                <p:nvPr/>
              </p:nvSpPr>
              <p:spPr bwMode="auto">
                <a:xfrm flipH="1" flipV="1">
                  <a:off x="6091" y="4465"/>
                  <a:ext cx="219" cy="4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prstDash val="dash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8" name="Line 64"/>
                <p:cNvSpPr>
                  <a:spLocks noChangeShapeType="1"/>
                </p:cNvSpPr>
                <p:nvPr/>
              </p:nvSpPr>
              <p:spPr bwMode="auto">
                <a:xfrm>
                  <a:off x="9055" y="1678"/>
                  <a:ext cx="1" cy="3345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89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8914" y="1678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0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8914" y="2514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1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8914" y="3769"/>
                  <a:ext cx="141" cy="0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2" name="Line 68"/>
                <p:cNvSpPr>
                  <a:spLocks noChangeShapeType="1"/>
                </p:cNvSpPr>
                <p:nvPr/>
              </p:nvSpPr>
              <p:spPr bwMode="auto">
                <a:xfrm>
                  <a:off x="6168" y="2250"/>
                  <a:ext cx="1" cy="836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93" name="Line 69"/>
                <p:cNvSpPr>
                  <a:spLocks noChangeShapeType="1"/>
                </p:cNvSpPr>
                <p:nvPr/>
              </p:nvSpPr>
              <p:spPr bwMode="auto">
                <a:xfrm>
                  <a:off x="6938" y="2096"/>
                  <a:ext cx="0" cy="279"/>
                </a:xfrm>
                <a:prstGeom prst="line">
                  <a:avLst/>
                </a:prstGeom>
                <a:noFill/>
                <a:ln w="19050" cap="rnd">
                  <a:solidFill>
                    <a:srgbClr val="000000"/>
                  </a:solidFill>
                  <a:prstDash val="sysDot"/>
                  <a:round/>
                  <a:headEnd type="triangle" w="med" len="med"/>
                  <a:tailEnd type="triangle" w="med" len="med"/>
                </a:ln>
                <a:scene3d>
                  <a:camera prst="orthographicFront"/>
                  <a:lightRig rig="threePt" dir="t"/>
                </a:scene3d>
                <a:sp3d extrusionH="76200" contourW="12700">
                  <a:bevelT/>
                  <a:bevelB/>
                  <a:extrusionClr>
                    <a:schemeClr val="bg2">
                      <a:lumMod val="50000"/>
                    </a:schemeClr>
                  </a:extrusionClr>
                  <a:contourClr>
                    <a:schemeClr val="bg2">
                      <a:lumMod val="75000"/>
                    </a:schemeClr>
                  </a:contourClr>
                </a:sp3d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70" name="Номер слайда 6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8812-3FB7-43AC-A994-21E0E4F118CE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7889" name="Group 1"/>
          <p:cNvGrpSpPr>
            <a:grpSpLocks noChangeAspect="1"/>
          </p:cNvGrpSpPr>
          <p:nvPr/>
        </p:nvGrpSpPr>
        <p:grpSpPr bwMode="auto">
          <a:xfrm>
            <a:off x="467544" y="1412776"/>
            <a:ext cx="8213486" cy="4896544"/>
            <a:chOff x="2281" y="10041"/>
            <a:chExt cx="6918" cy="4320"/>
          </a:xfrm>
          <a:gradFill flip="none" rotWithShape="1">
            <a:gsLst>
              <a:gs pos="0">
                <a:schemeClr val="bg2">
                  <a:lumMod val="75000"/>
                </a:scheme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2700000" scaled="0"/>
            <a:tileRect/>
          </a:gradFill>
        </p:grpSpPr>
        <p:sp>
          <p:nvSpPr>
            <p:cNvPr id="37895" name="AutoShape 7"/>
            <p:cNvSpPr>
              <a:spLocks noChangeAspect="1" noChangeArrowheads="1" noTextEdit="1"/>
            </p:cNvSpPr>
            <p:nvPr/>
          </p:nvSpPr>
          <p:spPr bwMode="auto">
            <a:xfrm>
              <a:off x="2281" y="10041"/>
              <a:ext cx="6918" cy="432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894" name="AutoShape 6"/>
            <p:cNvSpPr>
              <a:spLocks noChangeArrowheads="1"/>
            </p:cNvSpPr>
            <p:nvPr/>
          </p:nvSpPr>
          <p:spPr bwMode="auto">
            <a:xfrm>
              <a:off x="5528" y="11295"/>
              <a:ext cx="280" cy="418"/>
            </a:xfrm>
            <a:prstGeom prst="downArrow">
              <a:avLst>
                <a:gd name="adj1" fmla="val 50000"/>
                <a:gd name="adj2" fmla="val 37321"/>
              </a:avLst>
            </a:prstGeom>
            <a:grpFill/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ru-RU"/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2846" y="10320"/>
              <a:ext cx="5788" cy="697"/>
            </a:xfrm>
            <a:prstGeom prst="rect">
              <a:avLst/>
            </a:prstGeom>
            <a:grpFill/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1.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Определение стратегии коммерческого банка в области формирования финансовых ресурсов и их дальнейшей трансформации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892" name="Rectangle 4"/>
            <p:cNvSpPr>
              <a:spLocks noChangeArrowheads="1"/>
            </p:cNvSpPr>
            <p:nvPr/>
          </p:nvSpPr>
          <p:spPr bwMode="auto">
            <a:xfrm>
              <a:off x="2987" y="11992"/>
              <a:ext cx="5647" cy="697"/>
            </a:xfrm>
            <a:prstGeom prst="rect">
              <a:avLst/>
            </a:prstGeom>
            <a:grpFill/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2.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r>
                <a:rPr kumimoji="0" lang="ru-RU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Разработка основных направлений тактики коммерческого банка в вопросах </a:t>
              </a:r>
              <a:r>
                <a:rPr kumimoji="0" lang="ru-RU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организации процессов формирования и трансформации финансовых ресурсов банка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891" name="Rectangle 3"/>
            <p:cNvSpPr>
              <a:spLocks noChangeArrowheads="1"/>
            </p:cNvSpPr>
            <p:nvPr/>
          </p:nvSpPr>
          <p:spPr bwMode="auto">
            <a:xfrm>
              <a:off x="3009" y="13599"/>
              <a:ext cx="5647" cy="585"/>
            </a:xfrm>
            <a:prstGeom prst="rect">
              <a:avLst/>
            </a:prstGeom>
            <a:grpFill/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3.</a:t>
              </a:r>
              <a:r>
                <a:rPr kumimoji="0" lang="ru-RU" sz="1600" b="1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</a:rPr>
                <a:t> Организация контроля проведения коммерческим  банком финансовой политики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7890" name="AutoShape 2"/>
            <p:cNvSpPr>
              <a:spLocks noChangeArrowheads="1"/>
            </p:cNvSpPr>
            <p:nvPr/>
          </p:nvSpPr>
          <p:spPr bwMode="auto">
            <a:xfrm>
              <a:off x="5574" y="12996"/>
              <a:ext cx="283" cy="418"/>
            </a:xfrm>
            <a:prstGeom prst="downArrow">
              <a:avLst>
                <a:gd name="adj1" fmla="val 50000"/>
                <a:gd name="adj2" fmla="val 36926"/>
              </a:avLst>
            </a:prstGeom>
            <a:grpFill/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FF"/>
              </a:extrusionClr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flatTx/>
            </a:bodyPr>
            <a:lstStyle/>
            <a:p>
              <a:endParaRPr lang="ru-RU"/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467544" y="620688"/>
            <a:ext cx="86764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Схема формирования финансовой политики 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коммерческого банка</a:t>
            </a:r>
            <a:endParaRPr lang="ru-RU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1648</TotalTime>
  <Words>2104</Words>
  <Application>Microsoft Office PowerPoint</Application>
  <PresentationFormat>Экран (4:3)</PresentationFormat>
  <Paragraphs>271</Paragraphs>
  <Slides>20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Особенности формирования финансовой политики коммерческого банка</vt:lpstr>
      <vt:lpstr>Актуальность темы</vt:lpstr>
      <vt:lpstr>Ключевые проблемы российских коммерческих банков в области формирования финансовых ресурсов на современном этапе развития экономики</vt:lpstr>
      <vt:lpstr>Слайд 4</vt:lpstr>
      <vt:lpstr>Цели финансовой политики коммерческого банка</vt:lpstr>
      <vt:lpstr>Задачи финансовой политики банка</vt:lpstr>
      <vt:lpstr>Слайд 7</vt:lpstr>
      <vt:lpstr>Слайд 8</vt:lpstr>
      <vt:lpstr>Слайд 9</vt:lpstr>
      <vt:lpstr>1 этап. Определение стратегии коммерческого банка в области формирования финансовых ресурсов и их дальнейшей трансформации</vt:lpstr>
      <vt:lpstr>Слайд 11</vt:lpstr>
      <vt:lpstr>1 этап. Определение стратегии коммерческого банка в области формирования финансовых ресурсов и их дальнейшей трансформации (продолжение)</vt:lpstr>
      <vt:lpstr>Состав органов управления и подразделений коммерческого банка,  ответственных за определение и проведение его финансовой политики</vt:lpstr>
      <vt:lpstr>Этап 2. Разработка основных направлений тактики коммерческого банка в вопросах организации процессов формирования и трансформации  финансовых ресурсов банка </vt:lpstr>
      <vt:lpstr>Ограничения и лимиты на формирование и трансформацию финансовых ресурсов</vt:lpstr>
      <vt:lpstr>Этап 3. Организация контроля за проведением финансовой политики коммерческого банка</vt:lpstr>
      <vt:lpstr>Структура документа «Положение о финансовой политике банка» </vt:lpstr>
      <vt:lpstr>Слайд 18</vt:lpstr>
      <vt:lpstr>Слайд 19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WiZaRd</dc:creator>
  <cp:lastModifiedBy>WiZaRd</cp:lastModifiedBy>
  <cp:revision>176</cp:revision>
  <dcterms:created xsi:type="dcterms:W3CDTF">2011-12-05T10:35:11Z</dcterms:created>
  <dcterms:modified xsi:type="dcterms:W3CDTF">2014-11-16T20:24:37Z</dcterms:modified>
</cp:coreProperties>
</file>