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63" r:id="rId4"/>
    <p:sldId id="267" r:id="rId5"/>
    <p:sldId id="264" r:id="rId6"/>
    <p:sldId id="265" r:id="rId7"/>
    <p:sldId id="260" r:id="rId8"/>
    <p:sldId id="259" r:id="rId9"/>
    <p:sldId id="266" r:id="rId10"/>
    <p:sldId id="25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E4A9C3-1DC0-40DE-BB8B-0BCC4B992E2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D8D2C3-7B05-4BAF-AEF3-9B7D4F7DC749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Georgia" pitchFamily="18" charset="0"/>
            </a:rPr>
            <a:t>Один из видов функциональной стратегии предприятия</a:t>
          </a:r>
          <a:endParaRPr lang="ru-RU" sz="1800" dirty="0">
            <a:latin typeface="Georgia" pitchFamily="18" charset="0"/>
          </a:endParaRPr>
        </a:p>
      </dgm:t>
    </dgm:pt>
    <dgm:pt modelId="{26638294-05FA-4BFD-96DA-C071F25E791F}" type="parTrans" cxnId="{7B4058DA-E93C-41AD-ADC9-22A11620007D}">
      <dgm:prSet/>
      <dgm:spPr/>
      <dgm:t>
        <a:bodyPr/>
        <a:lstStyle/>
        <a:p>
          <a:endParaRPr lang="ru-RU" sz="1800"/>
        </a:p>
      </dgm:t>
    </dgm:pt>
    <dgm:pt modelId="{E768A2C8-BBE2-4D70-A17C-2AB7FA4BC036}" type="sibTrans" cxnId="{7B4058DA-E93C-41AD-ADC9-22A11620007D}">
      <dgm:prSet/>
      <dgm:spPr/>
      <dgm:t>
        <a:bodyPr/>
        <a:lstStyle/>
        <a:p>
          <a:endParaRPr lang="ru-RU" sz="1800"/>
        </a:p>
      </dgm:t>
    </dgm:pt>
    <dgm:pt modelId="{0ED6373D-EF12-4344-8368-839245F4B762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Georgia" pitchFamily="18" charset="0"/>
            </a:rPr>
            <a:t>Важнейшая в системе функциональных стратегий предприятия</a:t>
          </a:r>
          <a:endParaRPr lang="ru-RU" sz="1800" dirty="0">
            <a:latin typeface="Georgia" pitchFamily="18" charset="0"/>
          </a:endParaRPr>
        </a:p>
      </dgm:t>
    </dgm:pt>
    <dgm:pt modelId="{38E15E8F-6883-42E9-B6E3-728CD545CD80}" type="parTrans" cxnId="{3D9AF702-4566-4500-9520-8C875DD77D6A}">
      <dgm:prSet/>
      <dgm:spPr/>
      <dgm:t>
        <a:bodyPr/>
        <a:lstStyle/>
        <a:p>
          <a:endParaRPr lang="ru-RU" sz="1800"/>
        </a:p>
      </dgm:t>
    </dgm:pt>
    <dgm:pt modelId="{95A7BE38-F20C-4CF9-90A8-20EBED19A8CE}" type="sibTrans" cxnId="{3D9AF702-4566-4500-9520-8C875DD77D6A}">
      <dgm:prSet/>
      <dgm:spPr/>
      <dgm:t>
        <a:bodyPr/>
        <a:lstStyle/>
        <a:p>
          <a:endParaRPr lang="ru-RU" sz="1800"/>
        </a:p>
      </dgm:t>
    </dgm:pt>
    <dgm:pt modelId="{3A7BBBBC-B149-433C-A423-6F1FC614D3C2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Georgia" pitchFamily="18" charset="0"/>
            </a:rPr>
            <a:t>Обеспечивает охват всех основных направлений развития финансовой деятельности и финансовых отношений предприятия</a:t>
          </a:r>
          <a:endParaRPr lang="ru-RU" sz="1800" dirty="0">
            <a:latin typeface="Georgia" pitchFamily="18" charset="0"/>
          </a:endParaRPr>
        </a:p>
      </dgm:t>
    </dgm:pt>
    <dgm:pt modelId="{9AA8F6EE-873E-4DB8-A58F-AD61027AF358}" type="parTrans" cxnId="{D35E6508-2C64-4B9C-917F-0B182BA7D8CF}">
      <dgm:prSet/>
      <dgm:spPr/>
      <dgm:t>
        <a:bodyPr/>
        <a:lstStyle/>
        <a:p>
          <a:endParaRPr lang="ru-RU" sz="1800"/>
        </a:p>
      </dgm:t>
    </dgm:pt>
    <dgm:pt modelId="{44F0C80A-8EF7-44C7-88CD-0AB3A4D533B9}" type="sibTrans" cxnId="{D35E6508-2C64-4B9C-917F-0B182BA7D8CF}">
      <dgm:prSet/>
      <dgm:spPr/>
      <dgm:t>
        <a:bodyPr/>
        <a:lstStyle/>
        <a:p>
          <a:endParaRPr lang="ru-RU" sz="1800"/>
        </a:p>
      </dgm:t>
    </dgm:pt>
    <dgm:pt modelId="{6B3F2089-D1BC-4307-B637-2CA5B929EEA8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Georgia" pitchFamily="18" charset="0"/>
            </a:rPr>
            <a:t>Обеспечивает адаптацию к изменениям внешней среды путём корректировки направлений формирования и использования финансовых ресурсов предприятия</a:t>
          </a:r>
          <a:endParaRPr lang="ru-RU" sz="1800" dirty="0">
            <a:latin typeface="Georgia" pitchFamily="18" charset="0"/>
          </a:endParaRPr>
        </a:p>
      </dgm:t>
    </dgm:pt>
    <dgm:pt modelId="{2E1E631A-A446-405D-AEC2-32FF8F9DD6EF}" type="parTrans" cxnId="{2B123EB1-1E7D-4823-8B19-EC8A87B1FAAF}">
      <dgm:prSet/>
      <dgm:spPr/>
      <dgm:t>
        <a:bodyPr/>
        <a:lstStyle/>
        <a:p>
          <a:endParaRPr lang="ru-RU" sz="1800"/>
        </a:p>
      </dgm:t>
    </dgm:pt>
    <dgm:pt modelId="{5952D4CD-D900-4E7C-B841-D1310EA1F574}" type="sibTrans" cxnId="{2B123EB1-1E7D-4823-8B19-EC8A87B1FAAF}">
      <dgm:prSet/>
      <dgm:spPr/>
      <dgm:t>
        <a:bodyPr/>
        <a:lstStyle/>
        <a:p>
          <a:endParaRPr lang="ru-RU" sz="1800"/>
        </a:p>
      </dgm:t>
    </dgm:pt>
    <dgm:pt modelId="{71338563-388A-45B2-B6AF-E6740E0F77EE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Georgia" pitchFamily="18" charset="0"/>
            </a:rPr>
            <a:t>Учитывает и адекватно реагирует на изменения внешних условий финансовой деятельности предприятия</a:t>
          </a:r>
          <a:endParaRPr lang="ru-RU" sz="1800" dirty="0">
            <a:latin typeface="Georgia" pitchFamily="18" charset="0"/>
          </a:endParaRPr>
        </a:p>
      </dgm:t>
    </dgm:pt>
    <dgm:pt modelId="{15DEAD14-4579-43E6-8A7B-F8258E2A5C17}" type="parTrans" cxnId="{1E005277-20F7-41FB-8831-BBFFDDA7D331}">
      <dgm:prSet/>
      <dgm:spPr/>
      <dgm:t>
        <a:bodyPr/>
        <a:lstStyle/>
        <a:p>
          <a:endParaRPr lang="ru-RU" sz="1800"/>
        </a:p>
      </dgm:t>
    </dgm:pt>
    <dgm:pt modelId="{41DD8174-6ABC-4876-AFB0-20B05A2DAEE1}" type="sibTrans" cxnId="{1E005277-20F7-41FB-8831-BBFFDDA7D331}">
      <dgm:prSet/>
      <dgm:spPr/>
      <dgm:t>
        <a:bodyPr/>
        <a:lstStyle/>
        <a:p>
          <a:endParaRPr lang="ru-RU" sz="1800"/>
        </a:p>
      </dgm:t>
    </dgm:pt>
    <dgm:pt modelId="{51EC068B-1E4B-411E-B52E-689E4056FED0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Georgia" pitchFamily="18" charset="0"/>
            </a:rPr>
            <a:t>Обеспечивает выбор наиболее эффективных направлений достижения финансовых целей предприятия</a:t>
          </a:r>
          <a:endParaRPr lang="ru-RU" sz="1800" dirty="0">
            <a:latin typeface="Georgia" pitchFamily="18" charset="0"/>
          </a:endParaRPr>
        </a:p>
      </dgm:t>
    </dgm:pt>
    <dgm:pt modelId="{C3BFFDDD-25BC-483E-9573-72EC276E13C4}" type="parTrans" cxnId="{04BEF94D-B393-4D3C-872A-2918D7BF2E5A}">
      <dgm:prSet/>
      <dgm:spPr/>
      <dgm:t>
        <a:bodyPr/>
        <a:lstStyle/>
        <a:p>
          <a:endParaRPr lang="ru-RU" sz="1800"/>
        </a:p>
      </dgm:t>
    </dgm:pt>
    <dgm:pt modelId="{763F988F-26CB-4187-B652-C1073A3890B8}" type="sibTrans" cxnId="{04BEF94D-B393-4D3C-872A-2918D7BF2E5A}">
      <dgm:prSet/>
      <dgm:spPr/>
      <dgm:t>
        <a:bodyPr/>
        <a:lstStyle/>
        <a:p>
          <a:endParaRPr lang="ru-RU" sz="1800"/>
        </a:p>
      </dgm:t>
    </dgm:pt>
    <dgm:pt modelId="{5AA79CCC-4940-443D-BD41-CAA2BAD1C0BE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Georgia" pitchFamily="18" charset="0"/>
            </a:rPr>
            <a:t>Формирует специфические финансовый цели долгосрочного развития предприятия</a:t>
          </a:r>
          <a:endParaRPr lang="ru-RU" sz="1800" dirty="0">
            <a:latin typeface="Georgia" pitchFamily="18" charset="0"/>
          </a:endParaRPr>
        </a:p>
      </dgm:t>
    </dgm:pt>
    <dgm:pt modelId="{5909D35A-BE2F-467C-B2F7-86A0641484B7}" type="parTrans" cxnId="{22D110CC-C08E-4B74-8AD8-63A53519FFC1}">
      <dgm:prSet/>
      <dgm:spPr/>
      <dgm:t>
        <a:bodyPr/>
        <a:lstStyle/>
        <a:p>
          <a:endParaRPr lang="ru-RU" sz="1800"/>
        </a:p>
      </dgm:t>
    </dgm:pt>
    <dgm:pt modelId="{CBCCFF48-4514-4F55-8550-D17FF6F0A95A}" type="sibTrans" cxnId="{22D110CC-C08E-4B74-8AD8-63A53519FFC1}">
      <dgm:prSet/>
      <dgm:spPr/>
      <dgm:t>
        <a:bodyPr/>
        <a:lstStyle/>
        <a:p>
          <a:endParaRPr lang="ru-RU" sz="1800"/>
        </a:p>
      </dgm:t>
    </dgm:pt>
    <dgm:pt modelId="{2C0C118A-64D0-4B81-9F4D-4F2C9B9B0DBE}" type="pres">
      <dgm:prSet presAssocID="{5BE4A9C3-1DC0-40DE-BB8B-0BCC4B992E2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5187FA-42F5-4FD4-93A7-38A0EDE43A1A}" type="pres">
      <dgm:prSet presAssocID="{2DD8D2C3-7B05-4BAF-AEF3-9B7D4F7DC749}" presName="parentLin" presStyleCnt="0"/>
      <dgm:spPr/>
    </dgm:pt>
    <dgm:pt modelId="{84DA8549-20F8-48AD-B8BA-AF2D57DCD5FA}" type="pres">
      <dgm:prSet presAssocID="{2DD8D2C3-7B05-4BAF-AEF3-9B7D4F7DC749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CEC4EFC1-68BF-497F-86DD-F6F130DADB9A}" type="pres">
      <dgm:prSet presAssocID="{2DD8D2C3-7B05-4BAF-AEF3-9B7D4F7DC749}" presName="parentText" presStyleLbl="node1" presStyleIdx="0" presStyleCnt="7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3CC22D-0D6E-447E-807A-40E26C977F82}" type="pres">
      <dgm:prSet presAssocID="{2DD8D2C3-7B05-4BAF-AEF3-9B7D4F7DC749}" presName="negativeSpace" presStyleCnt="0"/>
      <dgm:spPr/>
    </dgm:pt>
    <dgm:pt modelId="{F04DA3E9-9CA4-46A1-9CD8-069D08B9E227}" type="pres">
      <dgm:prSet presAssocID="{2DD8D2C3-7B05-4BAF-AEF3-9B7D4F7DC749}" presName="childText" presStyleLbl="conFgAcc1" presStyleIdx="0" presStyleCnt="7">
        <dgm:presLayoutVars>
          <dgm:bulletEnabled val="1"/>
        </dgm:presLayoutVars>
      </dgm:prSet>
      <dgm:spPr/>
    </dgm:pt>
    <dgm:pt modelId="{F1FEEF4D-CAAC-4074-8A47-D92752C8DD8F}" type="pres">
      <dgm:prSet presAssocID="{E768A2C8-BBE2-4D70-A17C-2AB7FA4BC036}" presName="spaceBetweenRectangles" presStyleCnt="0"/>
      <dgm:spPr/>
    </dgm:pt>
    <dgm:pt modelId="{6CD2E566-686A-4E4C-957B-1DF3BEEE7ED8}" type="pres">
      <dgm:prSet presAssocID="{0ED6373D-EF12-4344-8368-839245F4B762}" presName="parentLin" presStyleCnt="0"/>
      <dgm:spPr/>
    </dgm:pt>
    <dgm:pt modelId="{395EC0A3-987A-4C33-A36F-689C947E7EC4}" type="pres">
      <dgm:prSet presAssocID="{0ED6373D-EF12-4344-8368-839245F4B762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8CED7EF6-83D0-4B53-A580-C2194701BFBC}" type="pres">
      <dgm:prSet presAssocID="{0ED6373D-EF12-4344-8368-839245F4B762}" presName="parentText" presStyleLbl="node1" presStyleIdx="1" presStyleCnt="7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18D5D8-9EA5-4E9E-917F-D432032D0C98}" type="pres">
      <dgm:prSet presAssocID="{0ED6373D-EF12-4344-8368-839245F4B762}" presName="negativeSpace" presStyleCnt="0"/>
      <dgm:spPr/>
    </dgm:pt>
    <dgm:pt modelId="{15779E10-0218-40E8-9DE9-5C3F0FF3D433}" type="pres">
      <dgm:prSet presAssocID="{0ED6373D-EF12-4344-8368-839245F4B762}" presName="childText" presStyleLbl="conFgAcc1" presStyleIdx="1" presStyleCnt="7">
        <dgm:presLayoutVars>
          <dgm:bulletEnabled val="1"/>
        </dgm:presLayoutVars>
      </dgm:prSet>
      <dgm:spPr/>
    </dgm:pt>
    <dgm:pt modelId="{656A4137-F5A2-4C9B-88B4-8B36CF8D857D}" type="pres">
      <dgm:prSet presAssocID="{95A7BE38-F20C-4CF9-90A8-20EBED19A8CE}" presName="spaceBetweenRectangles" presStyleCnt="0"/>
      <dgm:spPr/>
    </dgm:pt>
    <dgm:pt modelId="{EAE569B4-A39E-4469-A437-9D1AE4878AE4}" type="pres">
      <dgm:prSet presAssocID="{3A7BBBBC-B149-433C-A423-6F1FC614D3C2}" presName="parentLin" presStyleCnt="0"/>
      <dgm:spPr/>
    </dgm:pt>
    <dgm:pt modelId="{6CD7AA3B-FF57-45A2-813A-71E89EA97085}" type="pres">
      <dgm:prSet presAssocID="{3A7BBBBC-B149-433C-A423-6F1FC614D3C2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C1798962-8D35-4EE7-83BB-FF21AA836B87}" type="pres">
      <dgm:prSet presAssocID="{3A7BBBBC-B149-433C-A423-6F1FC614D3C2}" presName="parentText" presStyleLbl="node1" presStyleIdx="2" presStyleCnt="7" custScaleX="142857" custScaleY="1255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5E8A88-149B-415E-B432-322BA716C831}" type="pres">
      <dgm:prSet presAssocID="{3A7BBBBC-B149-433C-A423-6F1FC614D3C2}" presName="negativeSpace" presStyleCnt="0"/>
      <dgm:spPr/>
    </dgm:pt>
    <dgm:pt modelId="{DAE2AFD4-5713-4534-A736-3FC7CDD1D4EA}" type="pres">
      <dgm:prSet presAssocID="{3A7BBBBC-B149-433C-A423-6F1FC614D3C2}" presName="childText" presStyleLbl="conFgAcc1" presStyleIdx="2" presStyleCnt="7">
        <dgm:presLayoutVars>
          <dgm:bulletEnabled val="1"/>
        </dgm:presLayoutVars>
      </dgm:prSet>
      <dgm:spPr/>
    </dgm:pt>
    <dgm:pt modelId="{5790DD13-6D7A-4861-A2EA-272DF62D6736}" type="pres">
      <dgm:prSet presAssocID="{44F0C80A-8EF7-44C7-88CD-0AB3A4D533B9}" presName="spaceBetweenRectangles" presStyleCnt="0"/>
      <dgm:spPr/>
    </dgm:pt>
    <dgm:pt modelId="{1E8521DC-30E2-44E9-8F1D-62B68896957E}" type="pres">
      <dgm:prSet presAssocID="{6B3F2089-D1BC-4307-B637-2CA5B929EEA8}" presName="parentLin" presStyleCnt="0"/>
      <dgm:spPr/>
    </dgm:pt>
    <dgm:pt modelId="{A221F4AA-090D-4501-8F00-DD55C7ABAD28}" type="pres">
      <dgm:prSet presAssocID="{6B3F2089-D1BC-4307-B637-2CA5B929EEA8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C1BA5B95-2E15-4F34-B0E2-81DDAD7DFA5A}" type="pres">
      <dgm:prSet presAssocID="{6B3F2089-D1BC-4307-B637-2CA5B929EEA8}" presName="parentText" presStyleLbl="node1" presStyleIdx="3" presStyleCnt="7" custScaleX="142857" custScaleY="17945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1D96F9-A89B-4070-8ACD-BF84C15E68FA}" type="pres">
      <dgm:prSet presAssocID="{6B3F2089-D1BC-4307-B637-2CA5B929EEA8}" presName="negativeSpace" presStyleCnt="0"/>
      <dgm:spPr/>
    </dgm:pt>
    <dgm:pt modelId="{F439FFCA-DD17-45B7-B87E-73FEB3F6ECE2}" type="pres">
      <dgm:prSet presAssocID="{6B3F2089-D1BC-4307-B637-2CA5B929EEA8}" presName="childText" presStyleLbl="conFgAcc1" presStyleIdx="3" presStyleCnt="7">
        <dgm:presLayoutVars>
          <dgm:bulletEnabled val="1"/>
        </dgm:presLayoutVars>
      </dgm:prSet>
      <dgm:spPr/>
    </dgm:pt>
    <dgm:pt modelId="{3CF9F2C0-62D3-4651-93F7-CD65C6A1D899}" type="pres">
      <dgm:prSet presAssocID="{5952D4CD-D900-4E7C-B841-D1310EA1F574}" presName="spaceBetweenRectangles" presStyleCnt="0"/>
      <dgm:spPr/>
    </dgm:pt>
    <dgm:pt modelId="{CFA8869A-0763-4120-B008-6DD3EA2538F7}" type="pres">
      <dgm:prSet presAssocID="{71338563-388A-45B2-B6AF-E6740E0F77EE}" presName="parentLin" presStyleCnt="0"/>
      <dgm:spPr/>
    </dgm:pt>
    <dgm:pt modelId="{DB5C3937-C0FF-4D96-8E2D-A48509B5FF8B}" type="pres">
      <dgm:prSet presAssocID="{71338563-388A-45B2-B6AF-E6740E0F77EE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6E3C5688-FCEE-4DAF-8290-341CC01B0BAA}" type="pres">
      <dgm:prSet presAssocID="{71338563-388A-45B2-B6AF-E6740E0F77EE}" presName="parentText" presStyleLbl="node1" presStyleIdx="4" presStyleCnt="7" custScaleX="142857" custScaleY="12869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5247DB-43AB-4587-9B50-8872B597C60F}" type="pres">
      <dgm:prSet presAssocID="{71338563-388A-45B2-B6AF-E6740E0F77EE}" presName="negativeSpace" presStyleCnt="0"/>
      <dgm:spPr/>
    </dgm:pt>
    <dgm:pt modelId="{BC8C9C4B-B303-4027-89CC-0500C89B75C2}" type="pres">
      <dgm:prSet presAssocID="{71338563-388A-45B2-B6AF-E6740E0F77EE}" presName="childText" presStyleLbl="conFgAcc1" presStyleIdx="4" presStyleCnt="7">
        <dgm:presLayoutVars>
          <dgm:bulletEnabled val="1"/>
        </dgm:presLayoutVars>
      </dgm:prSet>
      <dgm:spPr/>
    </dgm:pt>
    <dgm:pt modelId="{4D6D2A81-0F8C-4BF2-8A83-67914AC97695}" type="pres">
      <dgm:prSet presAssocID="{41DD8174-6ABC-4876-AFB0-20B05A2DAEE1}" presName="spaceBetweenRectangles" presStyleCnt="0"/>
      <dgm:spPr/>
    </dgm:pt>
    <dgm:pt modelId="{7897B1EF-6273-4A05-99C4-C6B7AA26E866}" type="pres">
      <dgm:prSet presAssocID="{51EC068B-1E4B-411E-B52E-689E4056FED0}" presName="parentLin" presStyleCnt="0"/>
      <dgm:spPr/>
    </dgm:pt>
    <dgm:pt modelId="{CFCD08B7-029D-4148-B3A2-3D988642A3CA}" type="pres">
      <dgm:prSet presAssocID="{51EC068B-1E4B-411E-B52E-689E4056FED0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CF647688-C42B-40B9-9F59-D6A911A84628}" type="pres">
      <dgm:prSet presAssocID="{51EC068B-1E4B-411E-B52E-689E4056FED0}" presName="parentText" presStyleLbl="node1" presStyleIdx="5" presStyleCnt="7" custScaleX="142857" custScaleY="1283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7D62F3-C502-4B1F-A586-EC55174BE10A}" type="pres">
      <dgm:prSet presAssocID="{51EC068B-1E4B-411E-B52E-689E4056FED0}" presName="negativeSpace" presStyleCnt="0"/>
      <dgm:spPr/>
    </dgm:pt>
    <dgm:pt modelId="{ECFC3F5E-C711-451C-B010-E3E887AC1D8B}" type="pres">
      <dgm:prSet presAssocID="{51EC068B-1E4B-411E-B52E-689E4056FED0}" presName="childText" presStyleLbl="conFgAcc1" presStyleIdx="5" presStyleCnt="7">
        <dgm:presLayoutVars>
          <dgm:bulletEnabled val="1"/>
        </dgm:presLayoutVars>
      </dgm:prSet>
      <dgm:spPr/>
    </dgm:pt>
    <dgm:pt modelId="{74E57B04-46EA-474C-BC42-6799EAADEFDD}" type="pres">
      <dgm:prSet presAssocID="{763F988F-26CB-4187-B652-C1073A3890B8}" presName="spaceBetweenRectangles" presStyleCnt="0"/>
      <dgm:spPr/>
    </dgm:pt>
    <dgm:pt modelId="{AA2DEB29-9348-43DC-8004-2455F4D1BDFA}" type="pres">
      <dgm:prSet presAssocID="{5AA79CCC-4940-443D-BD41-CAA2BAD1C0BE}" presName="parentLin" presStyleCnt="0"/>
      <dgm:spPr/>
    </dgm:pt>
    <dgm:pt modelId="{71334A72-2AD8-4A3A-846D-E1742A366DAD}" type="pres">
      <dgm:prSet presAssocID="{5AA79CCC-4940-443D-BD41-CAA2BAD1C0BE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80190A06-D650-49FE-AF5F-678601421969}" type="pres">
      <dgm:prSet presAssocID="{5AA79CCC-4940-443D-BD41-CAA2BAD1C0BE}" presName="parentText" presStyleLbl="node1" presStyleIdx="6" presStyleCnt="7" custScaleX="142857" custScaleY="14468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61FEE0-B1FE-4DB0-99CB-E74D39CCAF6A}" type="pres">
      <dgm:prSet presAssocID="{5AA79CCC-4940-443D-BD41-CAA2BAD1C0BE}" presName="negativeSpace" presStyleCnt="0"/>
      <dgm:spPr/>
    </dgm:pt>
    <dgm:pt modelId="{FED48DF3-02EA-4DEB-85B7-B9B33BAA1DFE}" type="pres">
      <dgm:prSet presAssocID="{5AA79CCC-4940-443D-BD41-CAA2BAD1C0BE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60501BEF-8175-4302-8165-855ED8E53718}" type="presOf" srcId="{3A7BBBBC-B149-433C-A423-6F1FC614D3C2}" destId="{C1798962-8D35-4EE7-83BB-FF21AA836B87}" srcOrd="1" destOrd="0" presId="urn:microsoft.com/office/officeart/2005/8/layout/list1"/>
    <dgm:cxn modelId="{A7293441-8A06-4CC1-9A47-A711B9649D1B}" type="presOf" srcId="{71338563-388A-45B2-B6AF-E6740E0F77EE}" destId="{6E3C5688-FCEE-4DAF-8290-341CC01B0BAA}" srcOrd="1" destOrd="0" presId="urn:microsoft.com/office/officeart/2005/8/layout/list1"/>
    <dgm:cxn modelId="{4C45B5DE-FC2C-49D6-A810-4D2BF1682B46}" type="presOf" srcId="{2DD8D2C3-7B05-4BAF-AEF3-9B7D4F7DC749}" destId="{84DA8549-20F8-48AD-B8BA-AF2D57DCD5FA}" srcOrd="0" destOrd="0" presId="urn:microsoft.com/office/officeart/2005/8/layout/list1"/>
    <dgm:cxn modelId="{985EFDD9-842B-42E0-850F-7806EDAC8A82}" type="presOf" srcId="{51EC068B-1E4B-411E-B52E-689E4056FED0}" destId="{CF647688-C42B-40B9-9F59-D6A911A84628}" srcOrd="1" destOrd="0" presId="urn:microsoft.com/office/officeart/2005/8/layout/list1"/>
    <dgm:cxn modelId="{B450F357-C655-47C2-9CFE-798667676926}" type="presOf" srcId="{6B3F2089-D1BC-4307-B637-2CA5B929EEA8}" destId="{C1BA5B95-2E15-4F34-B0E2-81DDAD7DFA5A}" srcOrd="1" destOrd="0" presId="urn:microsoft.com/office/officeart/2005/8/layout/list1"/>
    <dgm:cxn modelId="{51CC71B5-A07E-4ED8-9A0D-CF5E9CB7C3C6}" type="presOf" srcId="{0ED6373D-EF12-4344-8368-839245F4B762}" destId="{395EC0A3-987A-4C33-A36F-689C947E7EC4}" srcOrd="0" destOrd="0" presId="urn:microsoft.com/office/officeart/2005/8/layout/list1"/>
    <dgm:cxn modelId="{88C42CFD-A39C-4A46-A439-9FE89BCEB42F}" type="presOf" srcId="{51EC068B-1E4B-411E-B52E-689E4056FED0}" destId="{CFCD08B7-029D-4148-B3A2-3D988642A3CA}" srcOrd="0" destOrd="0" presId="urn:microsoft.com/office/officeart/2005/8/layout/list1"/>
    <dgm:cxn modelId="{3D9AF702-4566-4500-9520-8C875DD77D6A}" srcId="{5BE4A9C3-1DC0-40DE-BB8B-0BCC4B992E28}" destId="{0ED6373D-EF12-4344-8368-839245F4B762}" srcOrd="1" destOrd="0" parTransId="{38E15E8F-6883-42E9-B6E3-728CD545CD80}" sibTransId="{95A7BE38-F20C-4CF9-90A8-20EBED19A8CE}"/>
    <dgm:cxn modelId="{04BEF94D-B393-4D3C-872A-2918D7BF2E5A}" srcId="{5BE4A9C3-1DC0-40DE-BB8B-0BCC4B992E28}" destId="{51EC068B-1E4B-411E-B52E-689E4056FED0}" srcOrd="5" destOrd="0" parTransId="{C3BFFDDD-25BC-483E-9573-72EC276E13C4}" sibTransId="{763F988F-26CB-4187-B652-C1073A3890B8}"/>
    <dgm:cxn modelId="{22D110CC-C08E-4B74-8AD8-63A53519FFC1}" srcId="{5BE4A9C3-1DC0-40DE-BB8B-0BCC4B992E28}" destId="{5AA79CCC-4940-443D-BD41-CAA2BAD1C0BE}" srcOrd="6" destOrd="0" parTransId="{5909D35A-BE2F-467C-B2F7-86A0641484B7}" sibTransId="{CBCCFF48-4514-4F55-8550-D17FF6F0A95A}"/>
    <dgm:cxn modelId="{330B9D27-C860-47D5-AB29-99A5EF027FE8}" type="presOf" srcId="{5AA79CCC-4940-443D-BD41-CAA2BAD1C0BE}" destId="{71334A72-2AD8-4A3A-846D-E1742A366DAD}" srcOrd="0" destOrd="0" presId="urn:microsoft.com/office/officeart/2005/8/layout/list1"/>
    <dgm:cxn modelId="{D35E6508-2C64-4B9C-917F-0B182BA7D8CF}" srcId="{5BE4A9C3-1DC0-40DE-BB8B-0BCC4B992E28}" destId="{3A7BBBBC-B149-433C-A423-6F1FC614D3C2}" srcOrd="2" destOrd="0" parTransId="{9AA8F6EE-873E-4DB8-A58F-AD61027AF358}" sibTransId="{44F0C80A-8EF7-44C7-88CD-0AB3A4D533B9}"/>
    <dgm:cxn modelId="{EAB426BA-42B9-4861-9843-BBEB941DD7AA}" type="presOf" srcId="{71338563-388A-45B2-B6AF-E6740E0F77EE}" destId="{DB5C3937-C0FF-4D96-8E2D-A48509B5FF8B}" srcOrd="0" destOrd="0" presId="urn:microsoft.com/office/officeart/2005/8/layout/list1"/>
    <dgm:cxn modelId="{7B4058DA-E93C-41AD-ADC9-22A11620007D}" srcId="{5BE4A9C3-1DC0-40DE-BB8B-0BCC4B992E28}" destId="{2DD8D2C3-7B05-4BAF-AEF3-9B7D4F7DC749}" srcOrd="0" destOrd="0" parTransId="{26638294-05FA-4BFD-96DA-C071F25E791F}" sibTransId="{E768A2C8-BBE2-4D70-A17C-2AB7FA4BC036}"/>
    <dgm:cxn modelId="{081D4282-DEC6-4597-A52F-0A061489799C}" type="presOf" srcId="{2DD8D2C3-7B05-4BAF-AEF3-9B7D4F7DC749}" destId="{CEC4EFC1-68BF-497F-86DD-F6F130DADB9A}" srcOrd="1" destOrd="0" presId="urn:microsoft.com/office/officeart/2005/8/layout/list1"/>
    <dgm:cxn modelId="{B09F9265-90AD-4360-9241-786C737423EF}" type="presOf" srcId="{0ED6373D-EF12-4344-8368-839245F4B762}" destId="{8CED7EF6-83D0-4B53-A580-C2194701BFBC}" srcOrd="1" destOrd="0" presId="urn:microsoft.com/office/officeart/2005/8/layout/list1"/>
    <dgm:cxn modelId="{2B123EB1-1E7D-4823-8B19-EC8A87B1FAAF}" srcId="{5BE4A9C3-1DC0-40DE-BB8B-0BCC4B992E28}" destId="{6B3F2089-D1BC-4307-B637-2CA5B929EEA8}" srcOrd="3" destOrd="0" parTransId="{2E1E631A-A446-405D-AEC2-32FF8F9DD6EF}" sibTransId="{5952D4CD-D900-4E7C-B841-D1310EA1F574}"/>
    <dgm:cxn modelId="{9A2675BA-0119-4AFB-B430-DB9B2C6F6D7C}" type="presOf" srcId="{6B3F2089-D1BC-4307-B637-2CA5B929EEA8}" destId="{A221F4AA-090D-4501-8F00-DD55C7ABAD28}" srcOrd="0" destOrd="0" presId="urn:microsoft.com/office/officeart/2005/8/layout/list1"/>
    <dgm:cxn modelId="{97183DB6-FA1F-4AFB-BD70-6817F72B8B8E}" type="presOf" srcId="{5AA79CCC-4940-443D-BD41-CAA2BAD1C0BE}" destId="{80190A06-D650-49FE-AF5F-678601421969}" srcOrd="1" destOrd="0" presId="urn:microsoft.com/office/officeart/2005/8/layout/list1"/>
    <dgm:cxn modelId="{1E005277-20F7-41FB-8831-BBFFDDA7D331}" srcId="{5BE4A9C3-1DC0-40DE-BB8B-0BCC4B992E28}" destId="{71338563-388A-45B2-B6AF-E6740E0F77EE}" srcOrd="4" destOrd="0" parTransId="{15DEAD14-4579-43E6-8A7B-F8258E2A5C17}" sibTransId="{41DD8174-6ABC-4876-AFB0-20B05A2DAEE1}"/>
    <dgm:cxn modelId="{2962156B-00EA-4B2F-85E0-EF6750970562}" type="presOf" srcId="{3A7BBBBC-B149-433C-A423-6F1FC614D3C2}" destId="{6CD7AA3B-FF57-45A2-813A-71E89EA97085}" srcOrd="0" destOrd="0" presId="urn:microsoft.com/office/officeart/2005/8/layout/list1"/>
    <dgm:cxn modelId="{EB78E249-949B-4F6A-A23D-3E634D643CBE}" type="presOf" srcId="{5BE4A9C3-1DC0-40DE-BB8B-0BCC4B992E28}" destId="{2C0C118A-64D0-4B81-9F4D-4F2C9B9B0DBE}" srcOrd="0" destOrd="0" presId="urn:microsoft.com/office/officeart/2005/8/layout/list1"/>
    <dgm:cxn modelId="{3B6733D4-13A3-43F8-AACF-4D2C18B8F775}" type="presParOf" srcId="{2C0C118A-64D0-4B81-9F4D-4F2C9B9B0DBE}" destId="{785187FA-42F5-4FD4-93A7-38A0EDE43A1A}" srcOrd="0" destOrd="0" presId="urn:microsoft.com/office/officeart/2005/8/layout/list1"/>
    <dgm:cxn modelId="{E03E8847-0570-480D-8F70-18C0216E2167}" type="presParOf" srcId="{785187FA-42F5-4FD4-93A7-38A0EDE43A1A}" destId="{84DA8549-20F8-48AD-B8BA-AF2D57DCD5FA}" srcOrd="0" destOrd="0" presId="urn:microsoft.com/office/officeart/2005/8/layout/list1"/>
    <dgm:cxn modelId="{8DB35847-5F93-49F4-9846-C425A0831266}" type="presParOf" srcId="{785187FA-42F5-4FD4-93A7-38A0EDE43A1A}" destId="{CEC4EFC1-68BF-497F-86DD-F6F130DADB9A}" srcOrd="1" destOrd="0" presId="urn:microsoft.com/office/officeart/2005/8/layout/list1"/>
    <dgm:cxn modelId="{9ADE9C25-C5EF-4D4D-B735-B2A9F8B5FCC6}" type="presParOf" srcId="{2C0C118A-64D0-4B81-9F4D-4F2C9B9B0DBE}" destId="{3D3CC22D-0D6E-447E-807A-40E26C977F82}" srcOrd="1" destOrd="0" presId="urn:microsoft.com/office/officeart/2005/8/layout/list1"/>
    <dgm:cxn modelId="{5C171FD8-698E-45B4-ACCD-E659E931316E}" type="presParOf" srcId="{2C0C118A-64D0-4B81-9F4D-4F2C9B9B0DBE}" destId="{F04DA3E9-9CA4-46A1-9CD8-069D08B9E227}" srcOrd="2" destOrd="0" presId="urn:microsoft.com/office/officeart/2005/8/layout/list1"/>
    <dgm:cxn modelId="{4977144B-BDD4-4D8E-8F0C-9462774E6FB5}" type="presParOf" srcId="{2C0C118A-64D0-4B81-9F4D-4F2C9B9B0DBE}" destId="{F1FEEF4D-CAAC-4074-8A47-D92752C8DD8F}" srcOrd="3" destOrd="0" presId="urn:microsoft.com/office/officeart/2005/8/layout/list1"/>
    <dgm:cxn modelId="{6A7C1AA2-FA13-4568-AEF1-24E561E7697C}" type="presParOf" srcId="{2C0C118A-64D0-4B81-9F4D-4F2C9B9B0DBE}" destId="{6CD2E566-686A-4E4C-957B-1DF3BEEE7ED8}" srcOrd="4" destOrd="0" presId="urn:microsoft.com/office/officeart/2005/8/layout/list1"/>
    <dgm:cxn modelId="{512A2F1B-E803-469A-80DB-1E330A6F5D6F}" type="presParOf" srcId="{6CD2E566-686A-4E4C-957B-1DF3BEEE7ED8}" destId="{395EC0A3-987A-4C33-A36F-689C947E7EC4}" srcOrd="0" destOrd="0" presId="urn:microsoft.com/office/officeart/2005/8/layout/list1"/>
    <dgm:cxn modelId="{ACB2857B-A98E-4B6D-89A9-C28C5EFBDFD6}" type="presParOf" srcId="{6CD2E566-686A-4E4C-957B-1DF3BEEE7ED8}" destId="{8CED7EF6-83D0-4B53-A580-C2194701BFBC}" srcOrd="1" destOrd="0" presId="urn:microsoft.com/office/officeart/2005/8/layout/list1"/>
    <dgm:cxn modelId="{102B73FB-3CCA-45C0-B1B0-F14C945D278A}" type="presParOf" srcId="{2C0C118A-64D0-4B81-9F4D-4F2C9B9B0DBE}" destId="{9218D5D8-9EA5-4E9E-917F-D432032D0C98}" srcOrd="5" destOrd="0" presId="urn:microsoft.com/office/officeart/2005/8/layout/list1"/>
    <dgm:cxn modelId="{7F028BC8-C3DF-4598-914B-817AA3B896C8}" type="presParOf" srcId="{2C0C118A-64D0-4B81-9F4D-4F2C9B9B0DBE}" destId="{15779E10-0218-40E8-9DE9-5C3F0FF3D433}" srcOrd="6" destOrd="0" presId="urn:microsoft.com/office/officeart/2005/8/layout/list1"/>
    <dgm:cxn modelId="{5C3CB2A4-1CFC-4B0B-A4BB-E16A8C5788B8}" type="presParOf" srcId="{2C0C118A-64D0-4B81-9F4D-4F2C9B9B0DBE}" destId="{656A4137-F5A2-4C9B-88B4-8B36CF8D857D}" srcOrd="7" destOrd="0" presId="urn:microsoft.com/office/officeart/2005/8/layout/list1"/>
    <dgm:cxn modelId="{60B2CA70-E4DC-4E5E-B64E-2BDA1E167F94}" type="presParOf" srcId="{2C0C118A-64D0-4B81-9F4D-4F2C9B9B0DBE}" destId="{EAE569B4-A39E-4469-A437-9D1AE4878AE4}" srcOrd="8" destOrd="0" presId="urn:microsoft.com/office/officeart/2005/8/layout/list1"/>
    <dgm:cxn modelId="{7A4D4353-8631-4ADA-8F3B-9740D33AF7A8}" type="presParOf" srcId="{EAE569B4-A39E-4469-A437-9D1AE4878AE4}" destId="{6CD7AA3B-FF57-45A2-813A-71E89EA97085}" srcOrd="0" destOrd="0" presId="urn:microsoft.com/office/officeart/2005/8/layout/list1"/>
    <dgm:cxn modelId="{DED8413D-DE18-4172-9FF8-230D1D6F2D2A}" type="presParOf" srcId="{EAE569B4-A39E-4469-A437-9D1AE4878AE4}" destId="{C1798962-8D35-4EE7-83BB-FF21AA836B87}" srcOrd="1" destOrd="0" presId="urn:microsoft.com/office/officeart/2005/8/layout/list1"/>
    <dgm:cxn modelId="{E3A62674-8221-49AF-A222-307B0F5B5E3B}" type="presParOf" srcId="{2C0C118A-64D0-4B81-9F4D-4F2C9B9B0DBE}" destId="{D55E8A88-149B-415E-B432-322BA716C831}" srcOrd="9" destOrd="0" presId="urn:microsoft.com/office/officeart/2005/8/layout/list1"/>
    <dgm:cxn modelId="{1086B5C7-69C0-4B92-B7B6-255A59310350}" type="presParOf" srcId="{2C0C118A-64D0-4B81-9F4D-4F2C9B9B0DBE}" destId="{DAE2AFD4-5713-4534-A736-3FC7CDD1D4EA}" srcOrd="10" destOrd="0" presId="urn:microsoft.com/office/officeart/2005/8/layout/list1"/>
    <dgm:cxn modelId="{0B45C13F-EA57-48D4-AFD6-AC72E87CF629}" type="presParOf" srcId="{2C0C118A-64D0-4B81-9F4D-4F2C9B9B0DBE}" destId="{5790DD13-6D7A-4861-A2EA-272DF62D6736}" srcOrd="11" destOrd="0" presId="urn:microsoft.com/office/officeart/2005/8/layout/list1"/>
    <dgm:cxn modelId="{C0C5CF11-1E35-46B8-B2F2-02C909E85939}" type="presParOf" srcId="{2C0C118A-64D0-4B81-9F4D-4F2C9B9B0DBE}" destId="{1E8521DC-30E2-44E9-8F1D-62B68896957E}" srcOrd="12" destOrd="0" presId="urn:microsoft.com/office/officeart/2005/8/layout/list1"/>
    <dgm:cxn modelId="{15E60CCF-9CB1-4AFB-A0E8-A34B693DF78C}" type="presParOf" srcId="{1E8521DC-30E2-44E9-8F1D-62B68896957E}" destId="{A221F4AA-090D-4501-8F00-DD55C7ABAD28}" srcOrd="0" destOrd="0" presId="urn:microsoft.com/office/officeart/2005/8/layout/list1"/>
    <dgm:cxn modelId="{7156DD80-FCD7-49F9-B748-1DEBAFF0BDC9}" type="presParOf" srcId="{1E8521DC-30E2-44E9-8F1D-62B68896957E}" destId="{C1BA5B95-2E15-4F34-B0E2-81DDAD7DFA5A}" srcOrd="1" destOrd="0" presId="urn:microsoft.com/office/officeart/2005/8/layout/list1"/>
    <dgm:cxn modelId="{1C7D214E-C17F-4B17-A8A7-7D818EF5615D}" type="presParOf" srcId="{2C0C118A-64D0-4B81-9F4D-4F2C9B9B0DBE}" destId="{A41D96F9-A89B-4070-8ACD-BF84C15E68FA}" srcOrd="13" destOrd="0" presId="urn:microsoft.com/office/officeart/2005/8/layout/list1"/>
    <dgm:cxn modelId="{4CBBB6C7-5E54-40DB-9278-AAB0A284626D}" type="presParOf" srcId="{2C0C118A-64D0-4B81-9F4D-4F2C9B9B0DBE}" destId="{F439FFCA-DD17-45B7-B87E-73FEB3F6ECE2}" srcOrd="14" destOrd="0" presId="urn:microsoft.com/office/officeart/2005/8/layout/list1"/>
    <dgm:cxn modelId="{EC28ED43-2AD7-49F4-9B97-0D75C5483174}" type="presParOf" srcId="{2C0C118A-64D0-4B81-9F4D-4F2C9B9B0DBE}" destId="{3CF9F2C0-62D3-4651-93F7-CD65C6A1D899}" srcOrd="15" destOrd="0" presId="urn:microsoft.com/office/officeart/2005/8/layout/list1"/>
    <dgm:cxn modelId="{FDC0B22D-24AD-4AB2-A8DA-9B2A7906492C}" type="presParOf" srcId="{2C0C118A-64D0-4B81-9F4D-4F2C9B9B0DBE}" destId="{CFA8869A-0763-4120-B008-6DD3EA2538F7}" srcOrd="16" destOrd="0" presId="urn:microsoft.com/office/officeart/2005/8/layout/list1"/>
    <dgm:cxn modelId="{FF17A719-AD46-46BA-9651-02EE62057F7D}" type="presParOf" srcId="{CFA8869A-0763-4120-B008-6DD3EA2538F7}" destId="{DB5C3937-C0FF-4D96-8E2D-A48509B5FF8B}" srcOrd="0" destOrd="0" presId="urn:microsoft.com/office/officeart/2005/8/layout/list1"/>
    <dgm:cxn modelId="{FFD30DE3-8FD2-4BD8-BDEB-67546377166C}" type="presParOf" srcId="{CFA8869A-0763-4120-B008-6DD3EA2538F7}" destId="{6E3C5688-FCEE-4DAF-8290-341CC01B0BAA}" srcOrd="1" destOrd="0" presId="urn:microsoft.com/office/officeart/2005/8/layout/list1"/>
    <dgm:cxn modelId="{0690D90A-E760-4A4F-8F3D-78348CD073CF}" type="presParOf" srcId="{2C0C118A-64D0-4B81-9F4D-4F2C9B9B0DBE}" destId="{225247DB-43AB-4587-9B50-8872B597C60F}" srcOrd="17" destOrd="0" presId="urn:microsoft.com/office/officeart/2005/8/layout/list1"/>
    <dgm:cxn modelId="{72789009-A11E-4030-A5C0-0ACCA1393710}" type="presParOf" srcId="{2C0C118A-64D0-4B81-9F4D-4F2C9B9B0DBE}" destId="{BC8C9C4B-B303-4027-89CC-0500C89B75C2}" srcOrd="18" destOrd="0" presId="urn:microsoft.com/office/officeart/2005/8/layout/list1"/>
    <dgm:cxn modelId="{93047B7E-E321-49E6-97F7-EB80B033D767}" type="presParOf" srcId="{2C0C118A-64D0-4B81-9F4D-4F2C9B9B0DBE}" destId="{4D6D2A81-0F8C-4BF2-8A83-67914AC97695}" srcOrd="19" destOrd="0" presId="urn:microsoft.com/office/officeart/2005/8/layout/list1"/>
    <dgm:cxn modelId="{99C7B137-DD50-48E4-9995-563930F4D0E4}" type="presParOf" srcId="{2C0C118A-64D0-4B81-9F4D-4F2C9B9B0DBE}" destId="{7897B1EF-6273-4A05-99C4-C6B7AA26E866}" srcOrd="20" destOrd="0" presId="urn:microsoft.com/office/officeart/2005/8/layout/list1"/>
    <dgm:cxn modelId="{3103E96E-4B9C-4457-A7EB-3A16D8F89D03}" type="presParOf" srcId="{7897B1EF-6273-4A05-99C4-C6B7AA26E866}" destId="{CFCD08B7-029D-4148-B3A2-3D988642A3CA}" srcOrd="0" destOrd="0" presId="urn:microsoft.com/office/officeart/2005/8/layout/list1"/>
    <dgm:cxn modelId="{90415635-FB6C-4035-874E-4761A8BD5B00}" type="presParOf" srcId="{7897B1EF-6273-4A05-99C4-C6B7AA26E866}" destId="{CF647688-C42B-40B9-9F59-D6A911A84628}" srcOrd="1" destOrd="0" presId="urn:microsoft.com/office/officeart/2005/8/layout/list1"/>
    <dgm:cxn modelId="{6F0C40B8-5437-4EF8-9444-E7C349B91F0E}" type="presParOf" srcId="{2C0C118A-64D0-4B81-9F4D-4F2C9B9B0DBE}" destId="{E57D62F3-C502-4B1F-A586-EC55174BE10A}" srcOrd="21" destOrd="0" presId="urn:microsoft.com/office/officeart/2005/8/layout/list1"/>
    <dgm:cxn modelId="{0A278E2C-D3E6-41C5-AFA5-1E3D69BBC50A}" type="presParOf" srcId="{2C0C118A-64D0-4B81-9F4D-4F2C9B9B0DBE}" destId="{ECFC3F5E-C711-451C-B010-E3E887AC1D8B}" srcOrd="22" destOrd="0" presId="urn:microsoft.com/office/officeart/2005/8/layout/list1"/>
    <dgm:cxn modelId="{7B81A0DC-7B26-4E7A-9476-B21876FB91D8}" type="presParOf" srcId="{2C0C118A-64D0-4B81-9F4D-4F2C9B9B0DBE}" destId="{74E57B04-46EA-474C-BC42-6799EAADEFDD}" srcOrd="23" destOrd="0" presId="urn:microsoft.com/office/officeart/2005/8/layout/list1"/>
    <dgm:cxn modelId="{4900476D-BB2A-43EB-9F98-2D8080DBB4D8}" type="presParOf" srcId="{2C0C118A-64D0-4B81-9F4D-4F2C9B9B0DBE}" destId="{AA2DEB29-9348-43DC-8004-2455F4D1BDFA}" srcOrd="24" destOrd="0" presId="urn:microsoft.com/office/officeart/2005/8/layout/list1"/>
    <dgm:cxn modelId="{E4852219-D2DC-44BE-8532-41AFEC763B84}" type="presParOf" srcId="{AA2DEB29-9348-43DC-8004-2455F4D1BDFA}" destId="{71334A72-2AD8-4A3A-846D-E1742A366DAD}" srcOrd="0" destOrd="0" presId="urn:microsoft.com/office/officeart/2005/8/layout/list1"/>
    <dgm:cxn modelId="{7407C55B-93DC-4BE1-BB11-06A23D8D6E83}" type="presParOf" srcId="{AA2DEB29-9348-43DC-8004-2455F4D1BDFA}" destId="{80190A06-D650-49FE-AF5F-678601421969}" srcOrd="1" destOrd="0" presId="urn:microsoft.com/office/officeart/2005/8/layout/list1"/>
    <dgm:cxn modelId="{4613EADB-CA42-4057-A812-649110F6AC8B}" type="presParOf" srcId="{2C0C118A-64D0-4B81-9F4D-4F2C9B9B0DBE}" destId="{F061FEE0-B1FE-4DB0-99CB-E74D39CCAF6A}" srcOrd="25" destOrd="0" presId="urn:microsoft.com/office/officeart/2005/8/layout/list1"/>
    <dgm:cxn modelId="{BB8BDDAF-D837-4730-9C13-204D2E33F784}" type="presParOf" srcId="{2C0C118A-64D0-4B81-9F4D-4F2C9B9B0DBE}" destId="{FED48DF3-02EA-4DEB-85B7-B9B33BAA1DFE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F767F0-602B-4C3C-9E2C-71902F4ACF5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DB1871-E993-4237-BA0C-D0354DC4BF0F}">
      <dgm:prSet phldrT="[Текст]" custT="1"/>
      <dgm:spPr/>
      <dgm:t>
        <a:bodyPr/>
        <a:lstStyle/>
        <a:p>
          <a:r>
            <a:rPr lang="ru-RU" sz="1600" b="0" i="0" dirty="0" smtClean="0"/>
            <a:t>определение способов успешного использования финансовых возможностей;</a:t>
          </a:r>
          <a:endParaRPr lang="ru-RU" sz="1600" dirty="0"/>
        </a:p>
      </dgm:t>
    </dgm:pt>
    <dgm:pt modelId="{45BDEE1A-B791-4254-8A41-06B737BF85DF}" type="parTrans" cxnId="{F82EA5F2-E3CF-4CF7-8A1D-F8C6FBC651E1}">
      <dgm:prSet/>
      <dgm:spPr/>
      <dgm:t>
        <a:bodyPr/>
        <a:lstStyle/>
        <a:p>
          <a:endParaRPr lang="ru-RU"/>
        </a:p>
      </dgm:t>
    </dgm:pt>
    <dgm:pt modelId="{C6313BA0-820F-4E70-B997-697F32E3C341}" type="sibTrans" cxnId="{F82EA5F2-E3CF-4CF7-8A1D-F8C6FBC651E1}">
      <dgm:prSet/>
      <dgm:spPr/>
      <dgm:t>
        <a:bodyPr/>
        <a:lstStyle/>
        <a:p>
          <a:endParaRPr lang="ru-RU"/>
        </a:p>
      </dgm:t>
    </dgm:pt>
    <dgm:pt modelId="{E6E854AC-B1A0-457C-8686-F7D528B34A48}">
      <dgm:prSet phldrT="[Текст]" custT="1"/>
      <dgm:spPr/>
      <dgm:t>
        <a:bodyPr/>
        <a:lstStyle/>
        <a:p>
          <a:r>
            <a:rPr lang="ru-RU" sz="1600" b="0" i="0" dirty="0" smtClean="0"/>
            <a:t>определение перспективных финансовых взаимоотношений предприятия с третьими лицами;</a:t>
          </a:r>
          <a:endParaRPr lang="ru-RU" sz="1600" dirty="0"/>
        </a:p>
      </dgm:t>
    </dgm:pt>
    <dgm:pt modelId="{A2024E1F-4AD9-48EA-AC48-BA02CEBE16EF}" type="parTrans" cxnId="{D233437C-6E09-40AC-ABB2-3F94C80AD6B2}">
      <dgm:prSet/>
      <dgm:spPr/>
      <dgm:t>
        <a:bodyPr/>
        <a:lstStyle/>
        <a:p>
          <a:endParaRPr lang="ru-RU"/>
        </a:p>
      </dgm:t>
    </dgm:pt>
    <dgm:pt modelId="{991D6851-D593-4741-9DEE-BE04430600CE}" type="sibTrans" cxnId="{D233437C-6E09-40AC-ABB2-3F94C80AD6B2}">
      <dgm:prSet/>
      <dgm:spPr/>
      <dgm:t>
        <a:bodyPr/>
        <a:lstStyle/>
        <a:p>
          <a:endParaRPr lang="ru-RU"/>
        </a:p>
      </dgm:t>
    </dgm:pt>
    <dgm:pt modelId="{16F96119-7631-48B1-AC02-B2320018FB70}">
      <dgm:prSet phldrT="[Текст]" custT="1"/>
      <dgm:spPr/>
      <dgm:t>
        <a:bodyPr/>
        <a:lstStyle/>
        <a:p>
          <a:r>
            <a:rPr lang="ru-RU" sz="1600" b="0" i="0" dirty="0" smtClean="0"/>
            <a:t>финансовое обеспечение операционной и инвестиционной деятельности;</a:t>
          </a:r>
          <a:endParaRPr lang="ru-RU" sz="1600" dirty="0"/>
        </a:p>
      </dgm:t>
    </dgm:pt>
    <dgm:pt modelId="{491FB9B4-6794-4CC1-9148-2ADA6F835257}" type="parTrans" cxnId="{04463568-A5B3-44EF-A847-768F1FC21EB4}">
      <dgm:prSet/>
      <dgm:spPr/>
      <dgm:t>
        <a:bodyPr/>
        <a:lstStyle/>
        <a:p>
          <a:endParaRPr lang="ru-RU"/>
        </a:p>
      </dgm:t>
    </dgm:pt>
    <dgm:pt modelId="{3D3E03EA-D452-4A2A-9805-F6004B0ED96B}" type="sibTrans" cxnId="{04463568-A5B3-44EF-A847-768F1FC21EB4}">
      <dgm:prSet/>
      <dgm:spPr/>
      <dgm:t>
        <a:bodyPr/>
        <a:lstStyle/>
        <a:p>
          <a:endParaRPr lang="ru-RU"/>
        </a:p>
      </dgm:t>
    </dgm:pt>
    <dgm:pt modelId="{AA8F9DC8-AB89-4BE2-93E9-BA6DF116D7D7}">
      <dgm:prSet phldrT="[Текст]" custT="1"/>
      <dgm:spPr/>
      <dgm:t>
        <a:bodyPr/>
        <a:lstStyle/>
        <a:p>
          <a:r>
            <a:rPr lang="ru-RU" sz="1600" b="0" i="0" dirty="0" smtClean="0"/>
            <a:t>изучение экономических и финансовых возможностей вероятных конкурентов, разработка и осуществление мероприятий по обеспечению финансовой стойкости.</a:t>
          </a:r>
          <a:endParaRPr lang="ru-RU" sz="1600" dirty="0"/>
        </a:p>
      </dgm:t>
    </dgm:pt>
    <dgm:pt modelId="{84C5FD1A-BC90-4D55-9166-5B5DB5AB3D7D}" type="parTrans" cxnId="{71B76AA7-BF7B-4C7C-859C-8CFEF822E0E8}">
      <dgm:prSet/>
      <dgm:spPr/>
      <dgm:t>
        <a:bodyPr/>
        <a:lstStyle/>
        <a:p>
          <a:endParaRPr lang="ru-RU"/>
        </a:p>
      </dgm:t>
    </dgm:pt>
    <dgm:pt modelId="{E8EDF09E-18D3-4F18-AB29-4E25E3AF7561}" type="sibTrans" cxnId="{71B76AA7-BF7B-4C7C-859C-8CFEF822E0E8}">
      <dgm:prSet/>
      <dgm:spPr/>
      <dgm:t>
        <a:bodyPr/>
        <a:lstStyle/>
        <a:p>
          <a:endParaRPr lang="ru-RU"/>
        </a:p>
      </dgm:t>
    </dgm:pt>
    <dgm:pt modelId="{B9056EB1-8DBB-453B-A881-FBD0B95B288B}" type="pres">
      <dgm:prSet presAssocID="{05F767F0-602B-4C3C-9E2C-71902F4ACF5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E7E1FA-4A13-44F3-BCF3-923095402C9F}" type="pres">
      <dgm:prSet presAssocID="{F6DB1871-E993-4237-BA0C-D0354DC4BF0F}" presName="node" presStyleLbl="node1" presStyleIdx="0" presStyleCnt="4" custScaleX="44914" custScaleY="42657" custLinFactNeighborX="8429" custLinFactNeighborY="8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28F98C-93F8-4B22-A3F8-9F55F402078F}" type="pres">
      <dgm:prSet presAssocID="{C6313BA0-820F-4E70-B997-697F32E3C341}" presName="sibTrans" presStyleCnt="0"/>
      <dgm:spPr/>
    </dgm:pt>
    <dgm:pt modelId="{A1148BD8-F28E-4A34-89D3-130A06C057D8}" type="pres">
      <dgm:prSet presAssocID="{E6E854AC-B1A0-457C-8686-F7D528B34A48}" presName="node" presStyleLbl="node1" presStyleIdx="1" presStyleCnt="4" custScaleX="52056" custScaleY="41763" custLinFactNeighborX="1794" custLinFactNeighborY="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03637F-E642-4BC2-9183-2A5D8461D244}" type="pres">
      <dgm:prSet presAssocID="{991D6851-D593-4741-9DEE-BE04430600CE}" presName="sibTrans" presStyleCnt="0"/>
      <dgm:spPr/>
    </dgm:pt>
    <dgm:pt modelId="{46B05503-66A4-4FA8-8D00-FFE9D048788A}" type="pres">
      <dgm:prSet presAssocID="{16F96119-7631-48B1-AC02-B2320018FB70}" presName="node" presStyleLbl="node1" presStyleIdx="2" presStyleCnt="4" custScaleX="48640" custScaleY="41969" custLinFactNeighborX="-5459" custLinFactNeighborY="4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7C4862-21CB-4FBF-B656-D9D6318F0E8D}" type="pres">
      <dgm:prSet presAssocID="{3D3E03EA-D452-4A2A-9805-F6004B0ED96B}" presName="sibTrans" presStyleCnt="0"/>
      <dgm:spPr/>
    </dgm:pt>
    <dgm:pt modelId="{BAE82004-16B9-4D85-9423-6E3BA39798DE}" type="pres">
      <dgm:prSet presAssocID="{AA8F9DC8-AB89-4BE2-93E9-BA6DF116D7D7}" presName="node" presStyleLbl="node1" presStyleIdx="3" presStyleCnt="4" custScaleX="129357" custScaleY="34630" custLinFactNeighborX="852" custLinFactNeighborY="-7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2EA5F2-E3CF-4CF7-8A1D-F8C6FBC651E1}" srcId="{05F767F0-602B-4C3C-9E2C-71902F4ACF5B}" destId="{F6DB1871-E993-4237-BA0C-D0354DC4BF0F}" srcOrd="0" destOrd="0" parTransId="{45BDEE1A-B791-4254-8A41-06B737BF85DF}" sibTransId="{C6313BA0-820F-4E70-B997-697F32E3C341}"/>
    <dgm:cxn modelId="{71B76AA7-BF7B-4C7C-859C-8CFEF822E0E8}" srcId="{05F767F0-602B-4C3C-9E2C-71902F4ACF5B}" destId="{AA8F9DC8-AB89-4BE2-93E9-BA6DF116D7D7}" srcOrd="3" destOrd="0" parTransId="{84C5FD1A-BC90-4D55-9166-5B5DB5AB3D7D}" sibTransId="{E8EDF09E-18D3-4F18-AB29-4E25E3AF7561}"/>
    <dgm:cxn modelId="{7BB4C10B-149D-44CE-94ED-F205E9B8A78A}" type="presOf" srcId="{05F767F0-602B-4C3C-9E2C-71902F4ACF5B}" destId="{B9056EB1-8DBB-453B-A881-FBD0B95B288B}" srcOrd="0" destOrd="0" presId="urn:microsoft.com/office/officeart/2005/8/layout/default"/>
    <dgm:cxn modelId="{04463568-A5B3-44EF-A847-768F1FC21EB4}" srcId="{05F767F0-602B-4C3C-9E2C-71902F4ACF5B}" destId="{16F96119-7631-48B1-AC02-B2320018FB70}" srcOrd="2" destOrd="0" parTransId="{491FB9B4-6794-4CC1-9148-2ADA6F835257}" sibTransId="{3D3E03EA-D452-4A2A-9805-F6004B0ED96B}"/>
    <dgm:cxn modelId="{D233437C-6E09-40AC-ABB2-3F94C80AD6B2}" srcId="{05F767F0-602B-4C3C-9E2C-71902F4ACF5B}" destId="{E6E854AC-B1A0-457C-8686-F7D528B34A48}" srcOrd="1" destOrd="0" parTransId="{A2024E1F-4AD9-48EA-AC48-BA02CEBE16EF}" sibTransId="{991D6851-D593-4741-9DEE-BE04430600CE}"/>
    <dgm:cxn modelId="{F73C9A8F-2696-40F1-BFFB-3B3F7B76580B}" type="presOf" srcId="{16F96119-7631-48B1-AC02-B2320018FB70}" destId="{46B05503-66A4-4FA8-8D00-FFE9D048788A}" srcOrd="0" destOrd="0" presId="urn:microsoft.com/office/officeart/2005/8/layout/default"/>
    <dgm:cxn modelId="{C7D5BF2C-2FF6-4DCD-BF8B-AC970EF62F2D}" type="presOf" srcId="{F6DB1871-E993-4237-BA0C-D0354DC4BF0F}" destId="{A5E7E1FA-4A13-44F3-BCF3-923095402C9F}" srcOrd="0" destOrd="0" presId="urn:microsoft.com/office/officeart/2005/8/layout/default"/>
    <dgm:cxn modelId="{0E377C83-F58D-4E0E-B981-0F513B6BB72B}" type="presOf" srcId="{AA8F9DC8-AB89-4BE2-93E9-BA6DF116D7D7}" destId="{BAE82004-16B9-4D85-9423-6E3BA39798DE}" srcOrd="0" destOrd="0" presId="urn:microsoft.com/office/officeart/2005/8/layout/default"/>
    <dgm:cxn modelId="{5A69DA54-6064-4E12-9D5A-AC3B97FDBA7C}" type="presOf" srcId="{E6E854AC-B1A0-457C-8686-F7D528B34A48}" destId="{A1148BD8-F28E-4A34-89D3-130A06C057D8}" srcOrd="0" destOrd="0" presId="urn:microsoft.com/office/officeart/2005/8/layout/default"/>
    <dgm:cxn modelId="{9A74739C-BC12-41D1-9561-BB516408436C}" type="presParOf" srcId="{B9056EB1-8DBB-453B-A881-FBD0B95B288B}" destId="{A5E7E1FA-4A13-44F3-BCF3-923095402C9F}" srcOrd="0" destOrd="0" presId="urn:microsoft.com/office/officeart/2005/8/layout/default"/>
    <dgm:cxn modelId="{7C5D2B7E-CCDE-4D86-B950-78B4F5383511}" type="presParOf" srcId="{B9056EB1-8DBB-453B-A881-FBD0B95B288B}" destId="{0428F98C-93F8-4B22-A3F8-9F55F402078F}" srcOrd="1" destOrd="0" presId="urn:microsoft.com/office/officeart/2005/8/layout/default"/>
    <dgm:cxn modelId="{8B82D0AE-0F49-4F8B-827D-0B45012F0CE5}" type="presParOf" srcId="{B9056EB1-8DBB-453B-A881-FBD0B95B288B}" destId="{A1148BD8-F28E-4A34-89D3-130A06C057D8}" srcOrd="2" destOrd="0" presId="urn:microsoft.com/office/officeart/2005/8/layout/default"/>
    <dgm:cxn modelId="{C4EEF6C0-CA8D-4488-8BE8-754D8A426CB2}" type="presParOf" srcId="{B9056EB1-8DBB-453B-A881-FBD0B95B288B}" destId="{6103637F-E642-4BC2-9183-2A5D8461D244}" srcOrd="3" destOrd="0" presId="urn:microsoft.com/office/officeart/2005/8/layout/default"/>
    <dgm:cxn modelId="{5ADBDB95-2978-4C7D-B6F1-A22ADAE6710F}" type="presParOf" srcId="{B9056EB1-8DBB-453B-A881-FBD0B95B288B}" destId="{46B05503-66A4-4FA8-8D00-FFE9D048788A}" srcOrd="4" destOrd="0" presId="urn:microsoft.com/office/officeart/2005/8/layout/default"/>
    <dgm:cxn modelId="{0F2EB825-1093-492C-97E7-F4F306A5C16D}" type="presParOf" srcId="{B9056EB1-8DBB-453B-A881-FBD0B95B288B}" destId="{F17C4862-21CB-4FBF-B656-D9D6318F0E8D}" srcOrd="5" destOrd="0" presId="urn:microsoft.com/office/officeart/2005/8/layout/default"/>
    <dgm:cxn modelId="{3826AD0B-AB2E-4E8B-ADE2-9CC316851100}" type="presParOf" srcId="{B9056EB1-8DBB-453B-A881-FBD0B95B288B}" destId="{BAE82004-16B9-4D85-9423-6E3BA39798D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6C0F0A-68E8-4FBA-A60C-1CF7C127D94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80790D-D2D8-44E1-B2E4-E9FEE3FDC1A7}">
      <dgm:prSet phldrT="[Текст]" custT="1"/>
      <dgm:spPr/>
      <dgm:t>
        <a:bodyPr/>
        <a:lstStyle/>
        <a:p>
          <a:r>
            <a:rPr lang="ru-RU" sz="1800" dirty="0" smtClean="0"/>
            <a:t>Финансовая стратегия включает:</a:t>
          </a:r>
          <a:endParaRPr lang="ru-RU" sz="1800" dirty="0"/>
        </a:p>
      </dgm:t>
    </dgm:pt>
    <dgm:pt modelId="{0518E569-7E93-49C9-8097-50029A2FE728}" type="parTrans" cxnId="{F00AEBDB-C0A9-4D9A-8B28-B57D9FE7D88C}">
      <dgm:prSet/>
      <dgm:spPr/>
      <dgm:t>
        <a:bodyPr/>
        <a:lstStyle/>
        <a:p>
          <a:endParaRPr lang="ru-RU"/>
        </a:p>
      </dgm:t>
    </dgm:pt>
    <dgm:pt modelId="{04F364D2-8229-491D-8278-B1031F0DC781}" type="sibTrans" cxnId="{F00AEBDB-C0A9-4D9A-8B28-B57D9FE7D88C}">
      <dgm:prSet/>
      <dgm:spPr/>
      <dgm:t>
        <a:bodyPr/>
        <a:lstStyle/>
        <a:p>
          <a:endParaRPr lang="ru-RU"/>
        </a:p>
      </dgm:t>
    </dgm:pt>
    <dgm:pt modelId="{B018A339-D02A-4CC2-A926-669F8AF65663}">
      <dgm:prSet phldrT="[Текст]" custT="1"/>
      <dgm:spPr/>
      <dgm:t>
        <a:bodyPr/>
        <a:lstStyle/>
        <a:p>
          <a:r>
            <a:rPr lang="ru-RU" sz="1600" b="0" i="0" dirty="0" smtClean="0"/>
            <a:t>планирование, учет, анализ и контроль финансового состояния;</a:t>
          </a:r>
          <a:endParaRPr lang="ru-RU" sz="1600" dirty="0"/>
        </a:p>
      </dgm:t>
    </dgm:pt>
    <dgm:pt modelId="{27B4CA6E-90BB-4793-A795-ED7FB6A305E3}" type="parTrans" cxnId="{E5D1F07A-14FE-4166-988E-44EC8FAF1E6C}">
      <dgm:prSet/>
      <dgm:spPr/>
      <dgm:t>
        <a:bodyPr/>
        <a:lstStyle/>
        <a:p>
          <a:endParaRPr lang="ru-RU"/>
        </a:p>
      </dgm:t>
    </dgm:pt>
    <dgm:pt modelId="{453A0DE5-681E-4C56-8B41-DA34B419AED3}" type="sibTrans" cxnId="{E5D1F07A-14FE-4166-988E-44EC8FAF1E6C}">
      <dgm:prSet/>
      <dgm:spPr/>
      <dgm:t>
        <a:bodyPr/>
        <a:lstStyle/>
        <a:p>
          <a:endParaRPr lang="ru-RU"/>
        </a:p>
      </dgm:t>
    </dgm:pt>
    <dgm:pt modelId="{38829249-29E1-47AA-BD6C-C964E5043206}">
      <dgm:prSet phldrT="[Текст]" custT="1"/>
      <dgm:spPr/>
      <dgm:t>
        <a:bodyPr/>
        <a:lstStyle/>
        <a:p>
          <a:r>
            <a:rPr lang="ru-RU" sz="1800" b="0" i="0" dirty="0" smtClean="0"/>
            <a:t>Финансовая стратегия предприятия обеспечивает:</a:t>
          </a:r>
          <a:endParaRPr lang="ru-RU" sz="1800" dirty="0"/>
        </a:p>
      </dgm:t>
    </dgm:pt>
    <dgm:pt modelId="{BE406FED-9E9C-45DB-9B16-6E9DD12FF8E8}" type="parTrans" cxnId="{E0E66244-A850-4CE2-9288-E7ADB37DD0A9}">
      <dgm:prSet/>
      <dgm:spPr/>
      <dgm:t>
        <a:bodyPr/>
        <a:lstStyle/>
        <a:p>
          <a:endParaRPr lang="ru-RU"/>
        </a:p>
      </dgm:t>
    </dgm:pt>
    <dgm:pt modelId="{F0170F23-8C3A-494F-B6C7-EB7D05E8EE02}" type="sibTrans" cxnId="{E0E66244-A850-4CE2-9288-E7ADB37DD0A9}">
      <dgm:prSet/>
      <dgm:spPr/>
      <dgm:t>
        <a:bodyPr/>
        <a:lstStyle/>
        <a:p>
          <a:endParaRPr lang="ru-RU"/>
        </a:p>
      </dgm:t>
    </dgm:pt>
    <dgm:pt modelId="{6B81B08D-AE51-4FC1-8334-BFC6F41DE82F}">
      <dgm:prSet phldrT="[Текст]" custT="1"/>
      <dgm:spPr/>
      <dgm:t>
        <a:bodyPr/>
        <a:lstStyle/>
        <a:p>
          <a:r>
            <a:rPr lang="ru-RU" sz="1600" b="0" i="0" dirty="0" smtClean="0"/>
            <a:t>формирование и эффективное использование финансовых ресурсов;</a:t>
          </a:r>
          <a:endParaRPr lang="ru-RU" sz="1600" dirty="0"/>
        </a:p>
      </dgm:t>
    </dgm:pt>
    <dgm:pt modelId="{70E06505-FB09-459A-B471-9242A33E7C7C}" type="parTrans" cxnId="{F6EEC713-4E00-4F56-A18A-BADD9116391B}">
      <dgm:prSet/>
      <dgm:spPr/>
      <dgm:t>
        <a:bodyPr/>
        <a:lstStyle/>
        <a:p>
          <a:endParaRPr lang="ru-RU"/>
        </a:p>
      </dgm:t>
    </dgm:pt>
    <dgm:pt modelId="{92CE075B-F443-4CA3-BB18-E3BF069A765C}" type="sibTrans" cxnId="{F6EEC713-4E00-4F56-A18A-BADD9116391B}">
      <dgm:prSet/>
      <dgm:spPr/>
      <dgm:t>
        <a:bodyPr/>
        <a:lstStyle/>
        <a:p>
          <a:endParaRPr lang="ru-RU"/>
        </a:p>
      </dgm:t>
    </dgm:pt>
    <dgm:pt modelId="{00CACE9F-81C3-4600-940C-133CCA81207E}">
      <dgm:prSet custT="1"/>
      <dgm:spPr/>
      <dgm:t>
        <a:bodyPr/>
        <a:lstStyle/>
        <a:p>
          <a:r>
            <a:rPr lang="ru-RU" sz="1600" b="0" i="0" dirty="0" smtClean="0"/>
            <a:t>оптимизацию основных и оборотных средств;</a:t>
          </a:r>
          <a:endParaRPr lang="ru-RU" sz="1600" b="0" i="0" dirty="0"/>
        </a:p>
      </dgm:t>
    </dgm:pt>
    <dgm:pt modelId="{B63E2C22-D880-463F-98F0-D9BAB6FADBD5}" type="parTrans" cxnId="{8D48B52C-2387-4E78-97F0-A6BE71580C9C}">
      <dgm:prSet/>
      <dgm:spPr/>
      <dgm:t>
        <a:bodyPr/>
        <a:lstStyle/>
        <a:p>
          <a:endParaRPr lang="ru-RU"/>
        </a:p>
      </dgm:t>
    </dgm:pt>
    <dgm:pt modelId="{98D1623C-5E92-4FD6-93FF-365002D78A64}" type="sibTrans" cxnId="{8D48B52C-2387-4E78-97F0-A6BE71580C9C}">
      <dgm:prSet/>
      <dgm:spPr/>
      <dgm:t>
        <a:bodyPr/>
        <a:lstStyle/>
        <a:p>
          <a:endParaRPr lang="ru-RU"/>
        </a:p>
      </dgm:t>
    </dgm:pt>
    <dgm:pt modelId="{9E104EC5-4382-4EA8-BE72-657A870A7179}">
      <dgm:prSet custT="1"/>
      <dgm:spPr/>
      <dgm:t>
        <a:bodyPr/>
        <a:lstStyle/>
        <a:p>
          <a:r>
            <a:rPr lang="ru-RU" sz="1600" b="0" i="0" dirty="0" smtClean="0"/>
            <a:t>распределение прибыли.</a:t>
          </a:r>
          <a:endParaRPr lang="ru-RU" sz="1600" b="0" i="0" dirty="0"/>
        </a:p>
      </dgm:t>
    </dgm:pt>
    <dgm:pt modelId="{FE63FB00-A0DA-426C-874A-41B04AC73915}" type="parTrans" cxnId="{7BA2409A-CBE1-4F5F-AD85-819711BAF8D1}">
      <dgm:prSet/>
      <dgm:spPr/>
      <dgm:t>
        <a:bodyPr/>
        <a:lstStyle/>
        <a:p>
          <a:endParaRPr lang="ru-RU"/>
        </a:p>
      </dgm:t>
    </dgm:pt>
    <dgm:pt modelId="{CF3FEDCA-C7BC-4EF9-B756-DEDC134E1B09}" type="sibTrans" cxnId="{7BA2409A-CBE1-4F5F-AD85-819711BAF8D1}">
      <dgm:prSet/>
      <dgm:spPr/>
      <dgm:t>
        <a:bodyPr/>
        <a:lstStyle/>
        <a:p>
          <a:endParaRPr lang="ru-RU"/>
        </a:p>
      </dgm:t>
    </dgm:pt>
    <dgm:pt modelId="{BC3317F3-5C0D-482B-BDF8-471D57BAE51B}">
      <dgm:prSet custT="1"/>
      <dgm:spPr/>
      <dgm:t>
        <a:bodyPr/>
        <a:lstStyle/>
        <a:p>
          <a:r>
            <a:rPr lang="ru-RU" sz="1600" b="0" i="0" dirty="0" smtClean="0"/>
            <a:t>выявление наиболее эффективных направлений инвестирования и сосредоточение финансовых ресурсов на этих направлениях;</a:t>
          </a:r>
          <a:endParaRPr lang="ru-RU" sz="1600" b="0" i="0" dirty="0"/>
        </a:p>
      </dgm:t>
    </dgm:pt>
    <dgm:pt modelId="{882B652E-8690-4534-B2A9-2634DFC5AA6A}" type="parTrans" cxnId="{88D27AB4-2BDD-43D4-9A8E-75CB61E9AD2D}">
      <dgm:prSet/>
      <dgm:spPr/>
      <dgm:t>
        <a:bodyPr/>
        <a:lstStyle/>
        <a:p>
          <a:endParaRPr lang="ru-RU"/>
        </a:p>
      </dgm:t>
    </dgm:pt>
    <dgm:pt modelId="{B7D47E45-858D-4269-8B70-F8F9A07C8612}" type="sibTrans" cxnId="{88D27AB4-2BDD-43D4-9A8E-75CB61E9AD2D}">
      <dgm:prSet/>
      <dgm:spPr/>
      <dgm:t>
        <a:bodyPr/>
        <a:lstStyle/>
        <a:p>
          <a:endParaRPr lang="ru-RU"/>
        </a:p>
      </dgm:t>
    </dgm:pt>
    <dgm:pt modelId="{5C7B8B09-B021-468B-A5FD-30C0BDFF8198}">
      <dgm:prSet custT="1"/>
      <dgm:spPr/>
      <dgm:t>
        <a:bodyPr/>
        <a:lstStyle/>
        <a:p>
          <a:r>
            <a:rPr lang="ru-RU" sz="1600" b="0" i="0" dirty="0" smtClean="0"/>
            <a:t>соответствие финансовых действий экономическому состоянию и материальным возможностям предприятия;</a:t>
          </a:r>
          <a:endParaRPr lang="ru-RU" sz="1600" b="0" i="0" dirty="0"/>
        </a:p>
      </dgm:t>
    </dgm:pt>
    <dgm:pt modelId="{604DF3B0-D0C0-486A-8634-2DE1DC474B2C}" type="parTrans" cxnId="{F5BD51FF-55DB-48CE-ABEF-341ABCBAD60D}">
      <dgm:prSet/>
      <dgm:spPr/>
      <dgm:t>
        <a:bodyPr/>
        <a:lstStyle/>
        <a:p>
          <a:endParaRPr lang="ru-RU"/>
        </a:p>
      </dgm:t>
    </dgm:pt>
    <dgm:pt modelId="{523FA013-4866-48D2-990E-35FB55BE8F3C}" type="sibTrans" cxnId="{F5BD51FF-55DB-48CE-ABEF-341ABCBAD60D}">
      <dgm:prSet/>
      <dgm:spPr/>
      <dgm:t>
        <a:bodyPr/>
        <a:lstStyle/>
        <a:p>
          <a:endParaRPr lang="ru-RU"/>
        </a:p>
      </dgm:t>
    </dgm:pt>
    <dgm:pt modelId="{9847C8F5-25AC-41E5-96DF-1729FFA2167B}">
      <dgm:prSet custT="1"/>
      <dgm:spPr/>
      <dgm:t>
        <a:bodyPr/>
        <a:lstStyle/>
        <a:p>
          <a:r>
            <a:rPr lang="ru-RU" sz="1600" b="0" i="0" dirty="0" smtClean="0"/>
            <a:t>определение главной угрозы со стороны конкурентов, правильный выбор направлений финансовых действий и маневрирование для достижения преимущества над конкурентами;</a:t>
          </a:r>
          <a:endParaRPr lang="ru-RU" sz="1600" b="0" i="0" dirty="0"/>
        </a:p>
      </dgm:t>
    </dgm:pt>
    <dgm:pt modelId="{9AD7A709-47E4-4917-87BE-736F0163C7E7}" type="parTrans" cxnId="{53D9684E-D420-41C8-816B-00B90F29A304}">
      <dgm:prSet/>
      <dgm:spPr/>
      <dgm:t>
        <a:bodyPr/>
        <a:lstStyle/>
        <a:p>
          <a:endParaRPr lang="ru-RU"/>
        </a:p>
      </dgm:t>
    </dgm:pt>
    <dgm:pt modelId="{E4F9CCCA-9EE7-4E21-8F42-2348D6DD7E4E}" type="sibTrans" cxnId="{53D9684E-D420-41C8-816B-00B90F29A304}">
      <dgm:prSet/>
      <dgm:spPr/>
      <dgm:t>
        <a:bodyPr/>
        <a:lstStyle/>
        <a:p>
          <a:endParaRPr lang="ru-RU"/>
        </a:p>
      </dgm:t>
    </dgm:pt>
    <dgm:pt modelId="{843730E1-EFD5-467F-8D29-AE6179AFE3A4}">
      <dgm:prSet custT="1"/>
      <dgm:spPr/>
      <dgm:t>
        <a:bodyPr/>
        <a:lstStyle/>
        <a:p>
          <a:r>
            <a:rPr lang="ru-RU" sz="1600" b="0" i="0" dirty="0" smtClean="0"/>
            <a:t>создание и подготовку стратегических резервов;</a:t>
          </a:r>
          <a:endParaRPr lang="ru-RU" sz="1600" b="0" i="0" dirty="0"/>
        </a:p>
      </dgm:t>
    </dgm:pt>
    <dgm:pt modelId="{3CEFA368-B7C7-4B7C-A0E4-C3A1EF85FEEA}" type="parTrans" cxnId="{9C492B28-7131-4666-964A-05D6C3B7E80D}">
      <dgm:prSet/>
      <dgm:spPr/>
      <dgm:t>
        <a:bodyPr/>
        <a:lstStyle/>
        <a:p>
          <a:endParaRPr lang="ru-RU"/>
        </a:p>
      </dgm:t>
    </dgm:pt>
    <dgm:pt modelId="{60327D93-14D8-40D0-8BB3-F00C795B3342}" type="sibTrans" cxnId="{9C492B28-7131-4666-964A-05D6C3B7E80D}">
      <dgm:prSet/>
      <dgm:spPr/>
      <dgm:t>
        <a:bodyPr/>
        <a:lstStyle/>
        <a:p>
          <a:endParaRPr lang="ru-RU"/>
        </a:p>
      </dgm:t>
    </dgm:pt>
    <dgm:pt modelId="{CCA8251C-B257-4D59-9E16-C1645422B2FA}">
      <dgm:prSet custT="1"/>
      <dgm:spPr/>
      <dgm:t>
        <a:bodyPr/>
        <a:lstStyle/>
        <a:p>
          <a:r>
            <a:rPr lang="ru-RU" sz="1600" b="0" i="0" dirty="0" smtClean="0"/>
            <a:t>ранжирование и поэтапное достижение целей.</a:t>
          </a:r>
          <a:endParaRPr lang="ru-RU" sz="1600" b="0" i="0" dirty="0"/>
        </a:p>
      </dgm:t>
    </dgm:pt>
    <dgm:pt modelId="{A7DB1A22-E6A2-4E05-A19D-117358008BF3}" type="parTrans" cxnId="{9E164867-6F33-45E8-BDB7-3679884B202A}">
      <dgm:prSet/>
      <dgm:spPr/>
      <dgm:t>
        <a:bodyPr/>
        <a:lstStyle/>
        <a:p>
          <a:endParaRPr lang="ru-RU"/>
        </a:p>
      </dgm:t>
    </dgm:pt>
    <dgm:pt modelId="{183818DD-3532-40E7-B564-899E45CB0789}" type="sibTrans" cxnId="{9E164867-6F33-45E8-BDB7-3679884B202A}">
      <dgm:prSet/>
      <dgm:spPr/>
      <dgm:t>
        <a:bodyPr/>
        <a:lstStyle/>
        <a:p>
          <a:endParaRPr lang="ru-RU"/>
        </a:p>
      </dgm:t>
    </dgm:pt>
    <dgm:pt modelId="{17C91AFA-BF47-4CE3-BA65-0417627E5E10}" type="pres">
      <dgm:prSet presAssocID="{296C0F0A-68E8-4FBA-A60C-1CF7C127D94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B7A82DA-582D-4CAF-BB24-0E26FB52A6B7}" type="pres">
      <dgm:prSet presAssocID="{3080790D-D2D8-44E1-B2E4-E9FEE3FDC1A7}" presName="root" presStyleCnt="0"/>
      <dgm:spPr/>
    </dgm:pt>
    <dgm:pt modelId="{A5E6D7E7-5CC1-478C-816E-31144E8D28EC}" type="pres">
      <dgm:prSet presAssocID="{3080790D-D2D8-44E1-B2E4-E9FEE3FDC1A7}" presName="rootComposite" presStyleCnt="0"/>
      <dgm:spPr/>
    </dgm:pt>
    <dgm:pt modelId="{35FB15A0-E912-4EAF-969F-995FF0B8DB1D}" type="pres">
      <dgm:prSet presAssocID="{3080790D-D2D8-44E1-B2E4-E9FEE3FDC1A7}" presName="rootText" presStyleLbl="node1" presStyleIdx="0" presStyleCnt="2" custScaleX="196032"/>
      <dgm:spPr/>
      <dgm:t>
        <a:bodyPr/>
        <a:lstStyle/>
        <a:p>
          <a:endParaRPr lang="ru-RU"/>
        </a:p>
      </dgm:t>
    </dgm:pt>
    <dgm:pt modelId="{69C19380-81C1-40DF-91A6-F0F71622A4B0}" type="pres">
      <dgm:prSet presAssocID="{3080790D-D2D8-44E1-B2E4-E9FEE3FDC1A7}" presName="rootConnector" presStyleLbl="node1" presStyleIdx="0" presStyleCnt="2"/>
      <dgm:spPr/>
      <dgm:t>
        <a:bodyPr/>
        <a:lstStyle/>
        <a:p>
          <a:endParaRPr lang="ru-RU"/>
        </a:p>
      </dgm:t>
    </dgm:pt>
    <dgm:pt modelId="{CCDC3CA3-9958-430A-ABC0-55D75F60C252}" type="pres">
      <dgm:prSet presAssocID="{3080790D-D2D8-44E1-B2E4-E9FEE3FDC1A7}" presName="childShape" presStyleCnt="0"/>
      <dgm:spPr/>
    </dgm:pt>
    <dgm:pt modelId="{BBAD9868-BA6B-42AB-8469-715EF87B21E3}" type="pres">
      <dgm:prSet presAssocID="{27B4CA6E-90BB-4793-A795-ED7FB6A305E3}" presName="Name13" presStyleLbl="parChTrans1D2" presStyleIdx="0" presStyleCnt="9"/>
      <dgm:spPr/>
      <dgm:t>
        <a:bodyPr/>
        <a:lstStyle/>
        <a:p>
          <a:endParaRPr lang="ru-RU"/>
        </a:p>
      </dgm:t>
    </dgm:pt>
    <dgm:pt modelId="{C444E6B5-DFF9-4F0B-8E7A-39115E000C4F}" type="pres">
      <dgm:prSet presAssocID="{B018A339-D02A-4CC2-A926-669F8AF65663}" presName="childText" presStyleLbl="bgAcc1" presStyleIdx="0" presStyleCnt="9" custScaleX="2752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00D2F1-84B9-4EB8-8931-47105E9E5CB3}" type="pres">
      <dgm:prSet presAssocID="{B63E2C22-D880-463F-98F0-D9BAB6FADBD5}" presName="Name13" presStyleLbl="parChTrans1D2" presStyleIdx="1" presStyleCnt="9"/>
      <dgm:spPr/>
      <dgm:t>
        <a:bodyPr/>
        <a:lstStyle/>
        <a:p>
          <a:endParaRPr lang="ru-RU"/>
        </a:p>
      </dgm:t>
    </dgm:pt>
    <dgm:pt modelId="{C76F080E-943A-41D1-9D54-EFF33D1D5D91}" type="pres">
      <dgm:prSet presAssocID="{00CACE9F-81C3-4600-940C-133CCA81207E}" presName="childText" presStyleLbl="bgAcc1" presStyleIdx="1" presStyleCnt="9" custScaleX="2752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D70957-2CED-40FF-AA60-77AA04ED70D6}" type="pres">
      <dgm:prSet presAssocID="{FE63FB00-A0DA-426C-874A-41B04AC73915}" presName="Name13" presStyleLbl="parChTrans1D2" presStyleIdx="2" presStyleCnt="9"/>
      <dgm:spPr/>
      <dgm:t>
        <a:bodyPr/>
        <a:lstStyle/>
        <a:p>
          <a:endParaRPr lang="ru-RU"/>
        </a:p>
      </dgm:t>
    </dgm:pt>
    <dgm:pt modelId="{DA742986-5A1B-42E9-BFF7-704398FD63B3}" type="pres">
      <dgm:prSet presAssocID="{9E104EC5-4382-4EA8-BE72-657A870A7179}" presName="childText" presStyleLbl="bgAcc1" presStyleIdx="2" presStyleCnt="9" custScaleX="2752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A9BC1F-EBEC-4D9E-9AFA-59E5ABF2AE1C}" type="pres">
      <dgm:prSet presAssocID="{38829249-29E1-47AA-BD6C-C964E5043206}" presName="root" presStyleCnt="0"/>
      <dgm:spPr/>
    </dgm:pt>
    <dgm:pt modelId="{B713007A-6138-45B7-914A-4D9785CC7BCF}" type="pres">
      <dgm:prSet presAssocID="{38829249-29E1-47AA-BD6C-C964E5043206}" presName="rootComposite" presStyleCnt="0"/>
      <dgm:spPr/>
    </dgm:pt>
    <dgm:pt modelId="{1296C8D2-36D1-47F1-83E9-DB2E1554A7E5}" type="pres">
      <dgm:prSet presAssocID="{38829249-29E1-47AA-BD6C-C964E5043206}" presName="rootText" presStyleLbl="node1" presStyleIdx="1" presStyleCnt="2" custScaleX="300513" custLinFactNeighborX="18062" custLinFactNeighborY="-3139"/>
      <dgm:spPr/>
      <dgm:t>
        <a:bodyPr/>
        <a:lstStyle/>
        <a:p>
          <a:endParaRPr lang="ru-RU"/>
        </a:p>
      </dgm:t>
    </dgm:pt>
    <dgm:pt modelId="{B13F1850-2F83-45EA-922F-1BA1AF66F579}" type="pres">
      <dgm:prSet presAssocID="{38829249-29E1-47AA-BD6C-C964E5043206}" presName="rootConnector" presStyleLbl="node1" presStyleIdx="1" presStyleCnt="2"/>
      <dgm:spPr/>
      <dgm:t>
        <a:bodyPr/>
        <a:lstStyle/>
        <a:p>
          <a:endParaRPr lang="ru-RU"/>
        </a:p>
      </dgm:t>
    </dgm:pt>
    <dgm:pt modelId="{806FBAF4-7EF3-446E-B00C-3D89E92136E3}" type="pres">
      <dgm:prSet presAssocID="{38829249-29E1-47AA-BD6C-C964E5043206}" presName="childShape" presStyleCnt="0"/>
      <dgm:spPr/>
    </dgm:pt>
    <dgm:pt modelId="{366EA1BF-BBB3-497E-8CF5-174071E4B059}" type="pres">
      <dgm:prSet presAssocID="{70E06505-FB09-459A-B471-9242A33E7C7C}" presName="Name13" presStyleLbl="parChTrans1D2" presStyleIdx="3" presStyleCnt="9"/>
      <dgm:spPr/>
      <dgm:t>
        <a:bodyPr/>
        <a:lstStyle/>
        <a:p>
          <a:endParaRPr lang="ru-RU"/>
        </a:p>
      </dgm:t>
    </dgm:pt>
    <dgm:pt modelId="{A532A4BA-BB3E-4FA3-AA8C-B30982EC7377}" type="pres">
      <dgm:prSet presAssocID="{6B81B08D-AE51-4FC1-8334-BFC6F41DE82F}" presName="childText" presStyleLbl="bgAcc1" presStyleIdx="3" presStyleCnt="9" custScaleX="442939" custLinFactNeighborX="8933" custLinFactNeighborY="33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694520-3443-43D2-A8B0-D3BD78F11933}" type="pres">
      <dgm:prSet presAssocID="{882B652E-8690-4534-B2A9-2634DFC5AA6A}" presName="Name13" presStyleLbl="parChTrans1D2" presStyleIdx="4" presStyleCnt="9"/>
      <dgm:spPr/>
      <dgm:t>
        <a:bodyPr/>
        <a:lstStyle/>
        <a:p>
          <a:endParaRPr lang="ru-RU"/>
        </a:p>
      </dgm:t>
    </dgm:pt>
    <dgm:pt modelId="{6D18B6E8-16DE-449C-A14F-ACE5D7568C4F}" type="pres">
      <dgm:prSet presAssocID="{BC3317F3-5C0D-482B-BDF8-471D57BAE51B}" presName="childText" presStyleLbl="bgAcc1" presStyleIdx="4" presStyleCnt="9" custScaleX="437901" custLinFactNeighborX="8933" custLinFactNeighborY="-33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C30A0C-294B-43CD-99A9-702F6569FC66}" type="pres">
      <dgm:prSet presAssocID="{604DF3B0-D0C0-486A-8634-2DE1DC474B2C}" presName="Name13" presStyleLbl="parChTrans1D2" presStyleIdx="5" presStyleCnt="9"/>
      <dgm:spPr/>
      <dgm:t>
        <a:bodyPr/>
        <a:lstStyle/>
        <a:p>
          <a:endParaRPr lang="ru-RU"/>
        </a:p>
      </dgm:t>
    </dgm:pt>
    <dgm:pt modelId="{66EA64C4-72E9-466A-A448-B9C64A87DFD3}" type="pres">
      <dgm:prSet presAssocID="{5C7B8B09-B021-468B-A5FD-30C0BDFF8198}" presName="childText" presStyleLbl="bgAcc1" presStyleIdx="5" presStyleCnt="9" custScaleX="433182" custLinFactNeighborX="10135" custLinFactNeighborY="6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B95C40-1BBB-4201-AF5D-E42398CA2FFD}" type="pres">
      <dgm:prSet presAssocID="{9AD7A709-47E4-4917-87BE-736F0163C7E7}" presName="Name13" presStyleLbl="parChTrans1D2" presStyleIdx="6" presStyleCnt="9"/>
      <dgm:spPr/>
      <dgm:t>
        <a:bodyPr/>
        <a:lstStyle/>
        <a:p>
          <a:endParaRPr lang="ru-RU"/>
        </a:p>
      </dgm:t>
    </dgm:pt>
    <dgm:pt modelId="{B4B75455-F676-464A-B031-EF8DB74AC83F}" type="pres">
      <dgm:prSet presAssocID="{9847C8F5-25AC-41E5-96DF-1729FFA2167B}" presName="childText" presStyleLbl="bgAcc1" presStyleIdx="6" presStyleCnt="9" custScaleX="440536" custScaleY="141024" custLinFactNeighborX="8992" custLinFactNeighborY="19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15AD47-9ADF-44B2-B8A0-6D92A449CBFA}" type="pres">
      <dgm:prSet presAssocID="{3CEFA368-B7C7-4B7C-A0E4-C3A1EF85FEEA}" presName="Name13" presStyleLbl="parChTrans1D2" presStyleIdx="7" presStyleCnt="9"/>
      <dgm:spPr/>
      <dgm:t>
        <a:bodyPr/>
        <a:lstStyle/>
        <a:p>
          <a:endParaRPr lang="ru-RU"/>
        </a:p>
      </dgm:t>
    </dgm:pt>
    <dgm:pt modelId="{6CFE9986-E138-48B5-A410-2005BF44F2F2}" type="pres">
      <dgm:prSet presAssocID="{843730E1-EFD5-467F-8D29-AE6179AFE3A4}" presName="childText" presStyleLbl="bgAcc1" presStyleIdx="7" presStyleCnt="9" custScaleX="437924" custLinFactNeighborX="11604" custLinFactNeighborY="-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7FB9E4-2CFE-45D2-84F8-17675C554EB4}" type="pres">
      <dgm:prSet presAssocID="{A7DB1A22-E6A2-4E05-A19D-117358008BF3}" presName="Name13" presStyleLbl="parChTrans1D2" presStyleIdx="8" presStyleCnt="9"/>
      <dgm:spPr/>
      <dgm:t>
        <a:bodyPr/>
        <a:lstStyle/>
        <a:p>
          <a:endParaRPr lang="ru-RU"/>
        </a:p>
      </dgm:t>
    </dgm:pt>
    <dgm:pt modelId="{09D2BEDD-8DF1-43B8-9EA0-CB52E62A33B9}" type="pres">
      <dgm:prSet presAssocID="{CCA8251C-B257-4D59-9E16-C1645422B2FA}" presName="childText" presStyleLbl="bgAcc1" presStyleIdx="8" presStyleCnt="9" custScaleX="433184" custLinFactNeighborX="16344" custLinFactNeighborY="83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EEC713-4E00-4F56-A18A-BADD9116391B}" srcId="{38829249-29E1-47AA-BD6C-C964E5043206}" destId="{6B81B08D-AE51-4FC1-8334-BFC6F41DE82F}" srcOrd="0" destOrd="0" parTransId="{70E06505-FB09-459A-B471-9242A33E7C7C}" sibTransId="{92CE075B-F443-4CA3-BB18-E3BF069A765C}"/>
    <dgm:cxn modelId="{7001AFB4-C022-4CD3-A6D0-672CEFE912E9}" type="presOf" srcId="{38829249-29E1-47AA-BD6C-C964E5043206}" destId="{B13F1850-2F83-45EA-922F-1BA1AF66F579}" srcOrd="1" destOrd="0" presId="urn:microsoft.com/office/officeart/2005/8/layout/hierarchy3"/>
    <dgm:cxn modelId="{8D48B52C-2387-4E78-97F0-A6BE71580C9C}" srcId="{3080790D-D2D8-44E1-B2E4-E9FEE3FDC1A7}" destId="{00CACE9F-81C3-4600-940C-133CCA81207E}" srcOrd="1" destOrd="0" parTransId="{B63E2C22-D880-463F-98F0-D9BAB6FADBD5}" sibTransId="{98D1623C-5E92-4FD6-93FF-365002D78A64}"/>
    <dgm:cxn modelId="{88D27AB4-2BDD-43D4-9A8E-75CB61E9AD2D}" srcId="{38829249-29E1-47AA-BD6C-C964E5043206}" destId="{BC3317F3-5C0D-482B-BDF8-471D57BAE51B}" srcOrd="1" destOrd="0" parTransId="{882B652E-8690-4534-B2A9-2634DFC5AA6A}" sibTransId="{B7D47E45-858D-4269-8B70-F8F9A07C8612}"/>
    <dgm:cxn modelId="{9E164867-6F33-45E8-BDB7-3679884B202A}" srcId="{38829249-29E1-47AA-BD6C-C964E5043206}" destId="{CCA8251C-B257-4D59-9E16-C1645422B2FA}" srcOrd="5" destOrd="0" parTransId="{A7DB1A22-E6A2-4E05-A19D-117358008BF3}" sibTransId="{183818DD-3532-40E7-B564-899E45CB0789}"/>
    <dgm:cxn modelId="{9B70A960-02CB-4765-BDC9-9299F6A42740}" type="presOf" srcId="{00CACE9F-81C3-4600-940C-133CCA81207E}" destId="{C76F080E-943A-41D1-9D54-EFF33D1D5D91}" srcOrd="0" destOrd="0" presId="urn:microsoft.com/office/officeart/2005/8/layout/hierarchy3"/>
    <dgm:cxn modelId="{5C423510-1A94-430A-9090-26A2DF411E52}" type="presOf" srcId="{9E104EC5-4382-4EA8-BE72-657A870A7179}" destId="{DA742986-5A1B-42E9-BFF7-704398FD63B3}" srcOrd="0" destOrd="0" presId="urn:microsoft.com/office/officeart/2005/8/layout/hierarchy3"/>
    <dgm:cxn modelId="{4886C740-9644-41A3-BB2C-0C9B24293BFC}" type="presOf" srcId="{296C0F0A-68E8-4FBA-A60C-1CF7C127D94D}" destId="{17C91AFA-BF47-4CE3-BA65-0417627E5E10}" srcOrd="0" destOrd="0" presId="urn:microsoft.com/office/officeart/2005/8/layout/hierarchy3"/>
    <dgm:cxn modelId="{030510A7-0F16-4426-9470-F001FD273AA1}" type="presOf" srcId="{9AD7A709-47E4-4917-87BE-736F0163C7E7}" destId="{3DB95C40-1BBB-4201-AF5D-E42398CA2FFD}" srcOrd="0" destOrd="0" presId="urn:microsoft.com/office/officeart/2005/8/layout/hierarchy3"/>
    <dgm:cxn modelId="{FA82362F-F930-4A0E-A189-3CA6886686A7}" type="presOf" srcId="{B018A339-D02A-4CC2-A926-669F8AF65663}" destId="{C444E6B5-DFF9-4F0B-8E7A-39115E000C4F}" srcOrd="0" destOrd="0" presId="urn:microsoft.com/office/officeart/2005/8/layout/hierarchy3"/>
    <dgm:cxn modelId="{5C13E98F-8C2C-4E5E-AF41-058CE12FDB4C}" type="presOf" srcId="{3CEFA368-B7C7-4B7C-A0E4-C3A1EF85FEEA}" destId="{5715AD47-9ADF-44B2-B8A0-6D92A449CBFA}" srcOrd="0" destOrd="0" presId="urn:microsoft.com/office/officeart/2005/8/layout/hierarchy3"/>
    <dgm:cxn modelId="{F3366A60-3C20-49E2-9942-5F39BD289917}" type="presOf" srcId="{9847C8F5-25AC-41E5-96DF-1729FFA2167B}" destId="{B4B75455-F676-464A-B031-EF8DB74AC83F}" srcOrd="0" destOrd="0" presId="urn:microsoft.com/office/officeart/2005/8/layout/hierarchy3"/>
    <dgm:cxn modelId="{8BF8012A-D260-4D6B-B854-EE52F33EB80C}" type="presOf" srcId="{CCA8251C-B257-4D59-9E16-C1645422B2FA}" destId="{09D2BEDD-8DF1-43B8-9EA0-CB52E62A33B9}" srcOrd="0" destOrd="0" presId="urn:microsoft.com/office/officeart/2005/8/layout/hierarchy3"/>
    <dgm:cxn modelId="{F00AEBDB-C0A9-4D9A-8B28-B57D9FE7D88C}" srcId="{296C0F0A-68E8-4FBA-A60C-1CF7C127D94D}" destId="{3080790D-D2D8-44E1-B2E4-E9FEE3FDC1A7}" srcOrd="0" destOrd="0" parTransId="{0518E569-7E93-49C9-8097-50029A2FE728}" sibTransId="{04F364D2-8229-491D-8278-B1031F0DC781}"/>
    <dgm:cxn modelId="{D46E43B5-BC61-42A1-91FE-998904D4BD97}" type="presOf" srcId="{3080790D-D2D8-44E1-B2E4-E9FEE3FDC1A7}" destId="{35FB15A0-E912-4EAF-969F-995FF0B8DB1D}" srcOrd="0" destOrd="0" presId="urn:microsoft.com/office/officeart/2005/8/layout/hierarchy3"/>
    <dgm:cxn modelId="{51A8F878-57C6-465B-9E84-F0EF2A6CE25A}" type="presOf" srcId="{6B81B08D-AE51-4FC1-8334-BFC6F41DE82F}" destId="{A532A4BA-BB3E-4FA3-AA8C-B30982EC7377}" srcOrd="0" destOrd="0" presId="urn:microsoft.com/office/officeart/2005/8/layout/hierarchy3"/>
    <dgm:cxn modelId="{94175874-9059-4D53-B47D-F476F7360E58}" type="presOf" srcId="{843730E1-EFD5-467F-8D29-AE6179AFE3A4}" destId="{6CFE9986-E138-48B5-A410-2005BF44F2F2}" srcOrd="0" destOrd="0" presId="urn:microsoft.com/office/officeart/2005/8/layout/hierarchy3"/>
    <dgm:cxn modelId="{B8A5CCA7-74CB-4E22-993F-C311CEB6D0D0}" type="presOf" srcId="{882B652E-8690-4534-B2A9-2634DFC5AA6A}" destId="{13694520-3443-43D2-A8B0-D3BD78F11933}" srcOrd="0" destOrd="0" presId="urn:microsoft.com/office/officeart/2005/8/layout/hierarchy3"/>
    <dgm:cxn modelId="{2106E1E5-0194-46D5-A636-22A9C381FD45}" type="presOf" srcId="{38829249-29E1-47AA-BD6C-C964E5043206}" destId="{1296C8D2-36D1-47F1-83E9-DB2E1554A7E5}" srcOrd="0" destOrd="0" presId="urn:microsoft.com/office/officeart/2005/8/layout/hierarchy3"/>
    <dgm:cxn modelId="{AA685553-7C33-4757-92F5-37F890F73785}" type="presOf" srcId="{3080790D-D2D8-44E1-B2E4-E9FEE3FDC1A7}" destId="{69C19380-81C1-40DF-91A6-F0F71622A4B0}" srcOrd="1" destOrd="0" presId="urn:microsoft.com/office/officeart/2005/8/layout/hierarchy3"/>
    <dgm:cxn modelId="{516FD2B3-9758-4092-8A13-09C2CDD81387}" type="presOf" srcId="{FE63FB00-A0DA-426C-874A-41B04AC73915}" destId="{A8D70957-2CED-40FF-AA60-77AA04ED70D6}" srcOrd="0" destOrd="0" presId="urn:microsoft.com/office/officeart/2005/8/layout/hierarchy3"/>
    <dgm:cxn modelId="{F45B29B1-0033-41DD-9280-51540F930E32}" type="presOf" srcId="{A7DB1A22-E6A2-4E05-A19D-117358008BF3}" destId="{CE7FB9E4-2CFE-45D2-84F8-17675C554EB4}" srcOrd="0" destOrd="0" presId="urn:microsoft.com/office/officeart/2005/8/layout/hierarchy3"/>
    <dgm:cxn modelId="{E5D1F07A-14FE-4166-988E-44EC8FAF1E6C}" srcId="{3080790D-D2D8-44E1-B2E4-E9FEE3FDC1A7}" destId="{B018A339-D02A-4CC2-A926-669F8AF65663}" srcOrd="0" destOrd="0" parTransId="{27B4CA6E-90BB-4793-A795-ED7FB6A305E3}" sibTransId="{453A0DE5-681E-4C56-8B41-DA34B419AED3}"/>
    <dgm:cxn modelId="{D21AA6B0-6C1A-46B5-999B-39D82C705F5F}" type="presOf" srcId="{27B4CA6E-90BB-4793-A795-ED7FB6A305E3}" destId="{BBAD9868-BA6B-42AB-8469-715EF87B21E3}" srcOrd="0" destOrd="0" presId="urn:microsoft.com/office/officeart/2005/8/layout/hierarchy3"/>
    <dgm:cxn modelId="{E0E66244-A850-4CE2-9288-E7ADB37DD0A9}" srcId="{296C0F0A-68E8-4FBA-A60C-1CF7C127D94D}" destId="{38829249-29E1-47AA-BD6C-C964E5043206}" srcOrd="1" destOrd="0" parTransId="{BE406FED-9E9C-45DB-9B16-6E9DD12FF8E8}" sibTransId="{F0170F23-8C3A-494F-B6C7-EB7D05E8EE02}"/>
    <dgm:cxn modelId="{9C492B28-7131-4666-964A-05D6C3B7E80D}" srcId="{38829249-29E1-47AA-BD6C-C964E5043206}" destId="{843730E1-EFD5-467F-8D29-AE6179AFE3A4}" srcOrd="4" destOrd="0" parTransId="{3CEFA368-B7C7-4B7C-A0E4-C3A1EF85FEEA}" sibTransId="{60327D93-14D8-40D0-8BB3-F00C795B3342}"/>
    <dgm:cxn modelId="{65DF53D6-EC19-43B6-89A7-4F763EE865A5}" type="presOf" srcId="{70E06505-FB09-459A-B471-9242A33E7C7C}" destId="{366EA1BF-BBB3-497E-8CF5-174071E4B059}" srcOrd="0" destOrd="0" presId="urn:microsoft.com/office/officeart/2005/8/layout/hierarchy3"/>
    <dgm:cxn modelId="{B78037A5-7C50-44D4-AED1-03282472399A}" type="presOf" srcId="{604DF3B0-D0C0-486A-8634-2DE1DC474B2C}" destId="{D4C30A0C-294B-43CD-99A9-702F6569FC66}" srcOrd="0" destOrd="0" presId="urn:microsoft.com/office/officeart/2005/8/layout/hierarchy3"/>
    <dgm:cxn modelId="{7BA2409A-CBE1-4F5F-AD85-819711BAF8D1}" srcId="{3080790D-D2D8-44E1-B2E4-E9FEE3FDC1A7}" destId="{9E104EC5-4382-4EA8-BE72-657A870A7179}" srcOrd="2" destOrd="0" parTransId="{FE63FB00-A0DA-426C-874A-41B04AC73915}" sibTransId="{CF3FEDCA-C7BC-4EF9-B756-DEDC134E1B09}"/>
    <dgm:cxn modelId="{53D9684E-D420-41C8-816B-00B90F29A304}" srcId="{38829249-29E1-47AA-BD6C-C964E5043206}" destId="{9847C8F5-25AC-41E5-96DF-1729FFA2167B}" srcOrd="3" destOrd="0" parTransId="{9AD7A709-47E4-4917-87BE-736F0163C7E7}" sibTransId="{E4F9CCCA-9EE7-4E21-8F42-2348D6DD7E4E}"/>
    <dgm:cxn modelId="{5C0FC6A1-D47A-43BF-B05E-8A846256C399}" type="presOf" srcId="{BC3317F3-5C0D-482B-BDF8-471D57BAE51B}" destId="{6D18B6E8-16DE-449C-A14F-ACE5D7568C4F}" srcOrd="0" destOrd="0" presId="urn:microsoft.com/office/officeart/2005/8/layout/hierarchy3"/>
    <dgm:cxn modelId="{C2587102-0C7C-44D2-BA19-3419A98FCC14}" type="presOf" srcId="{B63E2C22-D880-463F-98F0-D9BAB6FADBD5}" destId="{5800D2F1-84B9-4EB8-8931-47105E9E5CB3}" srcOrd="0" destOrd="0" presId="urn:microsoft.com/office/officeart/2005/8/layout/hierarchy3"/>
    <dgm:cxn modelId="{F5BD51FF-55DB-48CE-ABEF-341ABCBAD60D}" srcId="{38829249-29E1-47AA-BD6C-C964E5043206}" destId="{5C7B8B09-B021-468B-A5FD-30C0BDFF8198}" srcOrd="2" destOrd="0" parTransId="{604DF3B0-D0C0-486A-8634-2DE1DC474B2C}" sibTransId="{523FA013-4866-48D2-990E-35FB55BE8F3C}"/>
    <dgm:cxn modelId="{2D4FE680-2F1E-46FF-90B6-667C4DB005FF}" type="presOf" srcId="{5C7B8B09-B021-468B-A5FD-30C0BDFF8198}" destId="{66EA64C4-72E9-466A-A448-B9C64A87DFD3}" srcOrd="0" destOrd="0" presId="urn:microsoft.com/office/officeart/2005/8/layout/hierarchy3"/>
    <dgm:cxn modelId="{7556D171-BB4C-4A3E-9BDF-60B0A2BF6D85}" type="presParOf" srcId="{17C91AFA-BF47-4CE3-BA65-0417627E5E10}" destId="{1B7A82DA-582D-4CAF-BB24-0E26FB52A6B7}" srcOrd="0" destOrd="0" presId="urn:microsoft.com/office/officeart/2005/8/layout/hierarchy3"/>
    <dgm:cxn modelId="{69CD0873-6A3F-4BC7-97EA-DD7CFD1E27B4}" type="presParOf" srcId="{1B7A82DA-582D-4CAF-BB24-0E26FB52A6B7}" destId="{A5E6D7E7-5CC1-478C-816E-31144E8D28EC}" srcOrd="0" destOrd="0" presId="urn:microsoft.com/office/officeart/2005/8/layout/hierarchy3"/>
    <dgm:cxn modelId="{AD7C3EDF-D5C2-4368-ADB1-0B5DCBE179E0}" type="presParOf" srcId="{A5E6D7E7-5CC1-478C-816E-31144E8D28EC}" destId="{35FB15A0-E912-4EAF-969F-995FF0B8DB1D}" srcOrd="0" destOrd="0" presId="urn:microsoft.com/office/officeart/2005/8/layout/hierarchy3"/>
    <dgm:cxn modelId="{4121EEF7-B4E8-4B8D-BBAE-549F91B60823}" type="presParOf" srcId="{A5E6D7E7-5CC1-478C-816E-31144E8D28EC}" destId="{69C19380-81C1-40DF-91A6-F0F71622A4B0}" srcOrd="1" destOrd="0" presId="urn:microsoft.com/office/officeart/2005/8/layout/hierarchy3"/>
    <dgm:cxn modelId="{6DC0C028-6913-46C0-A7CC-B1D7FE7A4365}" type="presParOf" srcId="{1B7A82DA-582D-4CAF-BB24-0E26FB52A6B7}" destId="{CCDC3CA3-9958-430A-ABC0-55D75F60C252}" srcOrd="1" destOrd="0" presId="urn:microsoft.com/office/officeart/2005/8/layout/hierarchy3"/>
    <dgm:cxn modelId="{69321480-71FA-4882-800D-5898436295E0}" type="presParOf" srcId="{CCDC3CA3-9958-430A-ABC0-55D75F60C252}" destId="{BBAD9868-BA6B-42AB-8469-715EF87B21E3}" srcOrd="0" destOrd="0" presId="urn:microsoft.com/office/officeart/2005/8/layout/hierarchy3"/>
    <dgm:cxn modelId="{DC6DCE33-6D0C-4E25-BA73-91A94A063F10}" type="presParOf" srcId="{CCDC3CA3-9958-430A-ABC0-55D75F60C252}" destId="{C444E6B5-DFF9-4F0B-8E7A-39115E000C4F}" srcOrd="1" destOrd="0" presId="urn:microsoft.com/office/officeart/2005/8/layout/hierarchy3"/>
    <dgm:cxn modelId="{A3CD82D2-FED0-49A9-B7CE-6728E80C8858}" type="presParOf" srcId="{CCDC3CA3-9958-430A-ABC0-55D75F60C252}" destId="{5800D2F1-84B9-4EB8-8931-47105E9E5CB3}" srcOrd="2" destOrd="0" presId="urn:microsoft.com/office/officeart/2005/8/layout/hierarchy3"/>
    <dgm:cxn modelId="{26D22050-1DA2-4D46-8D01-760956952380}" type="presParOf" srcId="{CCDC3CA3-9958-430A-ABC0-55D75F60C252}" destId="{C76F080E-943A-41D1-9D54-EFF33D1D5D91}" srcOrd="3" destOrd="0" presId="urn:microsoft.com/office/officeart/2005/8/layout/hierarchy3"/>
    <dgm:cxn modelId="{699AF328-F1D2-4FC4-968E-C2779EB0BF98}" type="presParOf" srcId="{CCDC3CA3-9958-430A-ABC0-55D75F60C252}" destId="{A8D70957-2CED-40FF-AA60-77AA04ED70D6}" srcOrd="4" destOrd="0" presId="urn:microsoft.com/office/officeart/2005/8/layout/hierarchy3"/>
    <dgm:cxn modelId="{22551FA8-9AEE-4F49-983B-2959E21D0673}" type="presParOf" srcId="{CCDC3CA3-9958-430A-ABC0-55D75F60C252}" destId="{DA742986-5A1B-42E9-BFF7-704398FD63B3}" srcOrd="5" destOrd="0" presId="urn:microsoft.com/office/officeart/2005/8/layout/hierarchy3"/>
    <dgm:cxn modelId="{E5D54EEB-CC41-426A-A1DD-95A1C3185E67}" type="presParOf" srcId="{17C91AFA-BF47-4CE3-BA65-0417627E5E10}" destId="{87A9BC1F-EBEC-4D9E-9AFA-59E5ABF2AE1C}" srcOrd="1" destOrd="0" presId="urn:microsoft.com/office/officeart/2005/8/layout/hierarchy3"/>
    <dgm:cxn modelId="{A2D62C3E-A555-442D-8BE4-EC039209EC37}" type="presParOf" srcId="{87A9BC1F-EBEC-4D9E-9AFA-59E5ABF2AE1C}" destId="{B713007A-6138-45B7-914A-4D9785CC7BCF}" srcOrd="0" destOrd="0" presId="urn:microsoft.com/office/officeart/2005/8/layout/hierarchy3"/>
    <dgm:cxn modelId="{B0DCE871-690D-472E-BF40-E880234AAF8C}" type="presParOf" srcId="{B713007A-6138-45B7-914A-4D9785CC7BCF}" destId="{1296C8D2-36D1-47F1-83E9-DB2E1554A7E5}" srcOrd="0" destOrd="0" presId="urn:microsoft.com/office/officeart/2005/8/layout/hierarchy3"/>
    <dgm:cxn modelId="{37E27ED0-BE92-43CE-AB97-7CFA599A69E9}" type="presParOf" srcId="{B713007A-6138-45B7-914A-4D9785CC7BCF}" destId="{B13F1850-2F83-45EA-922F-1BA1AF66F579}" srcOrd="1" destOrd="0" presId="urn:microsoft.com/office/officeart/2005/8/layout/hierarchy3"/>
    <dgm:cxn modelId="{C1E282F7-E4EA-4051-AA65-58ACF556EAF6}" type="presParOf" srcId="{87A9BC1F-EBEC-4D9E-9AFA-59E5ABF2AE1C}" destId="{806FBAF4-7EF3-446E-B00C-3D89E92136E3}" srcOrd="1" destOrd="0" presId="urn:microsoft.com/office/officeart/2005/8/layout/hierarchy3"/>
    <dgm:cxn modelId="{DC07CD58-DA38-427D-82AD-832B6B80BE6A}" type="presParOf" srcId="{806FBAF4-7EF3-446E-B00C-3D89E92136E3}" destId="{366EA1BF-BBB3-497E-8CF5-174071E4B059}" srcOrd="0" destOrd="0" presId="urn:microsoft.com/office/officeart/2005/8/layout/hierarchy3"/>
    <dgm:cxn modelId="{3E94C882-3E14-4CF9-B01F-2BF46276789F}" type="presParOf" srcId="{806FBAF4-7EF3-446E-B00C-3D89E92136E3}" destId="{A532A4BA-BB3E-4FA3-AA8C-B30982EC7377}" srcOrd="1" destOrd="0" presId="urn:microsoft.com/office/officeart/2005/8/layout/hierarchy3"/>
    <dgm:cxn modelId="{F3225FCA-0564-43DE-BC4F-1BA0BFBF15FD}" type="presParOf" srcId="{806FBAF4-7EF3-446E-B00C-3D89E92136E3}" destId="{13694520-3443-43D2-A8B0-D3BD78F11933}" srcOrd="2" destOrd="0" presId="urn:microsoft.com/office/officeart/2005/8/layout/hierarchy3"/>
    <dgm:cxn modelId="{B11737BA-A228-4AB3-A722-64DBC114D96F}" type="presParOf" srcId="{806FBAF4-7EF3-446E-B00C-3D89E92136E3}" destId="{6D18B6E8-16DE-449C-A14F-ACE5D7568C4F}" srcOrd="3" destOrd="0" presId="urn:microsoft.com/office/officeart/2005/8/layout/hierarchy3"/>
    <dgm:cxn modelId="{85B06275-3058-4141-9905-A5095B950384}" type="presParOf" srcId="{806FBAF4-7EF3-446E-B00C-3D89E92136E3}" destId="{D4C30A0C-294B-43CD-99A9-702F6569FC66}" srcOrd="4" destOrd="0" presId="urn:microsoft.com/office/officeart/2005/8/layout/hierarchy3"/>
    <dgm:cxn modelId="{27786984-53EB-46A7-A886-5F78672F1C16}" type="presParOf" srcId="{806FBAF4-7EF3-446E-B00C-3D89E92136E3}" destId="{66EA64C4-72E9-466A-A448-B9C64A87DFD3}" srcOrd="5" destOrd="0" presId="urn:microsoft.com/office/officeart/2005/8/layout/hierarchy3"/>
    <dgm:cxn modelId="{69AB6249-1FEF-4B24-B161-32542C34FD77}" type="presParOf" srcId="{806FBAF4-7EF3-446E-B00C-3D89E92136E3}" destId="{3DB95C40-1BBB-4201-AF5D-E42398CA2FFD}" srcOrd="6" destOrd="0" presId="urn:microsoft.com/office/officeart/2005/8/layout/hierarchy3"/>
    <dgm:cxn modelId="{4C28F72E-5DBC-4357-8DFE-BA94D07F4D5D}" type="presParOf" srcId="{806FBAF4-7EF3-446E-B00C-3D89E92136E3}" destId="{B4B75455-F676-464A-B031-EF8DB74AC83F}" srcOrd="7" destOrd="0" presId="urn:microsoft.com/office/officeart/2005/8/layout/hierarchy3"/>
    <dgm:cxn modelId="{C1C1373E-CB4A-417C-8A5D-FCE17EA92DDA}" type="presParOf" srcId="{806FBAF4-7EF3-446E-B00C-3D89E92136E3}" destId="{5715AD47-9ADF-44B2-B8A0-6D92A449CBFA}" srcOrd="8" destOrd="0" presId="urn:microsoft.com/office/officeart/2005/8/layout/hierarchy3"/>
    <dgm:cxn modelId="{61F298B0-A1E1-48C5-8F57-912386B91B4F}" type="presParOf" srcId="{806FBAF4-7EF3-446E-B00C-3D89E92136E3}" destId="{6CFE9986-E138-48B5-A410-2005BF44F2F2}" srcOrd="9" destOrd="0" presId="urn:microsoft.com/office/officeart/2005/8/layout/hierarchy3"/>
    <dgm:cxn modelId="{B01B9517-22C2-4936-BDF4-D544C84F75BF}" type="presParOf" srcId="{806FBAF4-7EF3-446E-B00C-3D89E92136E3}" destId="{CE7FB9E4-2CFE-45D2-84F8-17675C554EB4}" srcOrd="10" destOrd="0" presId="urn:microsoft.com/office/officeart/2005/8/layout/hierarchy3"/>
    <dgm:cxn modelId="{8B0DF77E-D729-423E-A965-4ABC74D7FB7C}" type="presParOf" srcId="{806FBAF4-7EF3-446E-B00C-3D89E92136E3}" destId="{09D2BEDD-8DF1-43B8-9EA0-CB52E62A33B9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10CEED-FEB7-4684-83F1-630EAE5F323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70C44D-7037-4F1A-9901-AE568337F76A}">
      <dgm:prSet phldrT="[Текст]" custT="1"/>
      <dgm:spPr/>
      <dgm:t>
        <a:bodyPr/>
        <a:lstStyle/>
        <a:p>
          <a:r>
            <a:rPr lang="ru-RU" sz="1800" dirty="0" smtClean="0"/>
            <a:t>Финансовая </a:t>
          </a:r>
        </a:p>
        <a:p>
          <a:r>
            <a:rPr lang="ru-RU" sz="1800" dirty="0" smtClean="0"/>
            <a:t>стратегия</a:t>
          </a:r>
          <a:endParaRPr lang="ru-RU" sz="1800" dirty="0"/>
        </a:p>
      </dgm:t>
    </dgm:pt>
    <dgm:pt modelId="{C5EE92C1-6AE7-478B-B922-19D592568EE7}" type="parTrans" cxnId="{0C2223FA-6F0A-4BC2-973E-FB6F78AFC03F}">
      <dgm:prSet/>
      <dgm:spPr/>
      <dgm:t>
        <a:bodyPr/>
        <a:lstStyle/>
        <a:p>
          <a:endParaRPr lang="ru-RU"/>
        </a:p>
      </dgm:t>
    </dgm:pt>
    <dgm:pt modelId="{11BF6482-069F-4E01-93C2-C7912C288B1D}" type="sibTrans" cxnId="{0C2223FA-6F0A-4BC2-973E-FB6F78AFC03F}">
      <dgm:prSet/>
      <dgm:spPr/>
      <dgm:t>
        <a:bodyPr/>
        <a:lstStyle/>
        <a:p>
          <a:endParaRPr lang="ru-RU"/>
        </a:p>
      </dgm:t>
    </dgm:pt>
    <dgm:pt modelId="{A5A140E8-81AA-4086-8C2E-D49672AA7A77}">
      <dgm:prSet phldrT="[Текст]" custT="1"/>
      <dgm:spPr/>
      <dgm:t>
        <a:bodyPr/>
        <a:lstStyle/>
        <a:p>
          <a:r>
            <a:rPr lang="ru-RU" sz="1600" dirty="0" smtClean="0"/>
            <a:t>Генеральная финансовая стратегия</a:t>
          </a:r>
          <a:endParaRPr lang="ru-RU" sz="1600" dirty="0"/>
        </a:p>
      </dgm:t>
    </dgm:pt>
    <dgm:pt modelId="{18DE7742-8204-4A26-B3BF-676EE07760FB}" type="parTrans" cxnId="{A0D87DBC-C1F4-4166-A00A-250A73F8BC46}">
      <dgm:prSet/>
      <dgm:spPr/>
      <dgm:t>
        <a:bodyPr/>
        <a:lstStyle/>
        <a:p>
          <a:endParaRPr lang="ru-RU"/>
        </a:p>
      </dgm:t>
    </dgm:pt>
    <dgm:pt modelId="{BB8F7ED0-2D79-4679-B199-5C6BF3DC31C7}" type="sibTrans" cxnId="{A0D87DBC-C1F4-4166-A00A-250A73F8BC46}">
      <dgm:prSet/>
      <dgm:spPr/>
      <dgm:t>
        <a:bodyPr/>
        <a:lstStyle/>
        <a:p>
          <a:endParaRPr lang="ru-RU"/>
        </a:p>
      </dgm:t>
    </dgm:pt>
    <dgm:pt modelId="{55D780CA-7BD3-45FB-A7D3-B78792560759}">
      <dgm:prSet phldrT="[Текст]" custT="1"/>
      <dgm:spPr/>
      <dgm:t>
        <a:bodyPr/>
        <a:lstStyle/>
        <a:p>
          <a:r>
            <a:rPr lang="ru-RU" sz="1600" b="0" i="0" dirty="0" smtClean="0"/>
            <a:t>финансовая стратегию, определяющая деятельность организации</a:t>
          </a:r>
          <a:endParaRPr lang="ru-RU" sz="1600" dirty="0"/>
        </a:p>
      </dgm:t>
    </dgm:pt>
    <dgm:pt modelId="{1207821E-C383-4B96-830B-E1498A08A43D}" type="parTrans" cxnId="{9BC4A84E-9B6B-405B-8DF4-830CC9D102CB}">
      <dgm:prSet/>
      <dgm:spPr/>
      <dgm:t>
        <a:bodyPr/>
        <a:lstStyle/>
        <a:p>
          <a:endParaRPr lang="ru-RU"/>
        </a:p>
      </dgm:t>
    </dgm:pt>
    <dgm:pt modelId="{CAEE3082-E1C0-43F9-A2A0-B1464FCB2E05}" type="sibTrans" cxnId="{9BC4A84E-9B6B-405B-8DF4-830CC9D102CB}">
      <dgm:prSet/>
      <dgm:spPr/>
      <dgm:t>
        <a:bodyPr/>
        <a:lstStyle/>
        <a:p>
          <a:endParaRPr lang="ru-RU"/>
        </a:p>
      </dgm:t>
    </dgm:pt>
    <dgm:pt modelId="{5E3B97EB-9AD3-4751-AE40-F6467CFA96A6}">
      <dgm:prSet phldrT="[Текст]" custT="1"/>
      <dgm:spPr/>
      <dgm:t>
        <a:bodyPr/>
        <a:lstStyle/>
        <a:p>
          <a:r>
            <a:rPr lang="ru-RU" sz="1600" dirty="0" smtClean="0"/>
            <a:t>Оперативная финансовая стратегия</a:t>
          </a:r>
          <a:endParaRPr lang="ru-RU" sz="1600" dirty="0"/>
        </a:p>
      </dgm:t>
    </dgm:pt>
    <dgm:pt modelId="{30807DB1-3689-4186-A1D6-6E15DE3AB3C9}" type="parTrans" cxnId="{573B9389-E124-456A-BF3D-E09078E38E33}">
      <dgm:prSet/>
      <dgm:spPr/>
      <dgm:t>
        <a:bodyPr/>
        <a:lstStyle/>
        <a:p>
          <a:endParaRPr lang="ru-RU"/>
        </a:p>
      </dgm:t>
    </dgm:pt>
    <dgm:pt modelId="{AC78AB20-5B95-4240-AF0C-CE8A519720C9}" type="sibTrans" cxnId="{573B9389-E124-456A-BF3D-E09078E38E33}">
      <dgm:prSet/>
      <dgm:spPr/>
      <dgm:t>
        <a:bodyPr/>
        <a:lstStyle/>
        <a:p>
          <a:endParaRPr lang="ru-RU"/>
        </a:p>
      </dgm:t>
    </dgm:pt>
    <dgm:pt modelId="{4D8E4B77-3C8E-462D-ACF2-6854464D5621}">
      <dgm:prSet phldrT="[Текст]" custT="1"/>
      <dgm:spPr/>
      <dgm:t>
        <a:bodyPr/>
        <a:lstStyle/>
        <a:p>
          <a:r>
            <a:rPr lang="ru-RU" sz="1600" b="0" i="0" dirty="0" smtClean="0"/>
            <a:t>стратегия текущего маневрирования финансовыми ресурсами, т.е. стратегия контроля за расходованием средств и мобилизацией внутренних резервов</a:t>
          </a:r>
          <a:endParaRPr lang="ru-RU" sz="1600" dirty="0"/>
        </a:p>
      </dgm:t>
    </dgm:pt>
    <dgm:pt modelId="{CDA1CA93-DD55-4552-A350-7F90BC249167}" type="parTrans" cxnId="{E1B58D70-CBE2-42B1-B25F-2E85F1360834}">
      <dgm:prSet/>
      <dgm:spPr/>
      <dgm:t>
        <a:bodyPr/>
        <a:lstStyle/>
        <a:p>
          <a:endParaRPr lang="ru-RU"/>
        </a:p>
      </dgm:t>
    </dgm:pt>
    <dgm:pt modelId="{9327CC55-3068-4350-AB12-A19A63E422DC}" type="sibTrans" cxnId="{E1B58D70-CBE2-42B1-B25F-2E85F1360834}">
      <dgm:prSet/>
      <dgm:spPr/>
      <dgm:t>
        <a:bodyPr/>
        <a:lstStyle/>
        <a:p>
          <a:endParaRPr lang="ru-RU"/>
        </a:p>
      </dgm:t>
    </dgm:pt>
    <dgm:pt modelId="{D2FD1A1B-4014-4B6A-92EF-033DA4D42257}">
      <dgm:prSet phldrT="[Текст]" custT="1"/>
      <dgm:spPr/>
      <dgm:t>
        <a:bodyPr/>
        <a:lstStyle/>
        <a:p>
          <a:r>
            <a:rPr lang="ru-RU" sz="1600" dirty="0" smtClean="0"/>
            <a:t>Стратегия выполнения отдельных стратегических задач</a:t>
          </a:r>
          <a:endParaRPr lang="ru-RU" sz="1600" dirty="0"/>
        </a:p>
      </dgm:t>
    </dgm:pt>
    <dgm:pt modelId="{8B5136E5-7702-48F8-984A-E8EE7BEF3DCB}" type="parTrans" cxnId="{1072F5A2-0B97-4E2E-8F22-884F827168CB}">
      <dgm:prSet/>
      <dgm:spPr/>
      <dgm:t>
        <a:bodyPr/>
        <a:lstStyle/>
        <a:p>
          <a:endParaRPr lang="ru-RU"/>
        </a:p>
      </dgm:t>
    </dgm:pt>
    <dgm:pt modelId="{798A3152-D1EC-4893-9700-D7587E54B985}" type="sibTrans" cxnId="{1072F5A2-0B97-4E2E-8F22-884F827168CB}">
      <dgm:prSet/>
      <dgm:spPr/>
      <dgm:t>
        <a:bodyPr/>
        <a:lstStyle/>
        <a:p>
          <a:endParaRPr lang="ru-RU"/>
        </a:p>
      </dgm:t>
    </dgm:pt>
    <dgm:pt modelId="{81228FAC-33B4-42F6-BB6F-0FC3DB62D4CD}">
      <dgm:prSet phldrT="[Текст]" custT="1"/>
      <dgm:spPr/>
      <dgm:t>
        <a:bodyPr/>
        <a:lstStyle/>
        <a:p>
          <a:r>
            <a:rPr lang="ru-RU" sz="1600" b="0" i="0" dirty="0" smtClean="0"/>
            <a:t>заключается в умелом исполнении финансовых операций, направленных на обеспечение реализации главной стратегической цели</a:t>
          </a:r>
          <a:endParaRPr lang="ru-RU" sz="1600" dirty="0"/>
        </a:p>
      </dgm:t>
    </dgm:pt>
    <dgm:pt modelId="{D7BE3A11-2AD3-4E7E-B97E-7DDDE98B5B3C}" type="parTrans" cxnId="{164386E7-8E8D-43A6-9CEE-25E1FAF74755}">
      <dgm:prSet/>
      <dgm:spPr/>
      <dgm:t>
        <a:bodyPr/>
        <a:lstStyle/>
        <a:p>
          <a:endParaRPr lang="ru-RU"/>
        </a:p>
      </dgm:t>
    </dgm:pt>
    <dgm:pt modelId="{631D35A5-B1A1-45EB-BDA5-A39B34E91383}" type="sibTrans" cxnId="{164386E7-8E8D-43A6-9CEE-25E1FAF74755}">
      <dgm:prSet/>
      <dgm:spPr/>
      <dgm:t>
        <a:bodyPr/>
        <a:lstStyle/>
        <a:p>
          <a:endParaRPr lang="ru-RU"/>
        </a:p>
      </dgm:t>
    </dgm:pt>
    <dgm:pt modelId="{329BFE06-D862-48A1-9167-B5B3BB1C101D}" type="pres">
      <dgm:prSet presAssocID="{F910CEED-FEB7-4684-83F1-630EAE5F323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26E3EE4-8E49-4327-8F08-9B6718A1C3FD}" type="pres">
      <dgm:prSet presAssocID="{0570C44D-7037-4F1A-9901-AE568337F76A}" presName="hierRoot1" presStyleCnt="0"/>
      <dgm:spPr/>
    </dgm:pt>
    <dgm:pt modelId="{27A33315-81EF-46A3-8C69-5A058F5B30DB}" type="pres">
      <dgm:prSet presAssocID="{0570C44D-7037-4F1A-9901-AE568337F76A}" presName="composite" presStyleCnt="0"/>
      <dgm:spPr/>
    </dgm:pt>
    <dgm:pt modelId="{4409DB6F-1C06-4D4A-832C-8AA675E965C6}" type="pres">
      <dgm:prSet presAssocID="{0570C44D-7037-4F1A-9901-AE568337F76A}" presName="background" presStyleLbl="node0" presStyleIdx="0" presStyleCnt="1"/>
      <dgm:spPr/>
    </dgm:pt>
    <dgm:pt modelId="{F0387FB5-F409-44C1-8A5B-4932402E0972}" type="pres">
      <dgm:prSet presAssocID="{0570C44D-7037-4F1A-9901-AE568337F76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3A25224-9ECA-4EEB-B4E2-29A0BAF07FC9}" type="pres">
      <dgm:prSet presAssocID="{0570C44D-7037-4F1A-9901-AE568337F76A}" presName="hierChild2" presStyleCnt="0"/>
      <dgm:spPr/>
    </dgm:pt>
    <dgm:pt modelId="{BEBA057E-4517-4471-863B-E201FBB7EB03}" type="pres">
      <dgm:prSet presAssocID="{18DE7742-8204-4A26-B3BF-676EE07760FB}" presName="Name10" presStyleLbl="parChTrans1D2" presStyleIdx="0" presStyleCnt="3"/>
      <dgm:spPr/>
      <dgm:t>
        <a:bodyPr/>
        <a:lstStyle/>
        <a:p>
          <a:endParaRPr lang="ru-RU"/>
        </a:p>
      </dgm:t>
    </dgm:pt>
    <dgm:pt modelId="{5AD4D49B-03A4-4EB9-9392-581BFD078E09}" type="pres">
      <dgm:prSet presAssocID="{A5A140E8-81AA-4086-8C2E-D49672AA7A77}" presName="hierRoot2" presStyleCnt="0"/>
      <dgm:spPr/>
    </dgm:pt>
    <dgm:pt modelId="{0AECAFC9-C113-47D6-A98B-C20DD0341C21}" type="pres">
      <dgm:prSet presAssocID="{A5A140E8-81AA-4086-8C2E-D49672AA7A77}" presName="composite2" presStyleCnt="0"/>
      <dgm:spPr/>
    </dgm:pt>
    <dgm:pt modelId="{4A652985-E268-4B19-9129-B80339A6BD70}" type="pres">
      <dgm:prSet presAssocID="{A5A140E8-81AA-4086-8C2E-D49672AA7A77}" presName="background2" presStyleLbl="node2" presStyleIdx="0" presStyleCnt="3"/>
      <dgm:spPr/>
    </dgm:pt>
    <dgm:pt modelId="{5B384FDD-D69C-41F2-A354-CDF6F0AFA916}" type="pres">
      <dgm:prSet presAssocID="{A5A140E8-81AA-4086-8C2E-D49672AA7A77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DD09DC-367D-4F24-B9B4-60BB2F175534}" type="pres">
      <dgm:prSet presAssocID="{A5A140E8-81AA-4086-8C2E-D49672AA7A77}" presName="hierChild3" presStyleCnt="0"/>
      <dgm:spPr/>
    </dgm:pt>
    <dgm:pt modelId="{9DB4BE76-608E-42BE-B86B-C4A0041AD715}" type="pres">
      <dgm:prSet presAssocID="{1207821E-C383-4B96-830B-E1498A08A43D}" presName="Name17" presStyleLbl="parChTrans1D3" presStyleIdx="0" presStyleCnt="3"/>
      <dgm:spPr/>
      <dgm:t>
        <a:bodyPr/>
        <a:lstStyle/>
        <a:p>
          <a:endParaRPr lang="ru-RU"/>
        </a:p>
      </dgm:t>
    </dgm:pt>
    <dgm:pt modelId="{A93E8295-C864-4B64-8482-AE853C26FD17}" type="pres">
      <dgm:prSet presAssocID="{55D780CA-7BD3-45FB-A7D3-B78792560759}" presName="hierRoot3" presStyleCnt="0"/>
      <dgm:spPr/>
    </dgm:pt>
    <dgm:pt modelId="{7677630A-3510-4FE0-A970-28B3C5ED777E}" type="pres">
      <dgm:prSet presAssocID="{55D780CA-7BD3-45FB-A7D3-B78792560759}" presName="composite3" presStyleCnt="0"/>
      <dgm:spPr/>
    </dgm:pt>
    <dgm:pt modelId="{CDE996C2-13D4-4155-8FDD-91FB420609E8}" type="pres">
      <dgm:prSet presAssocID="{55D780CA-7BD3-45FB-A7D3-B78792560759}" presName="background3" presStyleLbl="node3" presStyleIdx="0" presStyleCnt="3"/>
      <dgm:spPr/>
    </dgm:pt>
    <dgm:pt modelId="{C7263594-5A85-475A-A8E5-DB6280D40609}" type="pres">
      <dgm:prSet presAssocID="{55D780CA-7BD3-45FB-A7D3-B78792560759}" presName="text3" presStyleLbl="fgAcc3" presStyleIdx="0" presStyleCnt="3" custScaleY="1253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CCB359-7D88-48DE-A97C-220909DCB42B}" type="pres">
      <dgm:prSet presAssocID="{55D780CA-7BD3-45FB-A7D3-B78792560759}" presName="hierChild4" presStyleCnt="0"/>
      <dgm:spPr/>
    </dgm:pt>
    <dgm:pt modelId="{28903E54-4571-40E7-9472-4FB6C7AA8E3C}" type="pres">
      <dgm:prSet presAssocID="{30807DB1-3689-4186-A1D6-6E15DE3AB3C9}" presName="Name10" presStyleLbl="parChTrans1D2" presStyleIdx="1" presStyleCnt="3"/>
      <dgm:spPr/>
      <dgm:t>
        <a:bodyPr/>
        <a:lstStyle/>
        <a:p>
          <a:endParaRPr lang="ru-RU"/>
        </a:p>
      </dgm:t>
    </dgm:pt>
    <dgm:pt modelId="{ADDB069A-E9DC-4B8A-A275-80806198CEC5}" type="pres">
      <dgm:prSet presAssocID="{5E3B97EB-9AD3-4751-AE40-F6467CFA96A6}" presName="hierRoot2" presStyleCnt="0"/>
      <dgm:spPr/>
    </dgm:pt>
    <dgm:pt modelId="{F399791A-8929-42F8-BBD2-93A5D1481E4B}" type="pres">
      <dgm:prSet presAssocID="{5E3B97EB-9AD3-4751-AE40-F6467CFA96A6}" presName="composite2" presStyleCnt="0"/>
      <dgm:spPr/>
    </dgm:pt>
    <dgm:pt modelId="{9CD185D1-31FC-41B4-B774-4DEE14E74D5F}" type="pres">
      <dgm:prSet presAssocID="{5E3B97EB-9AD3-4751-AE40-F6467CFA96A6}" presName="background2" presStyleLbl="node2" presStyleIdx="1" presStyleCnt="3"/>
      <dgm:spPr/>
    </dgm:pt>
    <dgm:pt modelId="{D67E2107-5098-4FD4-9CCE-11ED795A10B1}" type="pres">
      <dgm:prSet presAssocID="{5E3B97EB-9AD3-4751-AE40-F6467CFA96A6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F6818C-ED28-4A51-A194-CC54CA6D1687}" type="pres">
      <dgm:prSet presAssocID="{5E3B97EB-9AD3-4751-AE40-F6467CFA96A6}" presName="hierChild3" presStyleCnt="0"/>
      <dgm:spPr/>
    </dgm:pt>
    <dgm:pt modelId="{D5D68762-C469-4CF1-B9E5-BC599C89CC43}" type="pres">
      <dgm:prSet presAssocID="{CDA1CA93-DD55-4552-A350-7F90BC249167}" presName="Name17" presStyleLbl="parChTrans1D3" presStyleIdx="1" presStyleCnt="3"/>
      <dgm:spPr/>
      <dgm:t>
        <a:bodyPr/>
        <a:lstStyle/>
        <a:p>
          <a:endParaRPr lang="ru-RU"/>
        </a:p>
      </dgm:t>
    </dgm:pt>
    <dgm:pt modelId="{92E078D9-8B8B-4C81-908D-65B0CA3DEEA2}" type="pres">
      <dgm:prSet presAssocID="{4D8E4B77-3C8E-462D-ACF2-6854464D5621}" presName="hierRoot3" presStyleCnt="0"/>
      <dgm:spPr/>
    </dgm:pt>
    <dgm:pt modelId="{CA4D7448-4940-4027-9033-9AA00DF64B64}" type="pres">
      <dgm:prSet presAssocID="{4D8E4B77-3C8E-462D-ACF2-6854464D5621}" presName="composite3" presStyleCnt="0"/>
      <dgm:spPr/>
    </dgm:pt>
    <dgm:pt modelId="{A28FB3B2-56DF-4D49-B5E6-BA11188D646A}" type="pres">
      <dgm:prSet presAssocID="{4D8E4B77-3C8E-462D-ACF2-6854464D5621}" presName="background3" presStyleLbl="node3" presStyleIdx="1" presStyleCnt="3"/>
      <dgm:spPr/>
    </dgm:pt>
    <dgm:pt modelId="{6616A202-72F9-4865-A396-72338FD857D9}" type="pres">
      <dgm:prSet presAssocID="{4D8E4B77-3C8E-462D-ACF2-6854464D5621}" presName="text3" presStyleLbl="fgAcc3" presStyleIdx="1" presStyleCnt="3" custScaleX="191440" custScaleY="1271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B22C06-AC9E-47BE-8251-0BA4816FDB0D}" type="pres">
      <dgm:prSet presAssocID="{4D8E4B77-3C8E-462D-ACF2-6854464D5621}" presName="hierChild4" presStyleCnt="0"/>
      <dgm:spPr/>
    </dgm:pt>
    <dgm:pt modelId="{11AD02F8-97F9-4550-AF93-CADEC970C5EC}" type="pres">
      <dgm:prSet presAssocID="{8B5136E5-7702-48F8-984A-E8EE7BEF3DCB}" presName="Name10" presStyleLbl="parChTrans1D2" presStyleIdx="2" presStyleCnt="3"/>
      <dgm:spPr/>
      <dgm:t>
        <a:bodyPr/>
        <a:lstStyle/>
        <a:p>
          <a:endParaRPr lang="ru-RU"/>
        </a:p>
      </dgm:t>
    </dgm:pt>
    <dgm:pt modelId="{1C6DA171-34E6-4A93-A716-C362307CAAFD}" type="pres">
      <dgm:prSet presAssocID="{D2FD1A1B-4014-4B6A-92EF-033DA4D42257}" presName="hierRoot2" presStyleCnt="0"/>
      <dgm:spPr/>
    </dgm:pt>
    <dgm:pt modelId="{26C33941-07A7-438D-9D35-674F2FDA60EC}" type="pres">
      <dgm:prSet presAssocID="{D2FD1A1B-4014-4B6A-92EF-033DA4D42257}" presName="composite2" presStyleCnt="0"/>
      <dgm:spPr/>
    </dgm:pt>
    <dgm:pt modelId="{F7743DB6-4BD8-4F11-AE43-473F8D769C4D}" type="pres">
      <dgm:prSet presAssocID="{D2FD1A1B-4014-4B6A-92EF-033DA4D42257}" presName="background2" presStyleLbl="node2" presStyleIdx="2" presStyleCnt="3"/>
      <dgm:spPr/>
    </dgm:pt>
    <dgm:pt modelId="{005EE720-1863-4FCC-ABDF-6AB7A332C586}" type="pres">
      <dgm:prSet presAssocID="{D2FD1A1B-4014-4B6A-92EF-033DA4D42257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8F8EE7-8809-4299-B7E3-5092B5218EFF}" type="pres">
      <dgm:prSet presAssocID="{D2FD1A1B-4014-4B6A-92EF-033DA4D42257}" presName="hierChild3" presStyleCnt="0"/>
      <dgm:spPr/>
    </dgm:pt>
    <dgm:pt modelId="{714B158A-EB92-4BDB-AAB0-87239814DD05}" type="pres">
      <dgm:prSet presAssocID="{D7BE3A11-2AD3-4E7E-B97E-7DDDE98B5B3C}" presName="Name17" presStyleLbl="parChTrans1D3" presStyleIdx="2" presStyleCnt="3"/>
      <dgm:spPr/>
      <dgm:t>
        <a:bodyPr/>
        <a:lstStyle/>
        <a:p>
          <a:endParaRPr lang="ru-RU"/>
        </a:p>
      </dgm:t>
    </dgm:pt>
    <dgm:pt modelId="{2D9FA592-55CC-4BF6-B058-EE93EDB64D29}" type="pres">
      <dgm:prSet presAssocID="{81228FAC-33B4-42F6-BB6F-0FC3DB62D4CD}" presName="hierRoot3" presStyleCnt="0"/>
      <dgm:spPr/>
    </dgm:pt>
    <dgm:pt modelId="{19A723A0-982B-4D4C-AF36-EDE9E56CEECF}" type="pres">
      <dgm:prSet presAssocID="{81228FAC-33B4-42F6-BB6F-0FC3DB62D4CD}" presName="composite3" presStyleCnt="0"/>
      <dgm:spPr/>
    </dgm:pt>
    <dgm:pt modelId="{EE732E81-ED11-43C1-A038-039F710AE29B}" type="pres">
      <dgm:prSet presAssocID="{81228FAC-33B4-42F6-BB6F-0FC3DB62D4CD}" presName="background3" presStyleLbl="node3" presStyleIdx="2" presStyleCnt="3"/>
      <dgm:spPr/>
    </dgm:pt>
    <dgm:pt modelId="{E06844D3-35D0-43C4-8A1E-71EB494C556A}" type="pres">
      <dgm:prSet presAssocID="{81228FAC-33B4-42F6-BB6F-0FC3DB62D4CD}" presName="text3" presStyleLbl="fgAcc3" presStyleIdx="2" presStyleCnt="3" custScaleX="143641" custScaleY="1271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ACB019-EB05-4720-8CDF-E8D0A9E285DF}" type="pres">
      <dgm:prSet presAssocID="{81228FAC-33B4-42F6-BB6F-0FC3DB62D4CD}" presName="hierChild4" presStyleCnt="0"/>
      <dgm:spPr/>
    </dgm:pt>
  </dgm:ptLst>
  <dgm:cxnLst>
    <dgm:cxn modelId="{9BC4A84E-9B6B-405B-8DF4-830CC9D102CB}" srcId="{A5A140E8-81AA-4086-8C2E-D49672AA7A77}" destId="{55D780CA-7BD3-45FB-A7D3-B78792560759}" srcOrd="0" destOrd="0" parTransId="{1207821E-C383-4B96-830B-E1498A08A43D}" sibTransId="{CAEE3082-E1C0-43F9-A2A0-B1464FCB2E05}"/>
    <dgm:cxn modelId="{1072F5A2-0B97-4E2E-8F22-884F827168CB}" srcId="{0570C44D-7037-4F1A-9901-AE568337F76A}" destId="{D2FD1A1B-4014-4B6A-92EF-033DA4D42257}" srcOrd="2" destOrd="0" parTransId="{8B5136E5-7702-48F8-984A-E8EE7BEF3DCB}" sibTransId="{798A3152-D1EC-4893-9700-D7587E54B985}"/>
    <dgm:cxn modelId="{61E90A5E-3BC4-428D-BAA5-B073E68023A5}" type="presOf" srcId="{18DE7742-8204-4A26-B3BF-676EE07760FB}" destId="{BEBA057E-4517-4471-863B-E201FBB7EB03}" srcOrd="0" destOrd="0" presId="urn:microsoft.com/office/officeart/2005/8/layout/hierarchy1"/>
    <dgm:cxn modelId="{E1B58D70-CBE2-42B1-B25F-2E85F1360834}" srcId="{5E3B97EB-9AD3-4751-AE40-F6467CFA96A6}" destId="{4D8E4B77-3C8E-462D-ACF2-6854464D5621}" srcOrd="0" destOrd="0" parTransId="{CDA1CA93-DD55-4552-A350-7F90BC249167}" sibTransId="{9327CC55-3068-4350-AB12-A19A63E422DC}"/>
    <dgm:cxn modelId="{9B9E51DE-83A6-4B45-8EDE-F38AFA5A4672}" type="presOf" srcId="{1207821E-C383-4B96-830B-E1498A08A43D}" destId="{9DB4BE76-608E-42BE-B86B-C4A0041AD715}" srcOrd="0" destOrd="0" presId="urn:microsoft.com/office/officeart/2005/8/layout/hierarchy1"/>
    <dgm:cxn modelId="{3ABB21EA-93EC-490C-88A7-9969887E3C8E}" type="presOf" srcId="{30807DB1-3689-4186-A1D6-6E15DE3AB3C9}" destId="{28903E54-4571-40E7-9472-4FB6C7AA8E3C}" srcOrd="0" destOrd="0" presId="urn:microsoft.com/office/officeart/2005/8/layout/hierarchy1"/>
    <dgm:cxn modelId="{4DCCD555-385E-47E7-AEE9-922C8840CB73}" type="presOf" srcId="{8B5136E5-7702-48F8-984A-E8EE7BEF3DCB}" destId="{11AD02F8-97F9-4550-AF93-CADEC970C5EC}" srcOrd="0" destOrd="0" presId="urn:microsoft.com/office/officeart/2005/8/layout/hierarchy1"/>
    <dgm:cxn modelId="{AC5CB3E8-4DF9-4F12-B4CF-EE2AEA27620B}" type="presOf" srcId="{D2FD1A1B-4014-4B6A-92EF-033DA4D42257}" destId="{005EE720-1863-4FCC-ABDF-6AB7A332C586}" srcOrd="0" destOrd="0" presId="urn:microsoft.com/office/officeart/2005/8/layout/hierarchy1"/>
    <dgm:cxn modelId="{4916B0C1-245D-4208-9DA6-181E4DDC586F}" type="presOf" srcId="{D7BE3A11-2AD3-4E7E-B97E-7DDDE98B5B3C}" destId="{714B158A-EB92-4BDB-AAB0-87239814DD05}" srcOrd="0" destOrd="0" presId="urn:microsoft.com/office/officeart/2005/8/layout/hierarchy1"/>
    <dgm:cxn modelId="{CECACA4B-6687-42F4-B5A3-A02FB79B72B1}" type="presOf" srcId="{F910CEED-FEB7-4684-83F1-630EAE5F323F}" destId="{329BFE06-D862-48A1-9167-B5B3BB1C101D}" srcOrd="0" destOrd="0" presId="urn:microsoft.com/office/officeart/2005/8/layout/hierarchy1"/>
    <dgm:cxn modelId="{1BFDA8FC-AC8A-4D30-B2A6-1E2826EBB596}" type="presOf" srcId="{55D780CA-7BD3-45FB-A7D3-B78792560759}" destId="{C7263594-5A85-475A-A8E5-DB6280D40609}" srcOrd="0" destOrd="0" presId="urn:microsoft.com/office/officeart/2005/8/layout/hierarchy1"/>
    <dgm:cxn modelId="{D3B29E00-A529-4F58-8CCE-92664840DD57}" type="presOf" srcId="{4D8E4B77-3C8E-462D-ACF2-6854464D5621}" destId="{6616A202-72F9-4865-A396-72338FD857D9}" srcOrd="0" destOrd="0" presId="urn:microsoft.com/office/officeart/2005/8/layout/hierarchy1"/>
    <dgm:cxn modelId="{53DC6C08-4B22-416E-A275-33756ECFE414}" type="presOf" srcId="{CDA1CA93-DD55-4552-A350-7F90BC249167}" destId="{D5D68762-C469-4CF1-B9E5-BC599C89CC43}" srcOrd="0" destOrd="0" presId="urn:microsoft.com/office/officeart/2005/8/layout/hierarchy1"/>
    <dgm:cxn modelId="{F167D48C-A2FE-441C-8984-CDCC40933066}" type="presOf" srcId="{0570C44D-7037-4F1A-9901-AE568337F76A}" destId="{F0387FB5-F409-44C1-8A5B-4932402E0972}" srcOrd="0" destOrd="0" presId="urn:microsoft.com/office/officeart/2005/8/layout/hierarchy1"/>
    <dgm:cxn modelId="{592F1278-0B99-4F29-B303-25A7A64258E0}" type="presOf" srcId="{81228FAC-33B4-42F6-BB6F-0FC3DB62D4CD}" destId="{E06844D3-35D0-43C4-8A1E-71EB494C556A}" srcOrd="0" destOrd="0" presId="urn:microsoft.com/office/officeart/2005/8/layout/hierarchy1"/>
    <dgm:cxn modelId="{164386E7-8E8D-43A6-9CEE-25E1FAF74755}" srcId="{D2FD1A1B-4014-4B6A-92EF-033DA4D42257}" destId="{81228FAC-33B4-42F6-BB6F-0FC3DB62D4CD}" srcOrd="0" destOrd="0" parTransId="{D7BE3A11-2AD3-4E7E-B97E-7DDDE98B5B3C}" sibTransId="{631D35A5-B1A1-45EB-BDA5-A39B34E91383}"/>
    <dgm:cxn modelId="{0C2223FA-6F0A-4BC2-973E-FB6F78AFC03F}" srcId="{F910CEED-FEB7-4684-83F1-630EAE5F323F}" destId="{0570C44D-7037-4F1A-9901-AE568337F76A}" srcOrd="0" destOrd="0" parTransId="{C5EE92C1-6AE7-478B-B922-19D592568EE7}" sibTransId="{11BF6482-069F-4E01-93C2-C7912C288B1D}"/>
    <dgm:cxn modelId="{573B9389-E124-456A-BF3D-E09078E38E33}" srcId="{0570C44D-7037-4F1A-9901-AE568337F76A}" destId="{5E3B97EB-9AD3-4751-AE40-F6467CFA96A6}" srcOrd="1" destOrd="0" parTransId="{30807DB1-3689-4186-A1D6-6E15DE3AB3C9}" sibTransId="{AC78AB20-5B95-4240-AF0C-CE8A519720C9}"/>
    <dgm:cxn modelId="{F2F5B2E3-03E0-4088-8FBC-0CAEE90062FE}" type="presOf" srcId="{A5A140E8-81AA-4086-8C2E-D49672AA7A77}" destId="{5B384FDD-D69C-41F2-A354-CDF6F0AFA916}" srcOrd="0" destOrd="0" presId="urn:microsoft.com/office/officeart/2005/8/layout/hierarchy1"/>
    <dgm:cxn modelId="{AA0603FD-C84D-47B1-B457-8A0521B48EE0}" type="presOf" srcId="{5E3B97EB-9AD3-4751-AE40-F6467CFA96A6}" destId="{D67E2107-5098-4FD4-9CCE-11ED795A10B1}" srcOrd="0" destOrd="0" presId="urn:microsoft.com/office/officeart/2005/8/layout/hierarchy1"/>
    <dgm:cxn modelId="{A0D87DBC-C1F4-4166-A00A-250A73F8BC46}" srcId="{0570C44D-7037-4F1A-9901-AE568337F76A}" destId="{A5A140E8-81AA-4086-8C2E-D49672AA7A77}" srcOrd="0" destOrd="0" parTransId="{18DE7742-8204-4A26-B3BF-676EE07760FB}" sibTransId="{BB8F7ED0-2D79-4679-B199-5C6BF3DC31C7}"/>
    <dgm:cxn modelId="{D39F538F-5232-4DBB-BC56-9A9BDA5C35BD}" type="presParOf" srcId="{329BFE06-D862-48A1-9167-B5B3BB1C101D}" destId="{226E3EE4-8E49-4327-8F08-9B6718A1C3FD}" srcOrd="0" destOrd="0" presId="urn:microsoft.com/office/officeart/2005/8/layout/hierarchy1"/>
    <dgm:cxn modelId="{F2B7B52B-2EF7-4033-937A-E3A3506A1E46}" type="presParOf" srcId="{226E3EE4-8E49-4327-8F08-9B6718A1C3FD}" destId="{27A33315-81EF-46A3-8C69-5A058F5B30DB}" srcOrd="0" destOrd="0" presId="urn:microsoft.com/office/officeart/2005/8/layout/hierarchy1"/>
    <dgm:cxn modelId="{09846B92-F4C8-4142-920F-85BD18AF4F50}" type="presParOf" srcId="{27A33315-81EF-46A3-8C69-5A058F5B30DB}" destId="{4409DB6F-1C06-4D4A-832C-8AA675E965C6}" srcOrd="0" destOrd="0" presId="urn:microsoft.com/office/officeart/2005/8/layout/hierarchy1"/>
    <dgm:cxn modelId="{F15511AF-3A6E-4B50-A5A9-92182DF10E4D}" type="presParOf" srcId="{27A33315-81EF-46A3-8C69-5A058F5B30DB}" destId="{F0387FB5-F409-44C1-8A5B-4932402E0972}" srcOrd="1" destOrd="0" presId="urn:microsoft.com/office/officeart/2005/8/layout/hierarchy1"/>
    <dgm:cxn modelId="{33A7E6EC-CCC2-47C0-B6FE-F0AED3A99412}" type="presParOf" srcId="{226E3EE4-8E49-4327-8F08-9B6718A1C3FD}" destId="{43A25224-9ECA-4EEB-B4E2-29A0BAF07FC9}" srcOrd="1" destOrd="0" presId="urn:microsoft.com/office/officeart/2005/8/layout/hierarchy1"/>
    <dgm:cxn modelId="{213E3665-C969-4D9E-BF1A-281FC65148E8}" type="presParOf" srcId="{43A25224-9ECA-4EEB-B4E2-29A0BAF07FC9}" destId="{BEBA057E-4517-4471-863B-E201FBB7EB03}" srcOrd="0" destOrd="0" presId="urn:microsoft.com/office/officeart/2005/8/layout/hierarchy1"/>
    <dgm:cxn modelId="{A3C5E581-B7EE-4169-947D-48FC5B12218E}" type="presParOf" srcId="{43A25224-9ECA-4EEB-B4E2-29A0BAF07FC9}" destId="{5AD4D49B-03A4-4EB9-9392-581BFD078E09}" srcOrd="1" destOrd="0" presId="urn:microsoft.com/office/officeart/2005/8/layout/hierarchy1"/>
    <dgm:cxn modelId="{F7557B13-8D41-4A02-961B-568E681A9432}" type="presParOf" srcId="{5AD4D49B-03A4-4EB9-9392-581BFD078E09}" destId="{0AECAFC9-C113-47D6-A98B-C20DD0341C21}" srcOrd="0" destOrd="0" presId="urn:microsoft.com/office/officeart/2005/8/layout/hierarchy1"/>
    <dgm:cxn modelId="{4EB718C5-13B3-4138-87B4-4A678B55D5B8}" type="presParOf" srcId="{0AECAFC9-C113-47D6-A98B-C20DD0341C21}" destId="{4A652985-E268-4B19-9129-B80339A6BD70}" srcOrd="0" destOrd="0" presId="urn:microsoft.com/office/officeart/2005/8/layout/hierarchy1"/>
    <dgm:cxn modelId="{0F344F3B-7924-4DFA-8820-699AE568C419}" type="presParOf" srcId="{0AECAFC9-C113-47D6-A98B-C20DD0341C21}" destId="{5B384FDD-D69C-41F2-A354-CDF6F0AFA916}" srcOrd="1" destOrd="0" presId="urn:microsoft.com/office/officeart/2005/8/layout/hierarchy1"/>
    <dgm:cxn modelId="{664E3431-8F4F-43AC-B636-E6F3DC4FF79F}" type="presParOf" srcId="{5AD4D49B-03A4-4EB9-9392-581BFD078E09}" destId="{F0DD09DC-367D-4F24-B9B4-60BB2F175534}" srcOrd="1" destOrd="0" presId="urn:microsoft.com/office/officeart/2005/8/layout/hierarchy1"/>
    <dgm:cxn modelId="{A75C6E67-DE53-441C-8E56-F161C8EEA179}" type="presParOf" srcId="{F0DD09DC-367D-4F24-B9B4-60BB2F175534}" destId="{9DB4BE76-608E-42BE-B86B-C4A0041AD715}" srcOrd="0" destOrd="0" presId="urn:microsoft.com/office/officeart/2005/8/layout/hierarchy1"/>
    <dgm:cxn modelId="{D959B904-49FC-4ADC-9993-B8ED98F2723F}" type="presParOf" srcId="{F0DD09DC-367D-4F24-B9B4-60BB2F175534}" destId="{A93E8295-C864-4B64-8482-AE853C26FD17}" srcOrd="1" destOrd="0" presId="urn:microsoft.com/office/officeart/2005/8/layout/hierarchy1"/>
    <dgm:cxn modelId="{AA0E7055-8D0E-4FEF-A9B9-9EB8F942CEF7}" type="presParOf" srcId="{A93E8295-C864-4B64-8482-AE853C26FD17}" destId="{7677630A-3510-4FE0-A970-28B3C5ED777E}" srcOrd="0" destOrd="0" presId="urn:microsoft.com/office/officeart/2005/8/layout/hierarchy1"/>
    <dgm:cxn modelId="{C97B6A81-080B-44B0-8640-AA06DA1D480D}" type="presParOf" srcId="{7677630A-3510-4FE0-A970-28B3C5ED777E}" destId="{CDE996C2-13D4-4155-8FDD-91FB420609E8}" srcOrd="0" destOrd="0" presId="urn:microsoft.com/office/officeart/2005/8/layout/hierarchy1"/>
    <dgm:cxn modelId="{931FB3E5-31E1-485B-BCCB-C2A7986DB9B9}" type="presParOf" srcId="{7677630A-3510-4FE0-A970-28B3C5ED777E}" destId="{C7263594-5A85-475A-A8E5-DB6280D40609}" srcOrd="1" destOrd="0" presId="urn:microsoft.com/office/officeart/2005/8/layout/hierarchy1"/>
    <dgm:cxn modelId="{56193CE3-F454-4C08-A1FD-C802303A6CC2}" type="presParOf" srcId="{A93E8295-C864-4B64-8482-AE853C26FD17}" destId="{77CCB359-7D88-48DE-A97C-220909DCB42B}" srcOrd="1" destOrd="0" presId="urn:microsoft.com/office/officeart/2005/8/layout/hierarchy1"/>
    <dgm:cxn modelId="{195E51CE-08CE-4D30-A503-119C5FA5B9F0}" type="presParOf" srcId="{43A25224-9ECA-4EEB-B4E2-29A0BAF07FC9}" destId="{28903E54-4571-40E7-9472-4FB6C7AA8E3C}" srcOrd="2" destOrd="0" presId="urn:microsoft.com/office/officeart/2005/8/layout/hierarchy1"/>
    <dgm:cxn modelId="{5FAD099C-66D7-42E3-AB90-E61B884E08B6}" type="presParOf" srcId="{43A25224-9ECA-4EEB-B4E2-29A0BAF07FC9}" destId="{ADDB069A-E9DC-4B8A-A275-80806198CEC5}" srcOrd="3" destOrd="0" presId="urn:microsoft.com/office/officeart/2005/8/layout/hierarchy1"/>
    <dgm:cxn modelId="{DA8EEB3C-A6E3-49D7-9FBA-71D4108DE196}" type="presParOf" srcId="{ADDB069A-E9DC-4B8A-A275-80806198CEC5}" destId="{F399791A-8929-42F8-BBD2-93A5D1481E4B}" srcOrd="0" destOrd="0" presId="urn:microsoft.com/office/officeart/2005/8/layout/hierarchy1"/>
    <dgm:cxn modelId="{6684B213-60F2-4F7A-8ABE-F1727AD85188}" type="presParOf" srcId="{F399791A-8929-42F8-BBD2-93A5D1481E4B}" destId="{9CD185D1-31FC-41B4-B774-4DEE14E74D5F}" srcOrd="0" destOrd="0" presId="urn:microsoft.com/office/officeart/2005/8/layout/hierarchy1"/>
    <dgm:cxn modelId="{231CE586-BE13-489A-9BC2-6B3C1F7CDB09}" type="presParOf" srcId="{F399791A-8929-42F8-BBD2-93A5D1481E4B}" destId="{D67E2107-5098-4FD4-9CCE-11ED795A10B1}" srcOrd="1" destOrd="0" presId="urn:microsoft.com/office/officeart/2005/8/layout/hierarchy1"/>
    <dgm:cxn modelId="{7BB41970-3BF2-4EDD-819C-2377F02C987A}" type="presParOf" srcId="{ADDB069A-E9DC-4B8A-A275-80806198CEC5}" destId="{75F6818C-ED28-4A51-A194-CC54CA6D1687}" srcOrd="1" destOrd="0" presId="urn:microsoft.com/office/officeart/2005/8/layout/hierarchy1"/>
    <dgm:cxn modelId="{7641F98D-B66C-494D-989E-7C14581DAE6A}" type="presParOf" srcId="{75F6818C-ED28-4A51-A194-CC54CA6D1687}" destId="{D5D68762-C469-4CF1-B9E5-BC599C89CC43}" srcOrd="0" destOrd="0" presId="urn:microsoft.com/office/officeart/2005/8/layout/hierarchy1"/>
    <dgm:cxn modelId="{A2AD7157-0CF1-4FC2-A36A-AA695517A5A8}" type="presParOf" srcId="{75F6818C-ED28-4A51-A194-CC54CA6D1687}" destId="{92E078D9-8B8B-4C81-908D-65B0CA3DEEA2}" srcOrd="1" destOrd="0" presId="urn:microsoft.com/office/officeart/2005/8/layout/hierarchy1"/>
    <dgm:cxn modelId="{E6CFE522-BC5F-4169-9F17-992C061ACB38}" type="presParOf" srcId="{92E078D9-8B8B-4C81-908D-65B0CA3DEEA2}" destId="{CA4D7448-4940-4027-9033-9AA00DF64B64}" srcOrd="0" destOrd="0" presId="urn:microsoft.com/office/officeart/2005/8/layout/hierarchy1"/>
    <dgm:cxn modelId="{CC3D74B2-BCB0-4877-B22C-DA6089EB2A92}" type="presParOf" srcId="{CA4D7448-4940-4027-9033-9AA00DF64B64}" destId="{A28FB3B2-56DF-4D49-B5E6-BA11188D646A}" srcOrd="0" destOrd="0" presId="urn:microsoft.com/office/officeart/2005/8/layout/hierarchy1"/>
    <dgm:cxn modelId="{EE467630-3363-4238-A562-41DA092B1D4B}" type="presParOf" srcId="{CA4D7448-4940-4027-9033-9AA00DF64B64}" destId="{6616A202-72F9-4865-A396-72338FD857D9}" srcOrd="1" destOrd="0" presId="urn:microsoft.com/office/officeart/2005/8/layout/hierarchy1"/>
    <dgm:cxn modelId="{5E9135F2-3CA3-41B0-9452-3CEDCED7D2B0}" type="presParOf" srcId="{92E078D9-8B8B-4C81-908D-65B0CA3DEEA2}" destId="{E1B22C06-AC9E-47BE-8251-0BA4816FDB0D}" srcOrd="1" destOrd="0" presId="urn:microsoft.com/office/officeart/2005/8/layout/hierarchy1"/>
    <dgm:cxn modelId="{6E34F168-EA6D-4943-B6EE-85A1B3C25D55}" type="presParOf" srcId="{43A25224-9ECA-4EEB-B4E2-29A0BAF07FC9}" destId="{11AD02F8-97F9-4550-AF93-CADEC970C5EC}" srcOrd="4" destOrd="0" presId="urn:microsoft.com/office/officeart/2005/8/layout/hierarchy1"/>
    <dgm:cxn modelId="{D6DF20E7-8E1B-45A4-9C85-F3DE6D4F5FD1}" type="presParOf" srcId="{43A25224-9ECA-4EEB-B4E2-29A0BAF07FC9}" destId="{1C6DA171-34E6-4A93-A716-C362307CAAFD}" srcOrd="5" destOrd="0" presId="urn:microsoft.com/office/officeart/2005/8/layout/hierarchy1"/>
    <dgm:cxn modelId="{A8A595B2-1F84-4D92-8273-9F8DC763E5F6}" type="presParOf" srcId="{1C6DA171-34E6-4A93-A716-C362307CAAFD}" destId="{26C33941-07A7-438D-9D35-674F2FDA60EC}" srcOrd="0" destOrd="0" presId="urn:microsoft.com/office/officeart/2005/8/layout/hierarchy1"/>
    <dgm:cxn modelId="{B0570B5D-36D9-42AA-9371-5AD819112B4D}" type="presParOf" srcId="{26C33941-07A7-438D-9D35-674F2FDA60EC}" destId="{F7743DB6-4BD8-4F11-AE43-473F8D769C4D}" srcOrd="0" destOrd="0" presId="urn:microsoft.com/office/officeart/2005/8/layout/hierarchy1"/>
    <dgm:cxn modelId="{BF2AE750-6AE2-4562-A014-46C022896522}" type="presParOf" srcId="{26C33941-07A7-438D-9D35-674F2FDA60EC}" destId="{005EE720-1863-4FCC-ABDF-6AB7A332C586}" srcOrd="1" destOrd="0" presId="urn:microsoft.com/office/officeart/2005/8/layout/hierarchy1"/>
    <dgm:cxn modelId="{6F6A9D76-B626-4BA1-9ED5-05A55045169E}" type="presParOf" srcId="{1C6DA171-34E6-4A93-A716-C362307CAAFD}" destId="{F78F8EE7-8809-4299-B7E3-5092B5218EFF}" srcOrd="1" destOrd="0" presId="urn:microsoft.com/office/officeart/2005/8/layout/hierarchy1"/>
    <dgm:cxn modelId="{3389FCEE-9CAD-43D9-B622-62009CDE05F5}" type="presParOf" srcId="{F78F8EE7-8809-4299-B7E3-5092B5218EFF}" destId="{714B158A-EB92-4BDB-AAB0-87239814DD05}" srcOrd="0" destOrd="0" presId="urn:microsoft.com/office/officeart/2005/8/layout/hierarchy1"/>
    <dgm:cxn modelId="{3855218C-9322-4B77-8C88-7169F0F07AA5}" type="presParOf" srcId="{F78F8EE7-8809-4299-B7E3-5092B5218EFF}" destId="{2D9FA592-55CC-4BF6-B058-EE93EDB64D29}" srcOrd="1" destOrd="0" presId="urn:microsoft.com/office/officeart/2005/8/layout/hierarchy1"/>
    <dgm:cxn modelId="{B54E3568-6170-4BDB-9A65-7BAE064A8AFE}" type="presParOf" srcId="{2D9FA592-55CC-4BF6-B058-EE93EDB64D29}" destId="{19A723A0-982B-4D4C-AF36-EDE9E56CEECF}" srcOrd="0" destOrd="0" presId="urn:microsoft.com/office/officeart/2005/8/layout/hierarchy1"/>
    <dgm:cxn modelId="{D057FD1C-B323-4980-A6C8-E69C00101B82}" type="presParOf" srcId="{19A723A0-982B-4D4C-AF36-EDE9E56CEECF}" destId="{EE732E81-ED11-43C1-A038-039F710AE29B}" srcOrd="0" destOrd="0" presId="urn:microsoft.com/office/officeart/2005/8/layout/hierarchy1"/>
    <dgm:cxn modelId="{51B709A5-4CEE-4DAD-9478-6FA1FB03634B}" type="presParOf" srcId="{19A723A0-982B-4D4C-AF36-EDE9E56CEECF}" destId="{E06844D3-35D0-43C4-8A1E-71EB494C556A}" srcOrd="1" destOrd="0" presId="urn:microsoft.com/office/officeart/2005/8/layout/hierarchy1"/>
    <dgm:cxn modelId="{FFF10B36-16E7-4205-B16E-305BC175D809}" type="presParOf" srcId="{2D9FA592-55CC-4BF6-B058-EE93EDB64D29}" destId="{23ACB019-EB05-4720-8CDF-E8D0A9E285D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C3388E4-2F3E-441B-895D-3F3D2DE4921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B7119B-B32D-4BAE-96FA-8A65DA571839}">
      <dgm:prSet phldrT="[Текст]" custT="1"/>
      <dgm:spPr/>
      <dgm:t>
        <a:bodyPr/>
        <a:lstStyle/>
        <a:p>
          <a:r>
            <a:rPr lang="ru-RU" sz="1800" dirty="0" smtClean="0"/>
            <a:t>Рассмотрение предприятия как открытой системы, способной самоорганизации</a:t>
          </a:r>
          <a:endParaRPr lang="ru-RU" sz="1800" dirty="0"/>
        </a:p>
      </dgm:t>
    </dgm:pt>
    <dgm:pt modelId="{648D035D-8E82-4C30-94BB-42376155E6AF}" type="parTrans" cxnId="{F82236AD-0114-47F9-855C-1863E1073A4F}">
      <dgm:prSet/>
      <dgm:spPr/>
      <dgm:t>
        <a:bodyPr/>
        <a:lstStyle/>
        <a:p>
          <a:endParaRPr lang="ru-RU"/>
        </a:p>
      </dgm:t>
    </dgm:pt>
    <dgm:pt modelId="{FEF1B5DC-A288-4CEE-94FA-1405D2C6FEBF}" type="sibTrans" cxnId="{F82236AD-0114-47F9-855C-1863E1073A4F}">
      <dgm:prSet/>
      <dgm:spPr/>
      <dgm:t>
        <a:bodyPr/>
        <a:lstStyle/>
        <a:p>
          <a:endParaRPr lang="ru-RU"/>
        </a:p>
      </dgm:t>
    </dgm:pt>
    <dgm:pt modelId="{6643EDFD-49B2-4F71-B478-260BAF6B8366}">
      <dgm:prSet phldrT="[Текст]" custT="1"/>
      <dgm:spPr/>
      <dgm:t>
        <a:bodyPr/>
        <a:lstStyle/>
        <a:p>
          <a:r>
            <a:rPr lang="ru-RU" sz="1800" dirty="0" smtClean="0"/>
            <a:t>Учёт базовых стратегий операционной деятельности предприятия</a:t>
          </a:r>
          <a:endParaRPr lang="ru-RU" sz="1800" dirty="0"/>
        </a:p>
      </dgm:t>
    </dgm:pt>
    <dgm:pt modelId="{8CBEE9BD-DDF9-4EAA-AB75-F4AA6BDF32B8}" type="parTrans" cxnId="{0102F4EF-9E9A-4367-9EF5-4C68076003D2}">
      <dgm:prSet/>
      <dgm:spPr/>
      <dgm:t>
        <a:bodyPr/>
        <a:lstStyle/>
        <a:p>
          <a:endParaRPr lang="ru-RU"/>
        </a:p>
      </dgm:t>
    </dgm:pt>
    <dgm:pt modelId="{7E2D0055-C319-4C86-AF0E-F8F5A79EDE0A}" type="sibTrans" cxnId="{0102F4EF-9E9A-4367-9EF5-4C68076003D2}">
      <dgm:prSet/>
      <dgm:spPr/>
      <dgm:t>
        <a:bodyPr/>
        <a:lstStyle/>
        <a:p>
          <a:endParaRPr lang="ru-RU"/>
        </a:p>
      </dgm:t>
    </dgm:pt>
    <dgm:pt modelId="{D12FA19A-7E8E-4BFC-A923-5828C47AF789}">
      <dgm:prSet phldrT="[Текст]" custT="1"/>
      <dgm:spPr/>
      <dgm:t>
        <a:bodyPr/>
        <a:lstStyle/>
        <a:p>
          <a:r>
            <a:rPr lang="ru-RU" sz="1800" dirty="0" smtClean="0"/>
            <a:t>Преимущественная ориентация на предпринимательский стиль стратегического управления финансовой деятельностью предприятия</a:t>
          </a:r>
          <a:endParaRPr lang="ru-RU" sz="1800" dirty="0"/>
        </a:p>
      </dgm:t>
    </dgm:pt>
    <dgm:pt modelId="{BAE3DBD3-0835-468E-9DFB-0940F40551B6}" type="parTrans" cxnId="{205D14D5-EE77-4F1D-9B0E-279C31C4154C}">
      <dgm:prSet/>
      <dgm:spPr/>
      <dgm:t>
        <a:bodyPr/>
        <a:lstStyle/>
        <a:p>
          <a:endParaRPr lang="ru-RU"/>
        </a:p>
      </dgm:t>
    </dgm:pt>
    <dgm:pt modelId="{8881FFF2-E6BD-4E90-ADC7-DB475801FB61}" type="sibTrans" cxnId="{205D14D5-EE77-4F1D-9B0E-279C31C4154C}">
      <dgm:prSet/>
      <dgm:spPr/>
      <dgm:t>
        <a:bodyPr/>
        <a:lstStyle/>
        <a:p>
          <a:endParaRPr lang="ru-RU"/>
        </a:p>
      </dgm:t>
    </dgm:pt>
    <dgm:pt modelId="{868B0EE1-7C8A-4F5C-A303-E022B23152E2}">
      <dgm:prSet phldrT="[Текст]" custT="1"/>
      <dgm:spPr/>
      <dgm:t>
        <a:bodyPr/>
        <a:lstStyle/>
        <a:p>
          <a:r>
            <a:rPr lang="ru-RU" sz="1800" dirty="0" smtClean="0"/>
            <a:t>Обеспечение гибкости финансовой стратегии</a:t>
          </a:r>
          <a:endParaRPr lang="ru-RU" sz="1800" dirty="0"/>
        </a:p>
      </dgm:t>
    </dgm:pt>
    <dgm:pt modelId="{58D09D6B-50B4-4BC0-BDEE-D4E10804ED67}" type="parTrans" cxnId="{62D7848F-EB09-466C-B6BC-3DE546F169F9}">
      <dgm:prSet/>
      <dgm:spPr/>
      <dgm:t>
        <a:bodyPr/>
        <a:lstStyle/>
        <a:p>
          <a:endParaRPr lang="ru-RU"/>
        </a:p>
      </dgm:t>
    </dgm:pt>
    <dgm:pt modelId="{82147DF5-A3B4-4136-B338-AF1656244528}" type="sibTrans" cxnId="{62D7848F-EB09-466C-B6BC-3DE546F169F9}">
      <dgm:prSet/>
      <dgm:spPr/>
      <dgm:t>
        <a:bodyPr/>
        <a:lstStyle/>
        <a:p>
          <a:endParaRPr lang="ru-RU"/>
        </a:p>
      </dgm:t>
    </dgm:pt>
    <dgm:pt modelId="{1C78EFF4-7259-484E-8886-89F74C41A23A}">
      <dgm:prSet phldrT="[Текст]" custT="1"/>
      <dgm:spPr/>
      <dgm:t>
        <a:bodyPr/>
        <a:lstStyle/>
        <a:p>
          <a:r>
            <a:rPr lang="ru-RU" sz="1800" dirty="0" smtClean="0"/>
            <a:t>Выделение доминантных сфер стратегического финансового развития</a:t>
          </a:r>
          <a:endParaRPr lang="ru-RU" sz="1800" dirty="0"/>
        </a:p>
      </dgm:t>
    </dgm:pt>
    <dgm:pt modelId="{8A19FE07-DB85-45F4-AC86-29B90A1A9A8B}" type="parTrans" cxnId="{EDCF2ABD-8800-4CCF-B4EE-13266B6107BA}">
      <dgm:prSet/>
      <dgm:spPr/>
      <dgm:t>
        <a:bodyPr/>
        <a:lstStyle/>
        <a:p>
          <a:endParaRPr lang="ru-RU"/>
        </a:p>
      </dgm:t>
    </dgm:pt>
    <dgm:pt modelId="{15F4FE6E-AF75-4313-BE8B-4B3E139C9C3B}" type="sibTrans" cxnId="{EDCF2ABD-8800-4CCF-B4EE-13266B6107BA}">
      <dgm:prSet/>
      <dgm:spPr/>
      <dgm:t>
        <a:bodyPr/>
        <a:lstStyle/>
        <a:p>
          <a:endParaRPr lang="ru-RU"/>
        </a:p>
      </dgm:t>
    </dgm:pt>
    <dgm:pt modelId="{F78A01B3-892E-4FD4-A5A7-3A682D81073B}">
      <dgm:prSet phldrT="[Текст]" custT="1"/>
      <dgm:spPr/>
      <dgm:t>
        <a:bodyPr/>
        <a:lstStyle/>
        <a:p>
          <a:r>
            <a:rPr lang="ru-RU" sz="1800" dirty="0" smtClean="0"/>
            <a:t>Обеспечение постоянного использования результатов технологического прогресса в финансовой деятельности </a:t>
          </a:r>
          <a:endParaRPr lang="ru-RU" sz="1800" dirty="0"/>
        </a:p>
      </dgm:t>
    </dgm:pt>
    <dgm:pt modelId="{F85C2A0B-A763-4099-8F24-B26B5941ADA6}" type="parTrans" cxnId="{6062501C-2F15-485F-80B5-B607A8E83759}">
      <dgm:prSet/>
      <dgm:spPr/>
      <dgm:t>
        <a:bodyPr/>
        <a:lstStyle/>
        <a:p>
          <a:endParaRPr lang="ru-RU"/>
        </a:p>
      </dgm:t>
    </dgm:pt>
    <dgm:pt modelId="{CAFF761E-7B32-41DA-9DF0-1664328D5FF2}" type="sibTrans" cxnId="{6062501C-2F15-485F-80B5-B607A8E83759}">
      <dgm:prSet/>
      <dgm:spPr/>
      <dgm:t>
        <a:bodyPr/>
        <a:lstStyle/>
        <a:p>
          <a:endParaRPr lang="ru-RU"/>
        </a:p>
      </dgm:t>
    </dgm:pt>
    <dgm:pt modelId="{893AA965-E008-4C8D-9BBF-6470260FC534}">
      <dgm:prSet phldrT="[Текст]" custT="1"/>
      <dgm:spPr/>
      <dgm:t>
        <a:bodyPr/>
        <a:lstStyle/>
        <a:p>
          <a:r>
            <a:rPr lang="ru-RU" sz="1800" dirty="0" smtClean="0"/>
            <a:t>Ориентация на профессиональный аппарат финансовых менеджеров в процессе реализации финансовой стратегии</a:t>
          </a:r>
          <a:endParaRPr lang="ru-RU" sz="1800" dirty="0"/>
        </a:p>
      </dgm:t>
    </dgm:pt>
    <dgm:pt modelId="{C5E4F4BC-F73C-4B2A-BB33-22823CD4B6A8}" type="parTrans" cxnId="{8417A0FC-8AE3-42D5-9037-51C134D9AEB7}">
      <dgm:prSet/>
      <dgm:spPr/>
      <dgm:t>
        <a:bodyPr/>
        <a:lstStyle/>
        <a:p>
          <a:endParaRPr lang="ru-RU"/>
        </a:p>
      </dgm:t>
    </dgm:pt>
    <dgm:pt modelId="{24B21AEA-8CAD-4A0F-B56B-374BACF49DFF}" type="sibTrans" cxnId="{8417A0FC-8AE3-42D5-9037-51C134D9AEB7}">
      <dgm:prSet/>
      <dgm:spPr/>
      <dgm:t>
        <a:bodyPr/>
        <a:lstStyle/>
        <a:p>
          <a:endParaRPr lang="ru-RU"/>
        </a:p>
      </dgm:t>
    </dgm:pt>
    <dgm:pt modelId="{5E395B6D-0C96-4E8A-9AC4-731364F7AF94}">
      <dgm:prSet phldrT="[Текст]" custT="1"/>
      <dgm:spPr/>
      <dgm:t>
        <a:bodyPr/>
        <a:lstStyle/>
        <a:p>
          <a:r>
            <a:rPr lang="ru-RU" sz="1800" dirty="0" smtClean="0"/>
            <a:t>Учёт уровня финансового риска в процессе принятия стратегических финансовых решений</a:t>
          </a:r>
          <a:endParaRPr lang="ru-RU" sz="1800" dirty="0"/>
        </a:p>
      </dgm:t>
    </dgm:pt>
    <dgm:pt modelId="{75D75630-4970-4904-A58A-37B115DE6D49}" type="parTrans" cxnId="{E1E79E41-1E8F-4ADD-972F-FA2252F08E21}">
      <dgm:prSet/>
      <dgm:spPr/>
      <dgm:t>
        <a:bodyPr/>
        <a:lstStyle/>
        <a:p>
          <a:endParaRPr lang="ru-RU"/>
        </a:p>
      </dgm:t>
    </dgm:pt>
    <dgm:pt modelId="{1B165A15-2620-4E3F-8B7F-127A1A11F882}" type="sibTrans" cxnId="{E1E79E41-1E8F-4ADD-972F-FA2252F08E21}">
      <dgm:prSet/>
      <dgm:spPr/>
      <dgm:t>
        <a:bodyPr/>
        <a:lstStyle/>
        <a:p>
          <a:endParaRPr lang="ru-RU"/>
        </a:p>
      </dgm:t>
    </dgm:pt>
    <dgm:pt modelId="{EB094CF6-69E4-4259-A53F-3DCF43463A08}" type="pres">
      <dgm:prSet presAssocID="{2C3388E4-2F3E-441B-895D-3F3D2DE4921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EDAF67-671D-434E-A5C8-28405AF19FCE}" type="pres">
      <dgm:prSet presAssocID="{8CB7119B-B32D-4BAE-96FA-8A65DA571839}" presName="parentLin" presStyleCnt="0"/>
      <dgm:spPr/>
    </dgm:pt>
    <dgm:pt modelId="{9F7E6B46-6EE3-4A8C-9DA3-7DE533FDC05A}" type="pres">
      <dgm:prSet presAssocID="{8CB7119B-B32D-4BAE-96FA-8A65DA571839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3C58E79B-EA6D-4E0C-8738-1CAB649392E7}" type="pres">
      <dgm:prSet presAssocID="{8CB7119B-B32D-4BAE-96FA-8A65DA571839}" presName="parentText" presStyleLbl="node1" presStyleIdx="0" presStyleCnt="8" custScaleX="142857" custScaleY="14800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4702CB-1F51-45B2-8624-A363FC4334D8}" type="pres">
      <dgm:prSet presAssocID="{8CB7119B-B32D-4BAE-96FA-8A65DA571839}" presName="negativeSpace" presStyleCnt="0"/>
      <dgm:spPr/>
    </dgm:pt>
    <dgm:pt modelId="{D0B62857-88E5-4B83-A9E0-188DCA9DCD64}" type="pres">
      <dgm:prSet presAssocID="{8CB7119B-B32D-4BAE-96FA-8A65DA571839}" presName="childText" presStyleLbl="conFgAcc1" presStyleIdx="0" presStyleCnt="8">
        <dgm:presLayoutVars>
          <dgm:bulletEnabled val="1"/>
        </dgm:presLayoutVars>
      </dgm:prSet>
      <dgm:spPr/>
    </dgm:pt>
    <dgm:pt modelId="{4D749FFE-ED18-48D8-A8E9-0045D633691A}" type="pres">
      <dgm:prSet presAssocID="{FEF1B5DC-A288-4CEE-94FA-1405D2C6FEBF}" presName="spaceBetweenRectangles" presStyleCnt="0"/>
      <dgm:spPr/>
    </dgm:pt>
    <dgm:pt modelId="{F048FF35-213F-4295-805E-4773439D8433}" type="pres">
      <dgm:prSet presAssocID="{6643EDFD-49B2-4F71-B478-260BAF6B8366}" presName="parentLin" presStyleCnt="0"/>
      <dgm:spPr/>
    </dgm:pt>
    <dgm:pt modelId="{35136834-7F40-49BD-B68D-D1B9257530D0}" type="pres">
      <dgm:prSet presAssocID="{6643EDFD-49B2-4F71-B478-260BAF6B8366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9E2622D2-FEAA-4EF6-8C34-01F63A7DA2BD}" type="pres">
      <dgm:prSet presAssocID="{6643EDFD-49B2-4F71-B478-260BAF6B8366}" presName="parentText" presStyleLbl="node1" presStyleIdx="1" presStyleCnt="8" custScaleX="142857" custScaleY="14800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318FE3-D6E6-4563-8F49-A32A0297C55F}" type="pres">
      <dgm:prSet presAssocID="{6643EDFD-49B2-4F71-B478-260BAF6B8366}" presName="negativeSpace" presStyleCnt="0"/>
      <dgm:spPr/>
    </dgm:pt>
    <dgm:pt modelId="{0FB2C1AF-AB10-489E-9C4C-0D78E78096E2}" type="pres">
      <dgm:prSet presAssocID="{6643EDFD-49B2-4F71-B478-260BAF6B8366}" presName="childText" presStyleLbl="conFgAcc1" presStyleIdx="1" presStyleCnt="8">
        <dgm:presLayoutVars>
          <dgm:bulletEnabled val="1"/>
        </dgm:presLayoutVars>
      </dgm:prSet>
      <dgm:spPr/>
    </dgm:pt>
    <dgm:pt modelId="{A5BBE06E-4C7D-4312-A604-B36D7C5FA820}" type="pres">
      <dgm:prSet presAssocID="{7E2D0055-C319-4C86-AF0E-F8F5A79EDE0A}" presName="spaceBetweenRectangles" presStyleCnt="0"/>
      <dgm:spPr/>
    </dgm:pt>
    <dgm:pt modelId="{19828CDD-CA58-4DE7-B18E-BC8F0B2999F4}" type="pres">
      <dgm:prSet presAssocID="{D12FA19A-7E8E-4BFC-A923-5828C47AF789}" presName="parentLin" presStyleCnt="0"/>
      <dgm:spPr/>
    </dgm:pt>
    <dgm:pt modelId="{FAC7D5C9-9D63-4773-B707-8BBAA13758F7}" type="pres">
      <dgm:prSet presAssocID="{D12FA19A-7E8E-4BFC-A923-5828C47AF789}" presName="parentLeftMargin" presStyleLbl="node1" presStyleIdx="1" presStyleCnt="8"/>
      <dgm:spPr/>
      <dgm:t>
        <a:bodyPr/>
        <a:lstStyle/>
        <a:p>
          <a:endParaRPr lang="ru-RU"/>
        </a:p>
      </dgm:t>
    </dgm:pt>
    <dgm:pt modelId="{40E912BE-AB40-4413-A084-71D671988376}" type="pres">
      <dgm:prSet presAssocID="{D12FA19A-7E8E-4BFC-A923-5828C47AF789}" presName="parentText" presStyleLbl="node1" presStyleIdx="2" presStyleCnt="8" custScaleX="142857" custScaleY="14800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D92FF6-6AA5-4DD4-BFD8-A172AF500BF0}" type="pres">
      <dgm:prSet presAssocID="{D12FA19A-7E8E-4BFC-A923-5828C47AF789}" presName="negativeSpace" presStyleCnt="0"/>
      <dgm:spPr/>
    </dgm:pt>
    <dgm:pt modelId="{1383FBB5-4014-4F16-90F3-3ED759E018E6}" type="pres">
      <dgm:prSet presAssocID="{D12FA19A-7E8E-4BFC-A923-5828C47AF789}" presName="childText" presStyleLbl="conFgAcc1" presStyleIdx="2" presStyleCnt="8">
        <dgm:presLayoutVars>
          <dgm:bulletEnabled val="1"/>
        </dgm:presLayoutVars>
      </dgm:prSet>
      <dgm:spPr/>
    </dgm:pt>
    <dgm:pt modelId="{A04D7113-4351-4605-86A6-CB69BC65BEC3}" type="pres">
      <dgm:prSet presAssocID="{8881FFF2-E6BD-4E90-ADC7-DB475801FB61}" presName="spaceBetweenRectangles" presStyleCnt="0"/>
      <dgm:spPr/>
    </dgm:pt>
    <dgm:pt modelId="{F39BD4E3-FD37-4893-99C7-05FDB3383A5C}" type="pres">
      <dgm:prSet presAssocID="{868B0EE1-7C8A-4F5C-A303-E022B23152E2}" presName="parentLin" presStyleCnt="0"/>
      <dgm:spPr/>
    </dgm:pt>
    <dgm:pt modelId="{05FB3C89-7E7B-4B73-ABC0-ED6AC75B3759}" type="pres">
      <dgm:prSet presAssocID="{868B0EE1-7C8A-4F5C-A303-E022B23152E2}" presName="parentLeftMargin" presStyleLbl="node1" presStyleIdx="2" presStyleCnt="8"/>
      <dgm:spPr/>
      <dgm:t>
        <a:bodyPr/>
        <a:lstStyle/>
        <a:p>
          <a:endParaRPr lang="ru-RU"/>
        </a:p>
      </dgm:t>
    </dgm:pt>
    <dgm:pt modelId="{9CA8B72E-CB10-484A-9A27-ADB0218E835D}" type="pres">
      <dgm:prSet presAssocID="{868B0EE1-7C8A-4F5C-A303-E022B23152E2}" presName="parentText" presStyleLbl="node1" presStyleIdx="3" presStyleCnt="8" custScaleX="142857" custScaleY="14800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EB5D2A-6F6F-425A-A494-EEA5B135674E}" type="pres">
      <dgm:prSet presAssocID="{868B0EE1-7C8A-4F5C-A303-E022B23152E2}" presName="negativeSpace" presStyleCnt="0"/>
      <dgm:spPr/>
    </dgm:pt>
    <dgm:pt modelId="{496B7036-8104-4B67-A62B-7463A5399200}" type="pres">
      <dgm:prSet presAssocID="{868B0EE1-7C8A-4F5C-A303-E022B23152E2}" presName="childText" presStyleLbl="conFgAcc1" presStyleIdx="3" presStyleCnt="8">
        <dgm:presLayoutVars>
          <dgm:bulletEnabled val="1"/>
        </dgm:presLayoutVars>
      </dgm:prSet>
      <dgm:spPr/>
    </dgm:pt>
    <dgm:pt modelId="{992A387F-E3E6-46BC-827B-60D1D0551B88}" type="pres">
      <dgm:prSet presAssocID="{82147DF5-A3B4-4136-B338-AF1656244528}" presName="spaceBetweenRectangles" presStyleCnt="0"/>
      <dgm:spPr/>
    </dgm:pt>
    <dgm:pt modelId="{0241BC34-4FFF-4686-BD5F-57E5120C4897}" type="pres">
      <dgm:prSet presAssocID="{1C78EFF4-7259-484E-8886-89F74C41A23A}" presName="parentLin" presStyleCnt="0"/>
      <dgm:spPr/>
    </dgm:pt>
    <dgm:pt modelId="{92ACEB29-812C-46A8-BC3D-9D13768584DD}" type="pres">
      <dgm:prSet presAssocID="{1C78EFF4-7259-484E-8886-89F74C41A23A}" presName="parentLeftMargin" presStyleLbl="node1" presStyleIdx="3" presStyleCnt="8"/>
      <dgm:spPr/>
      <dgm:t>
        <a:bodyPr/>
        <a:lstStyle/>
        <a:p>
          <a:endParaRPr lang="ru-RU"/>
        </a:p>
      </dgm:t>
    </dgm:pt>
    <dgm:pt modelId="{A099F11B-552B-422F-B65E-DF7BF27908D6}" type="pres">
      <dgm:prSet presAssocID="{1C78EFF4-7259-484E-8886-89F74C41A23A}" presName="parentText" presStyleLbl="node1" presStyleIdx="4" presStyleCnt="8" custScaleX="142857" custScaleY="14800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3B69B4-7484-4BA2-9D1E-C8EE448ADF9A}" type="pres">
      <dgm:prSet presAssocID="{1C78EFF4-7259-484E-8886-89F74C41A23A}" presName="negativeSpace" presStyleCnt="0"/>
      <dgm:spPr/>
    </dgm:pt>
    <dgm:pt modelId="{FA64A9B6-2E1A-4195-A367-AE0C4788D957}" type="pres">
      <dgm:prSet presAssocID="{1C78EFF4-7259-484E-8886-89F74C41A23A}" presName="childText" presStyleLbl="conFgAcc1" presStyleIdx="4" presStyleCnt="8">
        <dgm:presLayoutVars>
          <dgm:bulletEnabled val="1"/>
        </dgm:presLayoutVars>
      </dgm:prSet>
      <dgm:spPr/>
    </dgm:pt>
    <dgm:pt modelId="{581A4CB6-D3F3-43B8-BB45-F45366BA2C6E}" type="pres">
      <dgm:prSet presAssocID="{15F4FE6E-AF75-4313-BE8B-4B3E139C9C3B}" presName="spaceBetweenRectangles" presStyleCnt="0"/>
      <dgm:spPr/>
    </dgm:pt>
    <dgm:pt modelId="{38AC4C9E-A71E-43FA-8D6A-2A8123C8E8B5}" type="pres">
      <dgm:prSet presAssocID="{F78A01B3-892E-4FD4-A5A7-3A682D81073B}" presName="parentLin" presStyleCnt="0"/>
      <dgm:spPr/>
    </dgm:pt>
    <dgm:pt modelId="{3918CC2B-C227-438E-8C04-E9C4657E57F9}" type="pres">
      <dgm:prSet presAssocID="{F78A01B3-892E-4FD4-A5A7-3A682D81073B}" presName="parentLeftMargin" presStyleLbl="node1" presStyleIdx="4" presStyleCnt="8"/>
      <dgm:spPr/>
      <dgm:t>
        <a:bodyPr/>
        <a:lstStyle/>
        <a:p>
          <a:endParaRPr lang="ru-RU"/>
        </a:p>
      </dgm:t>
    </dgm:pt>
    <dgm:pt modelId="{6379C669-59E3-4E6A-8FAF-9E636518F530}" type="pres">
      <dgm:prSet presAssocID="{F78A01B3-892E-4FD4-A5A7-3A682D81073B}" presName="parentText" presStyleLbl="node1" presStyleIdx="5" presStyleCnt="8" custScaleX="142857" custScaleY="14800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278648-64DB-45AE-9647-1E0CD8888C19}" type="pres">
      <dgm:prSet presAssocID="{F78A01B3-892E-4FD4-A5A7-3A682D81073B}" presName="negativeSpace" presStyleCnt="0"/>
      <dgm:spPr/>
    </dgm:pt>
    <dgm:pt modelId="{D5FEF16E-0F6D-42F0-BC23-DB426895E31C}" type="pres">
      <dgm:prSet presAssocID="{F78A01B3-892E-4FD4-A5A7-3A682D81073B}" presName="childText" presStyleLbl="conFgAcc1" presStyleIdx="5" presStyleCnt="8">
        <dgm:presLayoutVars>
          <dgm:bulletEnabled val="1"/>
        </dgm:presLayoutVars>
      </dgm:prSet>
      <dgm:spPr/>
    </dgm:pt>
    <dgm:pt modelId="{D3A30141-834A-453C-80E1-82FD7B54F97D}" type="pres">
      <dgm:prSet presAssocID="{CAFF761E-7B32-41DA-9DF0-1664328D5FF2}" presName="spaceBetweenRectangles" presStyleCnt="0"/>
      <dgm:spPr/>
    </dgm:pt>
    <dgm:pt modelId="{C7688B09-303C-4FCD-9D58-ECD0AA4AD606}" type="pres">
      <dgm:prSet presAssocID="{893AA965-E008-4C8D-9BBF-6470260FC534}" presName="parentLin" presStyleCnt="0"/>
      <dgm:spPr/>
    </dgm:pt>
    <dgm:pt modelId="{A3B52510-4BF4-410D-BB99-F99F6DAFF6DB}" type="pres">
      <dgm:prSet presAssocID="{893AA965-E008-4C8D-9BBF-6470260FC534}" presName="parentLeftMargin" presStyleLbl="node1" presStyleIdx="5" presStyleCnt="8"/>
      <dgm:spPr/>
      <dgm:t>
        <a:bodyPr/>
        <a:lstStyle/>
        <a:p>
          <a:endParaRPr lang="ru-RU"/>
        </a:p>
      </dgm:t>
    </dgm:pt>
    <dgm:pt modelId="{5CEF3733-B637-4456-B3E0-3C68BDE56A96}" type="pres">
      <dgm:prSet presAssocID="{893AA965-E008-4C8D-9BBF-6470260FC534}" presName="parentText" presStyleLbl="node1" presStyleIdx="6" presStyleCnt="8" custScaleX="142857" custScaleY="148003" custLinFactNeighborX="1571" custLinFactNeighborY="-909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836885-69F6-40CE-BBA6-B32E4B30C8F2}" type="pres">
      <dgm:prSet presAssocID="{893AA965-E008-4C8D-9BBF-6470260FC534}" presName="negativeSpace" presStyleCnt="0"/>
      <dgm:spPr/>
    </dgm:pt>
    <dgm:pt modelId="{0E0E3159-87B7-4AA1-B784-A83C420D128C}" type="pres">
      <dgm:prSet presAssocID="{893AA965-E008-4C8D-9BBF-6470260FC534}" presName="childText" presStyleLbl="conFgAcc1" presStyleIdx="6" presStyleCnt="8">
        <dgm:presLayoutVars>
          <dgm:bulletEnabled val="1"/>
        </dgm:presLayoutVars>
      </dgm:prSet>
      <dgm:spPr/>
    </dgm:pt>
    <dgm:pt modelId="{BB8E0C10-11D6-445F-BD83-5EC2555BF545}" type="pres">
      <dgm:prSet presAssocID="{24B21AEA-8CAD-4A0F-B56B-374BACF49DFF}" presName="spaceBetweenRectangles" presStyleCnt="0"/>
      <dgm:spPr/>
    </dgm:pt>
    <dgm:pt modelId="{B09F7483-ECD3-4271-8922-026A020071F5}" type="pres">
      <dgm:prSet presAssocID="{5E395B6D-0C96-4E8A-9AC4-731364F7AF94}" presName="parentLin" presStyleCnt="0"/>
      <dgm:spPr/>
    </dgm:pt>
    <dgm:pt modelId="{13319C99-137B-4427-8AB1-2E62D78BCAA5}" type="pres">
      <dgm:prSet presAssocID="{5E395B6D-0C96-4E8A-9AC4-731364F7AF94}" presName="parentLeftMargin" presStyleLbl="node1" presStyleIdx="6" presStyleCnt="8"/>
      <dgm:spPr/>
      <dgm:t>
        <a:bodyPr/>
        <a:lstStyle/>
        <a:p>
          <a:endParaRPr lang="ru-RU"/>
        </a:p>
      </dgm:t>
    </dgm:pt>
    <dgm:pt modelId="{C489CB40-CC88-4A6E-A162-B0C66ABE6C87}" type="pres">
      <dgm:prSet presAssocID="{5E395B6D-0C96-4E8A-9AC4-731364F7AF94}" presName="parentText" presStyleLbl="node1" presStyleIdx="7" presStyleCnt="8" custScaleX="142385" custScaleY="148003" custLinFactNeighborX="1571" custLinFactNeighborY="-1117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5E2DA4-D2ED-4AFC-97B1-57CC97B379B8}" type="pres">
      <dgm:prSet presAssocID="{5E395B6D-0C96-4E8A-9AC4-731364F7AF94}" presName="negativeSpace" presStyleCnt="0"/>
      <dgm:spPr/>
    </dgm:pt>
    <dgm:pt modelId="{63A782C7-0992-448B-9184-A66FA96102C2}" type="pres">
      <dgm:prSet presAssocID="{5E395B6D-0C96-4E8A-9AC4-731364F7AF94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DFBB0D95-21D1-4872-90FF-8B53D17A2613}" type="presOf" srcId="{868B0EE1-7C8A-4F5C-A303-E022B23152E2}" destId="{9CA8B72E-CB10-484A-9A27-ADB0218E835D}" srcOrd="1" destOrd="0" presId="urn:microsoft.com/office/officeart/2005/8/layout/list1"/>
    <dgm:cxn modelId="{20EA5E8F-2C3F-4FF4-BFFE-0C569CEC1DF4}" type="presOf" srcId="{D12FA19A-7E8E-4BFC-A923-5828C47AF789}" destId="{FAC7D5C9-9D63-4773-B707-8BBAA13758F7}" srcOrd="0" destOrd="0" presId="urn:microsoft.com/office/officeart/2005/8/layout/list1"/>
    <dgm:cxn modelId="{AA183050-E722-4640-A599-BAC6327CF5C4}" type="presOf" srcId="{893AA965-E008-4C8D-9BBF-6470260FC534}" destId="{5CEF3733-B637-4456-B3E0-3C68BDE56A96}" srcOrd="1" destOrd="0" presId="urn:microsoft.com/office/officeart/2005/8/layout/list1"/>
    <dgm:cxn modelId="{65EEE8DA-BEE7-4A84-B43F-10D20C61E30F}" type="presOf" srcId="{6643EDFD-49B2-4F71-B478-260BAF6B8366}" destId="{35136834-7F40-49BD-B68D-D1B9257530D0}" srcOrd="0" destOrd="0" presId="urn:microsoft.com/office/officeart/2005/8/layout/list1"/>
    <dgm:cxn modelId="{B91DF3F6-5D26-462C-B88E-60176AF5F0EE}" type="presOf" srcId="{F78A01B3-892E-4FD4-A5A7-3A682D81073B}" destId="{3918CC2B-C227-438E-8C04-E9C4657E57F9}" srcOrd="0" destOrd="0" presId="urn:microsoft.com/office/officeart/2005/8/layout/list1"/>
    <dgm:cxn modelId="{117AAA4D-9CEC-4546-BC29-0604C9554689}" type="presOf" srcId="{8CB7119B-B32D-4BAE-96FA-8A65DA571839}" destId="{9F7E6B46-6EE3-4A8C-9DA3-7DE533FDC05A}" srcOrd="0" destOrd="0" presId="urn:microsoft.com/office/officeart/2005/8/layout/list1"/>
    <dgm:cxn modelId="{8417A0FC-8AE3-42D5-9037-51C134D9AEB7}" srcId="{2C3388E4-2F3E-441B-895D-3F3D2DE49213}" destId="{893AA965-E008-4C8D-9BBF-6470260FC534}" srcOrd="6" destOrd="0" parTransId="{C5E4F4BC-F73C-4B2A-BB33-22823CD4B6A8}" sibTransId="{24B21AEA-8CAD-4A0F-B56B-374BACF49DFF}"/>
    <dgm:cxn modelId="{EDCF2ABD-8800-4CCF-B4EE-13266B6107BA}" srcId="{2C3388E4-2F3E-441B-895D-3F3D2DE49213}" destId="{1C78EFF4-7259-484E-8886-89F74C41A23A}" srcOrd="4" destOrd="0" parTransId="{8A19FE07-DB85-45F4-AC86-29B90A1A9A8B}" sibTransId="{15F4FE6E-AF75-4313-BE8B-4B3E139C9C3B}"/>
    <dgm:cxn modelId="{6062501C-2F15-485F-80B5-B607A8E83759}" srcId="{2C3388E4-2F3E-441B-895D-3F3D2DE49213}" destId="{F78A01B3-892E-4FD4-A5A7-3A682D81073B}" srcOrd="5" destOrd="0" parTransId="{F85C2A0B-A763-4099-8F24-B26B5941ADA6}" sibTransId="{CAFF761E-7B32-41DA-9DF0-1664328D5FF2}"/>
    <dgm:cxn modelId="{32DB751F-58A0-4683-864D-5EB58FAEFB0F}" type="presOf" srcId="{893AA965-E008-4C8D-9BBF-6470260FC534}" destId="{A3B52510-4BF4-410D-BB99-F99F6DAFF6DB}" srcOrd="0" destOrd="0" presId="urn:microsoft.com/office/officeart/2005/8/layout/list1"/>
    <dgm:cxn modelId="{E1E79E41-1E8F-4ADD-972F-FA2252F08E21}" srcId="{2C3388E4-2F3E-441B-895D-3F3D2DE49213}" destId="{5E395B6D-0C96-4E8A-9AC4-731364F7AF94}" srcOrd="7" destOrd="0" parTransId="{75D75630-4970-4904-A58A-37B115DE6D49}" sibTransId="{1B165A15-2620-4E3F-8B7F-127A1A11F882}"/>
    <dgm:cxn modelId="{A62C7F1C-8A3C-4471-BD86-1F6CCC7D2BF4}" type="presOf" srcId="{1C78EFF4-7259-484E-8886-89F74C41A23A}" destId="{A099F11B-552B-422F-B65E-DF7BF27908D6}" srcOrd="1" destOrd="0" presId="urn:microsoft.com/office/officeart/2005/8/layout/list1"/>
    <dgm:cxn modelId="{F82236AD-0114-47F9-855C-1863E1073A4F}" srcId="{2C3388E4-2F3E-441B-895D-3F3D2DE49213}" destId="{8CB7119B-B32D-4BAE-96FA-8A65DA571839}" srcOrd="0" destOrd="0" parTransId="{648D035D-8E82-4C30-94BB-42376155E6AF}" sibTransId="{FEF1B5DC-A288-4CEE-94FA-1405D2C6FEBF}"/>
    <dgm:cxn modelId="{CA3D9E87-3CFE-4131-BB55-ECF92F683031}" type="presOf" srcId="{D12FA19A-7E8E-4BFC-A923-5828C47AF789}" destId="{40E912BE-AB40-4413-A084-71D671988376}" srcOrd="1" destOrd="0" presId="urn:microsoft.com/office/officeart/2005/8/layout/list1"/>
    <dgm:cxn modelId="{62D7848F-EB09-466C-B6BC-3DE546F169F9}" srcId="{2C3388E4-2F3E-441B-895D-3F3D2DE49213}" destId="{868B0EE1-7C8A-4F5C-A303-E022B23152E2}" srcOrd="3" destOrd="0" parTransId="{58D09D6B-50B4-4BC0-BDEE-D4E10804ED67}" sibTransId="{82147DF5-A3B4-4136-B338-AF1656244528}"/>
    <dgm:cxn modelId="{0102F4EF-9E9A-4367-9EF5-4C68076003D2}" srcId="{2C3388E4-2F3E-441B-895D-3F3D2DE49213}" destId="{6643EDFD-49B2-4F71-B478-260BAF6B8366}" srcOrd="1" destOrd="0" parTransId="{8CBEE9BD-DDF9-4EAA-AB75-F4AA6BDF32B8}" sibTransId="{7E2D0055-C319-4C86-AF0E-F8F5A79EDE0A}"/>
    <dgm:cxn modelId="{F17398B8-5CD4-4E30-8666-480C8A7DD3FE}" type="presOf" srcId="{6643EDFD-49B2-4F71-B478-260BAF6B8366}" destId="{9E2622D2-FEAA-4EF6-8C34-01F63A7DA2BD}" srcOrd="1" destOrd="0" presId="urn:microsoft.com/office/officeart/2005/8/layout/list1"/>
    <dgm:cxn modelId="{E907FEE5-19EE-4E86-BB41-86A684BFBAFA}" type="presOf" srcId="{868B0EE1-7C8A-4F5C-A303-E022B23152E2}" destId="{05FB3C89-7E7B-4B73-ABC0-ED6AC75B3759}" srcOrd="0" destOrd="0" presId="urn:microsoft.com/office/officeart/2005/8/layout/list1"/>
    <dgm:cxn modelId="{524E035C-21A3-4351-9C25-7D4C904C7F4E}" type="presOf" srcId="{F78A01B3-892E-4FD4-A5A7-3A682D81073B}" destId="{6379C669-59E3-4E6A-8FAF-9E636518F530}" srcOrd="1" destOrd="0" presId="urn:microsoft.com/office/officeart/2005/8/layout/list1"/>
    <dgm:cxn modelId="{205D14D5-EE77-4F1D-9B0E-279C31C4154C}" srcId="{2C3388E4-2F3E-441B-895D-3F3D2DE49213}" destId="{D12FA19A-7E8E-4BFC-A923-5828C47AF789}" srcOrd="2" destOrd="0" parTransId="{BAE3DBD3-0835-468E-9DFB-0940F40551B6}" sibTransId="{8881FFF2-E6BD-4E90-ADC7-DB475801FB61}"/>
    <dgm:cxn modelId="{D30910B3-1B17-4CF2-8CF9-A66BE6E4E864}" type="presOf" srcId="{5E395B6D-0C96-4E8A-9AC4-731364F7AF94}" destId="{C489CB40-CC88-4A6E-A162-B0C66ABE6C87}" srcOrd="1" destOrd="0" presId="urn:microsoft.com/office/officeart/2005/8/layout/list1"/>
    <dgm:cxn modelId="{3E1D366C-15EE-45FC-BFFD-F784FCC43260}" type="presOf" srcId="{2C3388E4-2F3E-441B-895D-3F3D2DE49213}" destId="{EB094CF6-69E4-4259-A53F-3DCF43463A08}" srcOrd="0" destOrd="0" presId="urn:microsoft.com/office/officeart/2005/8/layout/list1"/>
    <dgm:cxn modelId="{0007B11B-B4CA-4B62-85F5-E5BD188E03AF}" type="presOf" srcId="{5E395B6D-0C96-4E8A-9AC4-731364F7AF94}" destId="{13319C99-137B-4427-8AB1-2E62D78BCAA5}" srcOrd="0" destOrd="0" presId="urn:microsoft.com/office/officeart/2005/8/layout/list1"/>
    <dgm:cxn modelId="{25CD35EA-8429-4CF5-8FAD-83A5D890D2F6}" type="presOf" srcId="{8CB7119B-B32D-4BAE-96FA-8A65DA571839}" destId="{3C58E79B-EA6D-4E0C-8738-1CAB649392E7}" srcOrd="1" destOrd="0" presId="urn:microsoft.com/office/officeart/2005/8/layout/list1"/>
    <dgm:cxn modelId="{F84AF22D-6341-4BC9-8536-7A075581F040}" type="presOf" srcId="{1C78EFF4-7259-484E-8886-89F74C41A23A}" destId="{92ACEB29-812C-46A8-BC3D-9D13768584DD}" srcOrd="0" destOrd="0" presId="urn:microsoft.com/office/officeart/2005/8/layout/list1"/>
    <dgm:cxn modelId="{7141C43F-A394-4C30-9F1A-DED74C576F4F}" type="presParOf" srcId="{EB094CF6-69E4-4259-A53F-3DCF43463A08}" destId="{D5EDAF67-671D-434E-A5C8-28405AF19FCE}" srcOrd="0" destOrd="0" presId="urn:microsoft.com/office/officeart/2005/8/layout/list1"/>
    <dgm:cxn modelId="{9CC7CDFA-F03E-4426-9AB7-E7E9C3E0D29B}" type="presParOf" srcId="{D5EDAF67-671D-434E-A5C8-28405AF19FCE}" destId="{9F7E6B46-6EE3-4A8C-9DA3-7DE533FDC05A}" srcOrd="0" destOrd="0" presId="urn:microsoft.com/office/officeart/2005/8/layout/list1"/>
    <dgm:cxn modelId="{1B763280-80BE-4A11-82E4-2D11E3C941D0}" type="presParOf" srcId="{D5EDAF67-671D-434E-A5C8-28405AF19FCE}" destId="{3C58E79B-EA6D-4E0C-8738-1CAB649392E7}" srcOrd="1" destOrd="0" presId="urn:microsoft.com/office/officeart/2005/8/layout/list1"/>
    <dgm:cxn modelId="{14EF60F7-2254-4B05-8F77-4C08825F6652}" type="presParOf" srcId="{EB094CF6-69E4-4259-A53F-3DCF43463A08}" destId="{A64702CB-1F51-45B2-8624-A363FC4334D8}" srcOrd="1" destOrd="0" presId="urn:microsoft.com/office/officeart/2005/8/layout/list1"/>
    <dgm:cxn modelId="{B3AFE4F8-1B1E-4C68-945B-36B668E821BE}" type="presParOf" srcId="{EB094CF6-69E4-4259-A53F-3DCF43463A08}" destId="{D0B62857-88E5-4B83-A9E0-188DCA9DCD64}" srcOrd="2" destOrd="0" presId="urn:microsoft.com/office/officeart/2005/8/layout/list1"/>
    <dgm:cxn modelId="{3A005794-18CC-4309-8BC5-239B198B20C6}" type="presParOf" srcId="{EB094CF6-69E4-4259-A53F-3DCF43463A08}" destId="{4D749FFE-ED18-48D8-A8E9-0045D633691A}" srcOrd="3" destOrd="0" presId="urn:microsoft.com/office/officeart/2005/8/layout/list1"/>
    <dgm:cxn modelId="{487E6C17-1912-4C92-BBF1-597251DAD74C}" type="presParOf" srcId="{EB094CF6-69E4-4259-A53F-3DCF43463A08}" destId="{F048FF35-213F-4295-805E-4773439D8433}" srcOrd="4" destOrd="0" presId="urn:microsoft.com/office/officeart/2005/8/layout/list1"/>
    <dgm:cxn modelId="{2AC5D37B-3F19-4009-9236-45DB8AA0308E}" type="presParOf" srcId="{F048FF35-213F-4295-805E-4773439D8433}" destId="{35136834-7F40-49BD-B68D-D1B9257530D0}" srcOrd="0" destOrd="0" presId="urn:microsoft.com/office/officeart/2005/8/layout/list1"/>
    <dgm:cxn modelId="{4F63B2DD-A158-479D-940F-791BA22B0BA9}" type="presParOf" srcId="{F048FF35-213F-4295-805E-4773439D8433}" destId="{9E2622D2-FEAA-4EF6-8C34-01F63A7DA2BD}" srcOrd="1" destOrd="0" presId="urn:microsoft.com/office/officeart/2005/8/layout/list1"/>
    <dgm:cxn modelId="{72798AD6-3C84-4E4E-9B74-C4EF9C0463B5}" type="presParOf" srcId="{EB094CF6-69E4-4259-A53F-3DCF43463A08}" destId="{A9318FE3-D6E6-4563-8F49-A32A0297C55F}" srcOrd="5" destOrd="0" presId="urn:microsoft.com/office/officeart/2005/8/layout/list1"/>
    <dgm:cxn modelId="{CA967CCC-EE50-4E64-B5BA-5A6910427FA3}" type="presParOf" srcId="{EB094CF6-69E4-4259-A53F-3DCF43463A08}" destId="{0FB2C1AF-AB10-489E-9C4C-0D78E78096E2}" srcOrd="6" destOrd="0" presId="urn:microsoft.com/office/officeart/2005/8/layout/list1"/>
    <dgm:cxn modelId="{AA976AF5-51D2-461B-803E-0BACC8B2750E}" type="presParOf" srcId="{EB094CF6-69E4-4259-A53F-3DCF43463A08}" destId="{A5BBE06E-4C7D-4312-A604-B36D7C5FA820}" srcOrd="7" destOrd="0" presId="urn:microsoft.com/office/officeart/2005/8/layout/list1"/>
    <dgm:cxn modelId="{C2E69B4E-7AB7-477A-9828-8990BB9F0812}" type="presParOf" srcId="{EB094CF6-69E4-4259-A53F-3DCF43463A08}" destId="{19828CDD-CA58-4DE7-B18E-BC8F0B2999F4}" srcOrd="8" destOrd="0" presId="urn:microsoft.com/office/officeart/2005/8/layout/list1"/>
    <dgm:cxn modelId="{C3159B77-759C-4668-8CE0-4B9331970915}" type="presParOf" srcId="{19828CDD-CA58-4DE7-B18E-BC8F0B2999F4}" destId="{FAC7D5C9-9D63-4773-B707-8BBAA13758F7}" srcOrd="0" destOrd="0" presId="urn:microsoft.com/office/officeart/2005/8/layout/list1"/>
    <dgm:cxn modelId="{1CB0885A-A9D9-4E83-9C6E-CA1938DDD103}" type="presParOf" srcId="{19828CDD-CA58-4DE7-B18E-BC8F0B2999F4}" destId="{40E912BE-AB40-4413-A084-71D671988376}" srcOrd="1" destOrd="0" presId="urn:microsoft.com/office/officeart/2005/8/layout/list1"/>
    <dgm:cxn modelId="{5D06C196-36BC-4FD8-A1AC-1E1A6F86432E}" type="presParOf" srcId="{EB094CF6-69E4-4259-A53F-3DCF43463A08}" destId="{85D92FF6-6AA5-4DD4-BFD8-A172AF500BF0}" srcOrd="9" destOrd="0" presId="urn:microsoft.com/office/officeart/2005/8/layout/list1"/>
    <dgm:cxn modelId="{81572CA7-579E-4CA3-A3C5-AE47A2E358C9}" type="presParOf" srcId="{EB094CF6-69E4-4259-A53F-3DCF43463A08}" destId="{1383FBB5-4014-4F16-90F3-3ED759E018E6}" srcOrd="10" destOrd="0" presId="urn:microsoft.com/office/officeart/2005/8/layout/list1"/>
    <dgm:cxn modelId="{A16833EA-A2F3-4075-8D7D-250BBBFA24DF}" type="presParOf" srcId="{EB094CF6-69E4-4259-A53F-3DCF43463A08}" destId="{A04D7113-4351-4605-86A6-CB69BC65BEC3}" srcOrd="11" destOrd="0" presId="urn:microsoft.com/office/officeart/2005/8/layout/list1"/>
    <dgm:cxn modelId="{DF47E986-F702-47E7-842B-65AEC6DB7CEC}" type="presParOf" srcId="{EB094CF6-69E4-4259-A53F-3DCF43463A08}" destId="{F39BD4E3-FD37-4893-99C7-05FDB3383A5C}" srcOrd="12" destOrd="0" presId="urn:microsoft.com/office/officeart/2005/8/layout/list1"/>
    <dgm:cxn modelId="{30819C2E-9FFD-4BB2-B5CB-C98D82B4388F}" type="presParOf" srcId="{F39BD4E3-FD37-4893-99C7-05FDB3383A5C}" destId="{05FB3C89-7E7B-4B73-ABC0-ED6AC75B3759}" srcOrd="0" destOrd="0" presId="urn:microsoft.com/office/officeart/2005/8/layout/list1"/>
    <dgm:cxn modelId="{78B8A712-BF21-46E6-A3C1-95A7984A582F}" type="presParOf" srcId="{F39BD4E3-FD37-4893-99C7-05FDB3383A5C}" destId="{9CA8B72E-CB10-484A-9A27-ADB0218E835D}" srcOrd="1" destOrd="0" presId="urn:microsoft.com/office/officeart/2005/8/layout/list1"/>
    <dgm:cxn modelId="{10175DBB-B8D8-4B26-9B49-BE8B0577F024}" type="presParOf" srcId="{EB094CF6-69E4-4259-A53F-3DCF43463A08}" destId="{21EB5D2A-6F6F-425A-A494-EEA5B135674E}" srcOrd="13" destOrd="0" presId="urn:microsoft.com/office/officeart/2005/8/layout/list1"/>
    <dgm:cxn modelId="{FF786F76-3F57-4526-9129-B8BB80BD8A3F}" type="presParOf" srcId="{EB094CF6-69E4-4259-A53F-3DCF43463A08}" destId="{496B7036-8104-4B67-A62B-7463A5399200}" srcOrd="14" destOrd="0" presId="urn:microsoft.com/office/officeart/2005/8/layout/list1"/>
    <dgm:cxn modelId="{F2890E5A-AD15-4400-BF06-1E8068A76755}" type="presParOf" srcId="{EB094CF6-69E4-4259-A53F-3DCF43463A08}" destId="{992A387F-E3E6-46BC-827B-60D1D0551B88}" srcOrd="15" destOrd="0" presId="urn:microsoft.com/office/officeart/2005/8/layout/list1"/>
    <dgm:cxn modelId="{3AD22041-91AC-49DC-847B-FA91AC80788A}" type="presParOf" srcId="{EB094CF6-69E4-4259-A53F-3DCF43463A08}" destId="{0241BC34-4FFF-4686-BD5F-57E5120C4897}" srcOrd="16" destOrd="0" presId="urn:microsoft.com/office/officeart/2005/8/layout/list1"/>
    <dgm:cxn modelId="{AF450643-0498-4745-9F61-1EB5AF6441BA}" type="presParOf" srcId="{0241BC34-4FFF-4686-BD5F-57E5120C4897}" destId="{92ACEB29-812C-46A8-BC3D-9D13768584DD}" srcOrd="0" destOrd="0" presId="urn:microsoft.com/office/officeart/2005/8/layout/list1"/>
    <dgm:cxn modelId="{9566C897-AB6C-4CB4-AF16-5AF0A8BCD5F2}" type="presParOf" srcId="{0241BC34-4FFF-4686-BD5F-57E5120C4897}" destId="{A099F11B-552B-422F-B65E-DF7BF27908D6}" srcOrd="1" destOrd="0" presId="urn:microsoft.com/office/officeart/2005/8/layout/list1"/>
    <dgm:cxn modelId="{2DFD3DD7-B940-477F-8817-EAFCABE9ED69}" type="presParOf" srcId="{EB094CF6-69E4-4259-A53F-3DCF43463A08}" destId="{FC3B69B4-7484-4BA2-9D1E-C8EE448ADF9A}" srcOrd="17" destOrd="0" presId="urn:microsoft.com/office/officeart/2005/8/layout/list1"/>
    <dgm:cxn modelId="{BF1F0B7C-FD0D-48CC-B3E8-2285F583F4CF}" type="presParOf" srcId="{EB094CF6-69E4-4259-A53F-3DCF43463A08}" destId="{FA64A9B6-2E1A-4195-A367-AE0C4788D957}" srcOrd="18" destOrd="0" presId="urn:microsoft.com/office/officeart/2005/8/layout/list1"/>
    <dgm:cxn modelId="{68E49D12-EADA-4F94-9726-3D47112900B7}" type="presParOf" srcId="{EB094CF6-69E4-4259-A53F-3DCF43463A08}" destId="{581A4CB6-D3F3-43B8-BB45-F45366BA2C6E}" srcOrd="19" destOrd="0" presId="urn:microsoft.com/office/officeart/2005/8/layout/list1"/>
    <dgm:cxn modelId="{3BABA3E0-29EB-4DB8-8B13-4BB4DA560E4F}" type="presParOf" srcId="{EB094CF6-69E4-4259-A53F-3DCF43463A08}" destId="{38AC4C9E-A71E-43FA-8D6A-2A8123C8E8B5}" srcOrd="20" destOrd="0" presId="urn:microsoft.com/office/officeart/2005/8/layout/list1"/>
    <dgm:cxn modelId="{41AE78F6-3B87-4005-BE0E-BFA2F621D755}" type="presParOf" srcId="{38AC4C9E-A71E-43FA-8D6A-2A8123C8E8B5}" destId="{3918CC2B-C227-438E-8C04-E9C4657E57F9}" srcOrd="0" destOrd="0" presId="urn:microsoft.com/office/officeart/2005/8/layout/list1"/>
    <dgm:cxn modelId="{15B04D11-B832-42D9-97A7-4287D5FA779E}" type="presParOf" srcId="{38AC4C9E-A71E-43FA-8D6A-2A8123C8E8B5}" destId="{6379C669-59E3-4E6A-8FAF-9E636518F530}" srcOrd="1" destOrd="0" presId="urn:microsoft.com/office/officeart/2005/8/layout/list1"/>
    <dgm:cxn modelId="{3FA769EA-9053-4B9E-A719-60EDF0988073}" type="presParOf" srcId="{EB094CF6-69E4-4259-A53F-3DCF43463A08}" destId="{2F278648-64DB-45AE-9647-1E0CD8888C19}" srcOrd="21" destOrd="0" presId="urn:microsoft.com/office/officeart/2005/8/layout/list1"/>
    <dgm:cxn modelId="{CF998C52-F9AD-47FE-BAAF-28A29F78CE19}" type="presParOf" srcId="{EB094CF6-69E4-4259-A53F-3DCF43463A08}" destId="{D5FEF16E-0F6D-42F0-BC23-DB426895E31C}" srcOrd="22" destOrd="0" presId="urn:microsoft.com/office/officeart/2005/8/layout/list1"/>
    <dgm:cxn modelId="{134BF1A2-7FA4-4818-BAC9-368CF92D6BC7}" type="presParOf" srcId="{EB094CF6-69E4-4259-A53F-3DCF43463A08}" destId="{D3A30141-834A-453C-80E1-82FD7B54F97D}" srcOrd="23" destOrd="0" presId="urn:microsoft.com/office/officeart/2005/8/layout/list1"/>
    <dgm:cxn modelId="{C69D0263-3157-414B-B0EC-A4588ED84C88}" type="presParOf" srcId="{EB094CF6-69E4-4259-A53F-3DCF43463A08}" destId="{C7688B09-303C-4FCD-9D58-ECD0AA4AD606}" srcOrd="24" destOrd="0" presId="urn:microsoft.com/office/officeart/2005/8/layout/list1"/>
    <dgm:cxn modelId="{56644127-BA04-4B45-B07D-44FB451C9B28}" type="presParOf" srcId="{C7688B09-303C-4FCD-9D58-ECD0AA4AD606}" destId="{A3B52510-4BF4-410D-BB99-F99F6DAFF6DB}" srcOrd="0" destOrd="0" presId="urn:microsoft.com/office/officeart/2005/8/layout/list1"/>
    <dgm:cxn modelId="{D926E2A0-9B4C-44F5-B741-5416A5411BA5}" type="presParOf" srcId="{C7688B09-303C-4FCD-9D58-ECD0AA4AD606}" destId="{5CEF3733-B637-4456-B3E0-3C68BDE56A96}" srcOrd="1" destOrd="0" presId="urn:microsoft.com/office/officeart/2005/8/layout/list1"/>
    <dgm:cxn modelId="{56C9B9EF-7320-463C-B1BA-598BFC065C88}" type="presParOf" srcId="{EB094CF6-69E4-4259-A53F-3DCF43463A08}" destId="{CC836885-69F6-40CE-BBA6-B32E4B30C8F2}" srcOrd="25" destOrd="0" presId="urn:microsoft.com/office/officeart/2005/8/layout/list1"/>
    <dgm:cxn modelId="{005964A7-3362-4452-8A50-AD2CBD14CAF6}" type="presParOf" srcId="{EB094CF6-69E4-4259-A53F-3DCF43463A08}" destId="{0E0E3159-87B7-4AA1-B784-A83C420D128C}" srcOrd="26" destOrd="0" presId="urn:microsoft.com/office/officeart/2005/8/layout/list1"/>
    <dgm:cxn modelId="{0F54EE88-BD2E-47B0-B26A-E8598F5C2FA0}" type="presParOf" srcId="{EB094CF6-69E4-4259-A53F-3DCF43463A08}" destId="{BB8E0C10-11D6-445F-BD83-5EC2555BF545}" srcOrd="27" destOrd="0" presId="urn:microsoft.com/office/officeart/2005/8/layout/list1"/>
    <dgm:cxn modelId="{3FE22A11-36DF-4EF1-A693-1F1DD66EAE58}" type="presParOf" srcId="{EB094CF6-69E4-4259-A53F-3DCF43463A08}" destId="{B09F7483-ECD3-4271-8922-026A020071F5}" srcOrd="28" destOrd="0" presId="urn:microsoft.com/office/officeart/2005/8/layout/list1"/>
    <dgm:cxn modelId="{C3CF8968-A645-48A6-A5F9-05340821889E}" type="presParOf" srcId="{B09F7483-ECD3-4271-8922-026A020071F5}" destId="{13319C99-137B-4427-8AB1-2E62D78BCAA5}" srcOrd="0" destOrd="0" presId="urn:microsoft.com/office/officeart/2005/8/layout/list1"/>
    <dgm:cxn modelId="{3C209DE5-FE1B-48BD-93B2-8D46182800D4}" type="presParOf" srcId="{B09F7483-ECD3-4271-8922-026A020071F5}" destId="{C489CB40-CC88-4A6E-A162-B0C66ABE6C87}" srcOrd="1" destOrd="0" presId="urn:microsoft.com/office/officeart/2005/8/layout/list1"/>
    <dgm:cxn modelId="{64AC15E3-A36E-4F27-B4B0-26C5095192CC}" type="presParOf" srcId="{EB094CF6-69E4-4259-A53F-3DCF43463A08}" destId="{CF5E2DA4-D2ED-4AFC-97B1-57CC97B379B8}" srcOrd="29" destOrd="0" presId="urn:microsoft.com/office/officeart/2005/8/layout/list1"/>
    <dgm:cxn modelId="{B43549BD-DE9C-4AA7-B8CA-5901BBAA5BBE}" type="presParOf" srcId="{EB094CF6-69E4-4259-A53F-3DCF43463A08}" destId="{63A782C7-0992-448B-9184-A66FA96102C2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642EB23-00E8-4193-BF68-B136D49A12D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29145D-D3D4-4AD2-8C61-90C6E2899B0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latin typeface="Georgia" pitchFamily="18" charset="0"/>
            </a:rPr>
            <a:t>обеспечивает механизм реализации долгосрочных общих и финансовых целей предстоящего экономического и социального развития предприятия в целом и отдельных его структурных единиц</a:t>
          </a:r>
          <a:endParaRPr lang="ru-RU" sz="1400" dirty="0">
            <a:latin typeface="Georgia" pitchFamily="18" charset="0"/>
          </a:endParaRPr>
        </a:p>
      </dgm:t>
    </dgm:pt>
    <dgm:pt modelId="{14841505-FBFF-4D88-86E2-666C339B9F96}" type="parTrans" cxnId="{1885F77C-41D3-4194-A27E-78F1116C96C5}">
      <dgm:prSet/>
      <dgm:spPr/>
      <dgm:t>
        <a:bodyPr/>
        <a:lstStyle/>
        <a:p>
          <a:endParaRPr lang="ru-RU"/>
        </a:p>
      </dgm:t>
    </dgm:pt>
    <dgm:pt modelId="{725A5234-E5CD-48B5-8D93-A03A4C67C8FC}" type="sibTrans" cxnId="{1885F77C-41D3-4194-A27E-78F1116C96C5}">
      <dgm:prSet/>
      <dgm:spPr/>
      <dgm:t>
        <a:bodyPr/>
        <a:lstStyle/>
        <a:p>
          <a:endParaRPr lang="ru-RU"/>
        </a:p>
      </dgm:t>
    </dgm:pt>
    <dgm:pt modelId="{9431E19D-425E-4715-BCDC-6579EC3E094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latin typeface="Georgia" pitchFamily="18" charset="0"/>
            </a:rPr>
            <a:t>позволяет реально оценить финансовые возможности предприятия, обеспечить максимальное использование его внутреннего финансового потенциала</a:t>
          </a:r>
          <a:endParaRPr lang="ru-RU" sz="1400" dirty="0">
            <a:latin typeface="Georgia" pitchFamily="18" charset="0"/>
          </a:endParaRPr>
        </a:p>
      </dgm:t>
    </dgm:pt>
    <dgm:pt modelId="{E8E336E1-2998-43D4-A590-82FC3D551A9E}" type="parTrans" cxnId="{EFB09833-FCA6-4AA4-9F4E-047AC20F4A5D}">
      <dgm:prSet/>
      <dgm:spPr/>
      <dgm:t>
        <a:bodyPr/>
        <a:lstStyle/>
        <a:p>
          <a:endParaRPr lang="ru-RU"/>
        </a:p>
      </dgm:t>
    </dgm:pt>
    <dgm:pt modelId="{FC957E1D-56BB-4EC0-A459-32982A813597}" type="sibTrans" cxnId="{EFB09833-FCA6-4AA4-9F4E-047AC20F4A5D}">
      <dgm:prSet/>
      <dgm:spPr/>
      <dgm:t>
        <a:bodyPr/>
        <a:lstStyle/>
        <a:p>
          <a:endParaRPr lang="ru-RU"/>
        </a:p>
      </dgm:t>
    </dgm:pt>
    <dgm:pt modelId="{F5BD8C8B-78D2-489E-A070-1D115C43D68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latin typeface="Georgia" pitchFamily="18" charset="0"/>
            </a:rPr>
            <a:t>обеспечивает возможность быстрой реализации новых перспективных инвестиционных возможностей, возникающих в процессе динамических изменений факторов внешней среды</a:t>
          </a:r>
          <a:endParaRPr lang="ru-RU" sz="1400" dirty="0">
            <a:latin typeface="Georgia" pitchFamily="18" charset="0"/>
          </a:endParaRPr>
        </a:p>
      </dgm:t>
    </dgm:pt>
    <dgm:pt modelId="{7052A775-EEA7-4FBF-8AA1-0EA30E8FD007}" type="parTrans" cxnId="{63DAA73B-72B1-4727-AC63-CBA3A9B644D5}">
      <dgm:prSet/>
      <dgm:spPr/>
      <dgm:t>
        <a:bodyPr/>
        <a:lstStyle/>
        <a:p>
          <a:endParaRPr lang="ru-RU"/>
        </a:p>
      </dgm:t>
    </dgm:pt>
    <dgm:pt modelId="{0040B796-25C4-49D3-BA57-98E7726E024E}" type="sibTrans" cxnId="{63DAA73B-72B1-4727-AC63-CBA3A9B644D5}">
      <dgm:prSet/>
      <dgm:spPr/>
      <dgm:t>
        <a:bodyPr/>
        <a:lstStyle/>
        <a:p>
          <a:endParaRPr lang="ru-RU"/>
        </a:p>
      </dgm:t>
    </dgm:pt>
    <dgm:pt modelId="{1B485553-859A-41AF-AF5D-BA5A07E5AFF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latin typeface="Georgia" pitchFamily="18" charset="0"/>
            </a:rPr>
            <a:t>учитываются заранее возможные варианты развития неконтролируемых предприятием факторов внешней среды и сводятся к минимуму их негативные последствия для деятельности предприятия</a:t>
          </a:r>
          <a:endParaRPr lang="ru-RU" sz="1400" dirty="0">
            <a:latin typeface="Georgia" pitchFamily="18" charset="0"/>
          </a:endParaRPr>
        </a:p>
      </dgm:t>
    </dgm:pt>
    <dgm:pt modelId="{72236EE8-5372-476D-90F3-9EA995CC44B0}" type="parTrans" cxnId="{8D32AFCE-6EBE-4BD1-9C9C-D3CA20B438A2}">
      <dgm:prSet/>
      <dgm:spPr/>
      <dgm:t>
        <a:bodyPr/>
        <a:lstStyle/>
        <a:p>
          <a:endParaRPr lang="ru-RU"/>
        </a:p>
      </dgm:t>
    </dgm:pt>
    <dgm:pt modelId="{06FD970C-7B4D-4676-886A-06A20ED74768}" type="sibTrans" cxnId="{8D32AFCE-6EBE-4BD1-9C9C-D3CA20B438A2}">
      <dgm:prSet/>
      <dgm:spPr/>
      <dgm:t>
        <a:bodyPr/>
        <a:lstStyle/>
        <a:p>
          <a:endParaRPr lang="ru-RU"/>
        </a:p>
      </dgm:t>
    </dgm:pt>
    <dgm:pt modelId="{10B66220-613D-4566-A4AE-55FA0355B38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latin typeface="Georgia" pitchFamily="18" charset="0"/>
            </a:rPr>
            <a:t>отражает сравнительные преимущества предприятия в финансовой деятельности</a:t>
          </a:r>
          <a:endParaRPr lang="ru-RU" sz="1400" dirty="0">
            <a:latin typeface="Georgia" pitchFamily="18" charset="0"/>
          </a:endParaRPr>
        </a:p>
      </dgm:t>
    </dgm:pt>
    <dgm:pt modelId="{9EB171A9-C5EB-4B2A-9D22-D41FF1EF86DF}" type="parTrans" cxnId="{DEA9F578-9D8D-4F7F-BADE-658A7AE9F65A}">
      <dgm:prSet/>
      <dgm:spPr/>
      <dgm:t>
        <a:bodyPr/>
        <a:lstStyle/>
        <a:p>
          <a:endParaRPr lang="ru-RU"/>
        </a:p>
      </dgm:t>
    </dgm:pt>
    <dgm:pt modelId="{64192B25-73E6-48FE-B8CF-C341C521E38B}" type="sibTrans" cxnId="{DEA9F578-9D8D-4F7F-BADE-658A7AE9F65A}">
      <dgm:prSet/>
      <dgm:spPr/>
      <dgm:t>
        <a:bodyPr/>
        <a:lstStyle/>
        <a:p>
          <a:endParaRPr lang="ru-RU"/>
        </a:p>
      </dgm:t>
    </dgm:pt>
    <dgm:pt modelId="{E888E271-4D2A-4E9C-B179-E7DE76E4B2E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latin typeface="Georgia" pitchFamily="18" charset="0"/>
            </a:rPr>
            <a:t>обеспечивается четкая взаимосвязь всех видов управления финансовой деятельностью предприятия</a:t>
          </a:r>
          <a:endParaRPr lang="ru-RU" sz="1400" dirty="0">
            <a:latin typeface="Georgia" pitchFamily="18" charset="0"/>
          </a:endParaRPr>
        </a:p>
      </dgm:t>
    </dgm:pt>
    <dgm:pt modelId="{453E3BE5-C66C-4D1D-B4CD-33DCD70F9CC2}" type="parTrans" cxnId="{C5A4F05B-AA1C-4CE5-9C97-1C36E25270DD}">
      <dgm:prSet/>
      <dgm:spPr/>
      <dgm:t>
        <a:bodyPr/>
        <a:lstStyle/>
        <a:p>
          <a:endParaRPr lang="ru-RU"/>
        </a:p>
      </dgm:t>
    </dgm:pt>
    <dgm:pt modelId="{32811FAE-DA17-49D1-BBFC-A44186390D15}" type="sibTrans" cxnId="{C5A4F05B-AA1C-4CE5-9C97-1C36E25270DD}">
      <dgm:prSet/>
      <dgm:spPr/>
      <dgm:t>
        <a:bodyPr/>
        <a:lstStyle/>
        <a:p>
          <a:endParaRPr lang="ru-RU"/>
        </a:p>
      </dgm:t>
    </dgm:pt>
    <dgm:pt modelId="{DA44775D-F880-48E6-87C7-0A00B0B0632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latin typeface="Georgia" pitchFamily="18" charset="0"/>
            </a:rPr>
            <a:t>обеспечивает реализацию соответствующего менталитета финансового поведения в наиболее важных стратегических финансовых решениях предприятия</a:t>
          </a:r>
          <a:endParaRPr lang="ru-RU" sz="1400" dirty="0">
            <a:latin typeface="Georgia" pitchFamily="18" charset="0"/>
          </a:endParaRPr>
        </a:p>
      </dgm:t>
    </dgm:pt>
    <dgm:pt modelId="{6182E7AF-80AF-4BDD-9FB4-49EE96B227D6}" type="parTrans" cxnId="{9D135680-BFE8-4139-AD27-46EC7C00DEA9}">
      <dgm:prSet/>
      <dgm:spPr/>
      <dgm:t>
        <a:bodyPr/>
        <a:lstStyle/>
        <a:p>
          <a:endParaRPr lang="ru-RU"/>
        </a:p>
      </dgm:t>
    </dgm:pt>
    <dgm:pt modelId="{36BD90F2-5276-461E-BB40-71493B4A008F}" type="sibTrans" cxnId="{9D135680-BFE8-4139-AD27-46EC7C00DEA9}">
      <dgm:prSet/>
      <dgm:spPr/>
      <dgm:t>
        <a:bodyPr/>
        <a:lstStyle/>
        <a:p>
          <a:endParaRPr lang="ru-RU"/>
        </a:p>
      </dgm:t>
    </dgm:pt>
    <dgm:pt modelId="{F0B57806-2E12-4ABB-8F55-6C3C9E6BCB7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latin typeface="Georgia" pitchFamily="18" charset="0"/>
            </a:rPr>
            <a:t>формируется значение основных критериальных оценок выбора важнейших финансовых управленческих решений</a:t>
          </a:r>
          <a:endParaRPr lang="ru-RU" sz="1400" dirty="0">
            <a:latin typeface="Georgia" pitchFamily="18" charset="0"/>
          </a:endParaRPr>
        </a:p>
      </dgm:t>
    </dgm:pt>
    <dgm:pt modelId="{7CAD6864-51DB-4912-8385-389D0227CFA6}" type="parTrans" cxnId="{3932ECCD-7EF8-487F-8B8F-8B8364212B36}">
      <dgm:prSet/>
      <dgm:spPr/>
      <dgm:t>
        <a:bodyPr/>
        <a:lstStyle/>
        <a:p>
          <a:endParaRPr lang="ru-RU"/>
        </a:p>
      </dgm:t>
    </dgm:pt>
    <dgm:pt modelId="{77219482-A2CF-48B4-A49E-D2EA39CACEF2}" type="sibTrans" cxnId="{3932ECCD-7EF8-487F-8B8F-8B8364212B36}">
      <dgm:prSet/>
      <dgm:spPr/>
      <dgm:t>
        <a:bodyPr/>
        <a:lstStyle/>
        <a:p>
          <a:endParaRPr lang="ru-RU"/>
        </a:p>
      </dgm:t>
    </dgm:pt>
    <dgm:pt modelId="{AAE36AE7-7A3E-4CD8-882D-A5949417E2B7}" type="pres">
      <dgm:prSet presAssocID="{B642EB23-00E8-4193-BF68-B136D49A12D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53E3A0-D7EA-4501-97C7-74AFCB5BB430}" type="pres">
      <dgm:prSet presAssocID="{D329145D-D3D4-4AD2-8C61-90C6E2899B04}" presName="parentText" presStyleLbl="node1" presStyleIdx="0" presStyleCnt="8" custScaleY="5379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F4B114-D9D1-4606-AE4D-86EC6796F783}" type="pres">
      <dgm:prSet presAssocID="{725A5234-E5CD-48B5-8D93-A03A4C67C8FC}" presName="spacer" presStyleCnt="0"/>
      <dgm:spPr/>
    </dgm:pt>
    <dgm:pt modelId="{B1A91B7C-390C-4796-8B71-E2441CA34E87}" type="pres">
      <dgm:prSet presAssocID="{9431E19D-425E-4715-BCDC-6579EC3E094F}" presName="parentText" presStyleLbl="node1" presStyleIdx="1" presStyleCnt="8" custScaleY="640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C82960-9544-4D82-899E-EA06763A7C31}" type="pres">
      <dgm:prSet presAssocID="{FC957E1D-56BB-4EC0-A459-32982A813597}" presName="spacer" presStyleCnt="0"/>
      <dgm:spPr/>
    </dgm:pt>
    <dgm:pt modelId="{02AFF463-EE90-4523-A03B-885B00BB4B67}" type="pres">
      <dgm:prSet presAssocID="{F5BD8C8B-78D2-489E-A070-1D115C43D687}" presName="parentText" presStyleLbl="node1" presStyleIdx="2" presStyleCnt="8" custScaleY="7484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8C1750-40CE-42B2-9334-D42BEEF1D16D}" type="pres">
      <dgm:prSet presAssocID="{0040B796-25C4-49D3-BA57-98E7726E024E}" presName="spacer" presStyleCnt="0"/>
      <dgm:spPr/>
    </dgm:pt>
    <dgm:pt modelId="{A4751D88-DF36-4E02-AB26-DABB8D42F53D}" type="pres">
      <dgm:prSet presAssocID="{1B485553-859A-41AF-AF5D-BA5A07E5AFF0}" presName="parentText" presStyleLbl="node1" presStyleIdx="3" presStyleCnt="8" custScaleY="7754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7E7110-46C3-47B5-BF5F-216317B04FB7}" type="pres">
      <dgm:prSet presAssocID="{06FD970C-7B4D-4676-886A-06A20ED74768}" presName="spacer" presStyleCnt="0"/>
      <dgm:spPr/>
    </dgm:pt>
    <dgm:pt modelId="{E04BBB97-B810-4BF8-8428-B417C6FC301F}" type="pres">
      <dgm:prSet presAssocID="{10B66220-613D-4566-A4AE-55FA0355B386}" presName="parentText" presStyleLbl="node1" presStyleIdx="4" presStyleCnt="8" custScaleY="326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DA4478-7315-46F2-B29C-BDABA7A0B09A}" type="pres">
      <dgm:prSet presAssocID="{64192B25-73E6-48FE-B8CF-C341C521E38B}" presName="spacer" presStyleCnt="0"/>
      <dgm:spPr/>
    </dgm:pt>
    <dgm:pt modelId="{01BF87BC-6DF0-4395-BADF-FA494B7A9690}" type="pres">
      <dgm:prSet presAssocID="{E888E271-4D2A-4E9C-B179-E7DE76E4B2ED}" presName="parentText" presStyleLbl="node1" presStyleIdx="5" presStyleCnt="8" custScaleY="363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90F3CF-6A91-4812-871D-7945126DDA45}" type="pres">
      <dgm:prSet presAssocID="{32811FAE-DA17-49D1-BBFC-A44186390D15}" presName="spacer" presStyleCnt="0"/>
      <dgm:spPr/>
    </dgm:pt>
    <dgm:pt modelId="{F46BEDB1-56B7-4F43-9E10-2D9FC6A5EF24}" type="pres">
      <dgm:prSet presAssocID="{DA44775D-F880-48E6-87C7-0A00B0B0632B}" presName="parentText" presStyleLbl="node1" presStyleIdx="6" presStyleCnt="8" custScaleY="719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070EA5-329B-430E-9EA1-3AEEE81537FA}" type="pres">
      <dgm:prSet presAssocID="{36BD90F2-5276-461E-BB40-71493B4A008F}" presName="spacer" presStyleCnt="0"/>
      <dgm:spPr/>
    </dgm:pt>
    <dgm:pt modelId="{AB3EED30-9DEB-457C-AA4F-68DF05883757}" type="pres">
      <dgm:prSet presAssocID="{F0B57806-2E12-4ABB-8F55-6C3C9E6BCB72}" presName="parentText" presStyleLbl="node1" presStyleIdx="7" presStyleCnt="8" custScaleY="704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39DC70-9DAD-4F85-883C-DE86778E5185}" type="presOf" srcId="{10B66220-613D-4566-A4AE-55FA0355B386}" destId="{E04BBB97-B810-4BF8-8428-B417C6FC301F}" srcOrd="0" destOrd="0" presId="urn:microsoft.com/office/officeart/2005/8/layout/vList2"/>
    <dgm:cxn modelId="{1885F77C-41D3-4194-A27E-78F1116C96C5}" srcId="{B642EB23-00E8-4193-BF68-B136D49A12D0}" destId="{D329145D-D3D4-4AD2-8C61-90C6E2899B04}" srcOrd="0" destOrd="0" parTransId="{14841505-FBFF-4D88-86E2-666C339B9F96}" sibTransId="{725A5234-E5CD-48B5-8D93-A03A4C67C8FC}"/>
    <dgm:cxn modelId="{D4C7D391-C71E-48D6-B472-B8FD69C1276D}" type="presOf" srcId="{D329145D-D3D4-4AD2-8C61-90C6E2899B04}" destId="{2C53E3A0-D7EA-4501-97C7-74AFCB5BB430}" srcOrd="0" destOrd="0" presId="urn:microsoft.com/office/officeart/2005/8/layout/vList2"/>
    <dgm:cxn modelId="{687E830B-7BCB-47ED-AF0C-8392556F3442}" type="presOf" srcId="{1B485553-859A-41AF-AF5D-BA5A07E5AFF0}" destId="{A4751D88-DF36-4E02-AB26-DABB8D42F53D}" srcOrd="0" destOrd="0" presId="urn:microsoft.com/office/officeart/2005/8/layout/vList2"/>
    <dgm:cxn modelId="{A87E2B9C-B66B-4F42-8B1E-8F64A571F003}" type="presOf" srcId="{F0B57806-2E12-4ABB-8F55-6C3C9E6BCB72}" destId="{AB3EED30-9DEB-457C-AA4F-68DF05883757}" srcOrd="0" destOrd="0" presId="urn:microsoft.com/office/officeart/2005/8/layout/vList2"/>
    <dgm:cxn modelId="{ABB25EB8-A66D-4D66-9E33-74857BEE0B68}" type="presOf" srcId="{B642EB23-00E8-4193-BF68-B136D49A12D0}" destId="{AAE36AE7-7A3E-4CD8-882D-A5949417E2B7}" srcOrd="0" destOrd="0" presId="urn:microsoft.com/office/officeart/2005/8/layout/vList2"/>
    <dgm:cxn modelId="{8EBFD6CE-5089-42B5-95E0-2F199649B671}" type="presOf" srcId="{9431E19D-425E-4715-BCDC-6579EC3E094F}" destId="{B1A91B7C-390C-4796-8B71-E2441CA34E87}" srcOrd="0" destOrd="0" presId="urn:microsoft.com/office/officeart/2005/8/layout/vList2"/>
    <dgm:cxn modelId="{63DAA73B-72B1-4727-AC63-CBA3A9B644D5}" srcId="{B642EB23-00E8-4193-BF68-B136D49A12D0}" destId="{F5BD8C8B-78D2-489E-A070-1D115C43D687}" srcOrd="2" destOrd="0" parTransId="{7052A775-EEA7-4FBF-8AA1-0EA30E8FD007}" sibTransId="{0040B796-25C4-49D3-BA57-98E7726E024E}"/>
    <dgm:cxn modelId="{DEA9F578-9D8D-4F7F-BADE-658A7AE9F65A}" srcId="{B642EB23-00E8-4193-BF68-B136D49A12D0}" destId="{10B66220-613D-4566-A4AE-55FA0355B386}" srcOrd="4" destOrd="0" parTransId="{9EB171A9-C5EB-4B2A-9D22-D41FF1EF86DF}" sibTransId="{64192B25-73E6-48FE-B8CF-C341C521E38B}"/>
    <dgm:cxn modelId="{7D01819E-F5E0-4BF1-8DFF-627E326E938A}" type="presOf" srcId="{E888E271-4D2A-4E9C-B179-E7DE76E4B2ED}" destId="{01BF87BC-6DF0-4395-BADF-FA494B7A9690}" srcOrd="0" destOrd="0" presId="urn:microsoft.com/office/officeart/2005/8/layout/vList2"/>
    <dgm:cxn modelId="{FF4A27D2-2C9F-4A72-A9BF-C6E2A4329FA0}" type="presOf" srcId="{DA44775D-F880-48E6-87C7-0A00B0B0632B}" destId="{F46BEDB1-56B7-4F43-9E10-2D9FC6A5EF24}" srcOrd="0" destOrd="0" presId="urn:microsoft.com/office/officeart/2005/8/layout/vList2"/>
    <dgm:cxn modelId="{C5A4F05B-AA1C-4CE5-9C97-1C36E25270DD}" srcId="{B642EB23-00E8-4193-BF68-B136D49A12D0}" destId="{E888E271-4D2A-4E9C-B179-E7DE76E4B2ED}" srcOrd="5" destOrd="0" parTransId="{453E3BE5-C66C-4D1D-B4CD-33DCD70F9CC2}" sibTransId="{32811FAE-DA17-49D1-BBFC-A44186390D15}"/>
    <dgm:cxn modelId="{8D32AFCE-6EBE-4BD1-9C9C-D3CA20B438A2}" srcId="{B642EB23-00E8-4193-BF68-B136D49A12D0}" destId="{1B485553-859A-41AF-AF5D-BA5A07E5AFF0}" srcOrd="3" destOrd="0" parTransId="{72236EE8-5372-476D-90F3-9EA995CC44B0}" sibTransId="{06FD970C-7B4D-4676-886A-06A20ED74768}"/>
    <dgm:cxn modelId="{9D135680-BFE8-4139-AD27-46EC7C00DEA9}" srcId="{B642EB23-00E8-4193-BF68-B136D49A12D0}" destId="{DA44775D-F880-48E6-87C7-0A00B0B0632B}" srcOrd="6" destOrd="0" parTransId="{6182E7AF-80AF-4BDD-9FB4-49EE96B227D6}" sibTransId="{36BD90F2-5276-461E-BB40-71493B4A008F}"/>
    <dgm:cxn modelId="{3932ECCD-7EF8-487F-8B8F-8B8364212B36}" srcId="{B642EB23-00E8-4193-BF68-B136D49A12D0}" destId="{F0B57806-2E12-4ABB-8F55-6C3C9E6BCB72}" srcOrd="7" destOrd="0" parTransId="{7CAD6864-51DB-4912-8385-389D0227CFA6}" sibTransId="{77219482-A2CF-48B4-A49E-D2EA39CACEF2}"/>
    <dgm:cxn modelId="{2BDE2848-0393-4449-ADE7-D0F98C65BEAA}" type="presOf" srcId="{F5BD8C8B-78D2-489E-A070-1D115C43D687}" destId="{02AFF463-EE90-4523-A03B-885B00BB4B67}" srcOrd="0" destOrd="0" presId="urn:microsoft.com/office/officeart/2005/8/layout/vList2"/>
    <dgm:cxn modelId="{EFB09833-FCA6-4AA4-9F4E-047AC20F4A5D}" srcId="{B642EB23-00E8-4193-BF68-B136D49A12D0}" destId="{9431E19D-425E-4715-BCDC-6579EC3E094F}" srcOrd="1" destOrd="0" parTransId="{E8E336E1-2998-43D4-A590-82FC3D551A9E}" sibTransId="{FC957E1D-56BB-4EC0-A459-32982A813597}"/>
    <dgm:cxn modelId="{710834DA-CCF7-48E6-911E-DDED84543648}" type="presParOf" srcId="{AAE36AE7-7A3E-4CD8-882D-A5949417E2B7}" destId="{2C53E3A0-D7EA-4501-97C7-74AFCB5BB430}" srcOrd="0" destOrd="0" presId="urn:microsoft.com/office/officeart/2005/8/layout/vList2"/>
    <dgm:cxn modelId="{C1974767-1055-4AE6-B7F5-9C6D80ED63D4}" type="presParOf" srcId="{AAE36AE7-7A3E-4CD8-882D-A5949417E2B7}" destId="{90F4B114-D9D1-4606-AE4D-86EC6796F783}" srcOrd="1" destOrd="0" presId="urn:microsoft.com/office/officeart/2005/8/layout/vList2"/>
    <dgm:cxn modelId="{2A609497-A3E1-448D-AB43-0309F76D274E}" type="presParOf" srcId="{AAE36AE7-7A3E-4CD8-882D-A5949417E2B7}" destId="{B1A91B7C-390C-4796-8B71-E2441CA34E87}" srcOrd="2" destOrd="0" presId="urn:microsoft.com/office/officeart/2005/8/layout/vList2"/>
    <dgm:cxn modelId="{C58C90BC-FB67-4AFF-AA5D-C996F87B1FE5}" type="presParOf" srcId="{AAE36AE7-7A3E-4CD8-882D-A5949417E2B7}" destId="{E7C82960-9544-4D82-899E-EA06763A7C31}" srcOrd="3" destOrd="0" presId="urn:microsoft.com/office/officeart/2005/8/layout/vList2"/>
    <dgm:cxn modelId="{8D1BF17A-404B-4FB1-AE68-020F803F858F}" type="presParOf" srcId="{AAE36AE7-7A3E-4CD8-882D-A5949417E2B7}" destId="{02AFF463-EE90-4523-A03B-885B00BB4B67}" srcOrd="4" destOrd="0" presId="urn:microsoft.com/office/officeart/2005/8/layout/vList2"/>
    <dgm:cxn modelId="{93E33F54-4D8D-4F52-9C60-BF07C9446EB3}" type="presParOf" srcId="{AAE36AE7-7A3E-4CD8-882D-A5949417E2B7}" destId="{FB8C1750-40CE-42B2-9334-D42BEEF1D16D}" srcOrd="5" destOrd="0" presId="urn:microsoft.com/office/officeart/2005/8/layout/vList2"/>
    <dgm:cxn modelId="{07CF6524-CE2B-4DA7-98AA-E1986CB3B286}" type="presParOf" srcId="{AAE36AE7-7A3E-4CD8-882D-A5949417E2B7}" destId="{A4751D88-DF36-4E02-AB26-DABB8D42F53D}" srcOrd="6" destOrd="0" presId="urn:microsoft.com/office/officeart/2005/8/layout/vList2"/>
    <dgm:cxn modelId="{CC79EC41-CA52-4406-A84B-8A35E476E6D5}" type="presParOf" srcId="{AAE36AE7-7A3E-4CD8-882D-A5949417E2B7}" destId="{F27E7110-46C3-47B5-BF5F-216317B04FB7}" srcOrd="7" destOrd="0" presId="urn:microsoft.com/office/officeart/2005/8/layout/vList2"/>
    <dgm:cxn modelId="{7E350CBD-AE71-47D8-9195-AEF660B7267C}" type="presParOf" srcId="{AAE36AE7-7A3E-4CD8-882D-A5949417E2B7}" destId="{E04BBB97-B810-4BF8-8428-B417C6FC301F}" srcOrd="8" destOrd="0" presId="urn:microsoft.com/office/officeart/2005/8/layout/vList2"/>
    <dgm:cxn modelId="{33E343E5-D0A1-4F83-A105-E8F95E0596A6}" type="presParOf" srcId="{AAE36AE7-7A3E-4CD8-882D-A5949417E2B7}" destId="{C9DA4478-7315-46F2-B29C-BDABA7A0B09A}" srcOrd="9" destOrd="0" presId="urn:microsoft.com/office/officeart/2005/8/layout/vList2"/>
    <dgm:cxn modelId="{6316CAFE-3036-4524-98A2-105128631BEC}" type="presParOf" srcId="{AAE36AE7-7A3E-4CD8-882D-A5949417E2B7}" destId="{01BF87BC-6DF0-4395-BADF-FA494B7A9690}" srcOrd="10" destOrd="0" presId="urn:microsoft.com/office/officeart/2005/8/layout/vList2"/>
    <dgm:cxn modelId="{DE3EF2BD-47A9-40DE-A48D-6D0001773CB3}" type="presParOf" srcId="{AAE36AE7-7A3E-4CD8-882D-A5949417E2B7}" destId="{4A90F3CF-6A91-4812-871D-7945126DDA45}" srcOrd="11" destOrd="0" presId="urn:microsoft.com/office/officeart/2005/8/layout/vList2"/>
    <dgm:cxn modelId="{4C32A17B-5917-4F1B-8530-74412F15109C}" type="presParOf" srcId="{AAE36AE7-7A3E-4CD8-882D-A5949417E2B7}" destId="{F46BEDB1-56B7-4F43-9E10-2D9FC6A5EF24}" srcOrd="12" destOrd="0" presId="urn:microsoft.com/office/officeart/2005/8/layout/vList2"/>
    <dgm:cxn modelId="{9DB9919A-C856-45E3-964A-B6E8B965238A}" type="presParOf" srcId="{AAE36AE7-7A3E-4CD8-882D-A5949417E2B7}" destId="{77070EA5-329B-430E-9EA1-3AEEE81537FA}" srcOrd="13" destOrd="0" presId="urn:microsoft.com/office/officeart/2005/8/layout/vList2"/>
    <dgm:cxn modelId="{0845CD60-1500-42E5-9560-FE3153040AE5}" type="presParOf" srcId="{AAE36AE7-7A3E-4CD8-882D-A5949417E2B7}" destId="{AB3EED30-9DEB-457C-AA4F-68DF05883757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5FEB176-8083-46FE-94CA-DF564DF25064}" type="doc">
      <dgm:prSet loTypeId="urn:microsoft.com/office/officeart/2005/8/layout/defaul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F56C35-8FF6-418A-BB4C-22D98E269E59}">
      <dgm:prSet/>
      <dgm:spPr/>
      <dgm:t>
        <a:bodyPr/>
        <a:lstStyle/>
        <a:p>
          <a:r>
            <a:rPr lang="ru-RU" b="0" i="0" dirty="0" smtClean="0"/>
            <a:t>разработка оптимальной концепции управления финансами организации, обеспечивающей сочетание высокой доходности и низкого предпринимательского риска;</a:t>
          </a:r>
          <a:endParaRPr lang="ru-RU" b="0" i="0" dirty="0"/>
        </a:p>
      </dgm:t>
    </dgm:pt>
    <dgm:pt modelId="{9B7F7C3F-D3F0-4EDB-90CD-02229D74BBB1}" type="parTrans" cxnId="{29E9E4F6-2770-4D75-B4E9-FEFB5A61CDBB}">
      <dgm:prSet/>
      <dgm:spPr/>
      <dgm:t>
        <a:bodyPr/>
        <a:lstStyle/>
        <a:p>
          <a:endParaRPr lang="ru-RU"/>
        </a:p>
      </dgm:t>
    </dgm:pt>
    <dgm:pt modelId="{2316044C-E9A7-4374-990D-2D61FBE8363A}" type="sibTrans" cxnId="{29E9E4F6-2770-4D75-B4E9-FEFB5A61CDBB}">
      <dgm:prSet/>
      <dgm:spPr/>
      <dgm:t>
        <a:bodyPr/>
        <a:lstStyle/>
        <a:p>
          <a:endParaRPr lang="ru-RU"/>
        </a:p>
      </dgm:t>
    </dgm:pt>
    <dgm:pt modelId="{1FA13AA3-5AFD-413D-849B-097EA8DECD7D}">
      <dgm:prSet/>
      <dgm:spPr/>
      <dgm:t>
        <a:bodyPr/>
        <a:lstStyle/>
        <a:p>
          <a:r>
            <a:rPr lang="ru-RU" b="0" i="0" dirty="0" smtClean="0"/>
            <a:t>определение основных направлений использования финансовых ресурсов на текущий период и на перспективу с учетом планов производственной и коммерческой деятельности, состояния и прогнозов макроэкономической конъюнктуры (налогообложения, учетной банковской процентной ставки, норм амортизационных отчислений по основным фондам и др.);</a:t>
          </a:r>
          <a:endParaRPr lang="ru-RU" b="0" i="0" dirty="0"/>
        </a:p>
      </dgm:t>
    </dgm:pt>
    <dgm:pt modelId="{700AF2B9-328C-4754-867F-3A08FDBE2762}" type="parTrans" cxnId="{F659ADE9-95B2-416E-8E52-E994064C155C}">
      <dgm:prSet/>
      <dgm:spPr/>
      <dgm:t>
        <a:bodyPr/>
        <a:lstStyle/>
        <a:p>
          <a:endParaRPr lang="ru-RU"/>
        </a:p>
      </dgm:t>
    </dgm:pt>
    <dgm:pt modelId="{621AC45C-4263-430D-9156-D29881CA5260}" type="sibTrans" cxnId="{F659ADE9-95B2-416E-8E52-E994064C155C}">
      <dgm:prSet/>
      <dgm:spPr/>
      <dgm:t>
        <a:bodyPr/>
        <a:lstStyle/>
        <a:p>
          <a:endParaRPr lang="ru-RU"/>
        </a:p>
      </dgm:t>
    </dgm:pt>
    <dgm:pt modelId="{EFD6CD71-51B7-43B4-944E-5C9FFB3F6496}">
      <dgm:prSet/>
      <dgm:spPr/>
      <dgm:t>
        <a:bodyPr/>
        <a:lstStyle/>
        <a:p>
          <a:r>
            <a:rPr lang="ru-RU" b="0" i="0" dirty="0" smtClean="0"/>
            <a:t>практическое достижение поставленных целей (финансовый анализ и контроль, выбор способов финансирования организации, оценка инвестиционных проектов и т. д.).</a:t>
          </a:r>
          <a:endParaRPr lang="ru-RU" b="0" i="0" dirty="0"/>
        </a:p>
      </dgm:t>
    </dgm:pt>
    <dgm:pt modelId="{A1C503AD-3CD1-4F20-B63D-CA01914A6562}" type="parTrans" cxnId="{3BB4DD79-8689-42AB-906B-8CD6CA9BFE26}">
      <dgm:prSet/>
      <dgm:spPr/>
      <dgm:t>
        <a:bodyPr/>
        <a:lstStyle/>
        <a:p>
          <a:endParaRPr lang="ru-RU"/>
        </a:p>
      </dgm:t>
    </dgm:pt>
    <dgm:pt modelId="{592C3121-0DBA-4173-9977-29959B43A8C5}" type="sibTrans" cxnId="{3BB4DD79-8689-42AB-906B-8CD6CA9BFE26}">
      <dgm:prSet/>
      <dgm:spPr/>
      <dgm:t>
        <a:bodyPr/>
        <a:lstStyle/>
        <a:p>
          <a:endParaRPr lang="ru-RU"/>
        </a:p>
      </dgm:t>
    </dgm:pt>
    <dgm:pt modelId="{14D4B70D-88F5-44DA-9B43-BF8FDD15023E}" type="pres">
      <dgm:prSet presAssocID="{35FEB176-8083-46FE-94CA-DF564DF2506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B4D5D5-3611-4457-9E43-2857321086BD}" type="pres">
      <dgm:prSet presAssocID="{B3F56C35-8FF6-418A-BB4C-22D98E269E59}" presName="node" presStyleLbl="node1" presStyleIdx="0" presStyleCnt="3" custScaleX="89536" custScaleY="48875" custLinFactNeighborX="3170" custLinFactNeighborY="-223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3A8BB0-0547-49DF-A852-6619571055F4}" type="pres">
      <dgm:prSet presAssocID="{2316044C-E9A7-4374-990D-2D61FBE8363A}" presName="sibTrans" presStyleCnt="0"/>
      <dgm:spPr/>
    </dgm:pt>
    <dgm:pt modelId="{4B166101-649B-400D-86F2-96C9E16A0926}" type="pres">
      <dgm:prSet presAssocID="{1FA13AA3-5AFD-413D-849B-097EA8DECD7D}" presName="node" presStyleLbl="node1" presStyleIdx="1" presStyleCnt="3" custScaleY="90265" custLinFactNeighborX="-3370" custLinFactNeighborY="-16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7D419A-5AD0-409F-93A5-23A6092597CA}" type="pres">
      <dgm:prSet presAssocID="{621AC45C-4263-430D-9156-D29881CA5260}" presName="sibTrans" presStyleCnt="0"/>
      <dgm:spPr/>
    </dgm:pt>
    <dgm:pt modelId="{883A5F40-919A-4C37-93DF-65766F730F12}" type="pres">
      <dgm:prSet presAssocID="{EFD6CD71-51B7-43B4-944E-5C9FFB3F6496}" presName="node" presStyleLbl="node1" presStyleIdx="2" presStyleCnt="3" custScaleX="89746" custScaleY="40499" custLinFactNeighborX="-51725" custLinFactNeighborY="-551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929BFE-4C25-4AED-826B-EF323B3B6F48}" type="presOf" srcId="{1FA13AA3-5AFD-413D-849B-097EA8DECD7D}" destId="{4B166101-649B-400D-86F2-96C9E16A0926}" srcOrd="0" destOrd="0" presId="urn:microsoft.com/office/officeart/2005/8/layout/default"/>
    <dgm:cxn modelId="{12AA6887-3C5D-49FB-BEF1-14EFBC4E3070}" type="presOf" srcId="{35FEB176-8083-46FE-94CA-DF564DF25064}" destId="{14D4B70D-88F5-44DA-9B43-BF8FDD15023E}" srcOrd="0" destOrd="0" presId="urn:microsoft.com/office/officeart/2005/8/layout/default"/>
    <dgm:cxn modelId="{F3DC01C8-EBD5-4932-AA0B-50DBB0096482}" type="presOf" srcId="{B3F56C35-8FF6-418A-BB4C-22D98E269E59}" destId="{34B4D5D5-3611-4457-9E43-2857321086BD}" srcOrd="0" destOrd="0" presId="urn:microsoft.com/office/officeart/2005/8/layout/default"/>
    <dgm:cxn modelId="{F659ADE9-95B2-416E-8E52-E994064C155C}" srcId="{35FEB176-8083-46FE-94CA-DF564DF25064}" destId="{1FA13AA3-5AFD-413D-849B-097EA8DECD7D}" srcOrd="1" destOrd="0" parTransId="{700AF2B9-328C-4754-867F-3A08FDBE2762}" sibTransId="{621AC45C-4263-430D-9156-D29881CA5260}"/>
    <dgm:cxn modelId="{29E9E4F6-2770-4D75-B4E9-FEFB5A61CDBB}" srcId="{35FEB176-8083-46FE-94CA-DF564DF25064}" destId="{B3F56C35-8FF6-418A-BB4C-22D98E269E59}" srcOrd="0" destOrd="0" parTransId="{9B7F7C3F-D3F0-4EDB-90CD-02229D74BBB1}" sibTransId="{2316044C-E9A7-4374-990D-2D61FBE8363A}"/>
    <dgm:cxn modelId="{3BB4DD79-8689-42AB-906B-8CD6CA9BFE26}" srcId="{35FEB176-8083-46FE-94CA-DF564DF25064}" destId="{EFD6CD71-51B7-43B4-944E-5C9FFB3F6496}" srcOrd="2" destOrd="0" parTransId="{A1C503AD-3CD1-4F20-B63D-CA01914A6562}" sibTransId="{592C3121-0DBA-4173-9977-29959B43A8C5}"/>
    <dgm:cxn modelId="{42F2909E-971F-447C-B08E-3AE6A4CD24C7}" type="presOf" srcId="{EFD6CD71-51B7-43B4-944E-5C9FFB3F6496}" destId="{883A5F40-919A-4C37-93DF-65766F730F12}" srcOrd="0" destOrd="0" presId="urn:microsoft.com/office/officeart/2005/8/layout/default"/>
    <dgm:cxn modelId="{A6D0B0F9-9764-4725-9B08-A8B4F81A74D3}" type="presParOf" srcId="{14D4B70D-88F5-44DA-9B43-BF8FDD15023E}" destId="{34B4D5D5-3611-4457-9E43-2857321086BD}" srcOrd="0" destOrd="0" presId="urn:microsoft.com/office/officeart/2005/8/layout/default"/>
    <dgm:cxn modelId="{C1E6726F-2E12-4690-82DE-7ADE6CB3B3DC}" type="presParOf" srcId="{14D4B70D-88F5-44DA-9B43-BF8FDD15023E}" destId="{853A8BB0-0547-49DF-A852-6619571055F4}" srcOrd="1" destOrd="0" presId="urn:microsoft.com/office/officeart/2005/8/layout/default"/>
    <dgm:cxn modelId="{D4F78D52-5F2E-428E-B7C0-49A933E65E23}" type="presParOf" srcId="{14D4B70D-88F5-44DA-9B43-BF8FDD15023E}" destId="{4B166101-649B-400D-86F2-96C9E16A0926}" srcOrd="2" destOrd="0" presId="urn:microsoft.com/office/officeart/2005/8/layout/default"/>
    <dgm:cxn modelId="{7D9146BC-36A8-4241-A161-E07978FD12C7}" type="presParOf" srcId="{14D4B70D-88F5-44DA-9B43-BF8FDD15023E}" destId="{307D419A-5AD0-409F-93A5-23A6092597CA}" srcOrd="3" destOrd="0" presId="urn:microsoft.com/office/officeart/2005/8/layout/default"/>
    <dgm:cxn modelId="{866B4478-FA08-4D24-B507-F742D012AD33}" type="presParOf" srcId="{14D4B70D-88F5-44DA-9B43-BF8FDD15023E}" destId="{883A5F40-919A-4C37-93DF-65766F730F12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CA98468-D7D4-44A3-93E1-822C463A423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8CF0D4-24F2-4BEA-A7E6-47D054082DAB}">
      <dgm:prSet phldrT="[Текст]" custT="1"/>
      <dgm:spPr/>
      <dgm:t>
        <a:bodyPr/>
        <a:lstStyle/>
        <a:p>
          <a:pPr rtl="0"/>
          <a:r>
            <a:rPr kumimoji="0" lang="ru-RU" sz="1600" b="0" i="0" u="none" strike="noStrike" cap="none" normalizeH="0" baseline="0" dirty="0" smtClean="0">
              <a:ln/>
              <a:effectLst/>
              <a:latin typeface="Georgia" pitchFamily="18" charset="0"/>
              <a:ea typeface="Times New Roman" pitchFamily="18" charset="0"/>
              <a:cs typeface="Arial" pitchFamily="34" charset="0"/>
            </a:rPr>
            <a:t>При формировании инвестиционной программы предприятия определяют наиболее приоритетные инвестиционные проекты и выстраивают их с учетом значимости и экономической эффективности. </a:t>
          </a:r>
          <a:endParaRPr lang="ru-RU" sz="1600" dirty="0">
            <a:latin typeface="Georgia" pitchFamily="18" charset="0"/>
          </a:endParaRPr>
        </a:p>
      </dgm:t>
    </dgm:pt>
    <dgm:pt modelId="{A9508969-628D-4860-952F-3CD2DCA71829}" type="parTrans" cxnId="{3840A577-9C52-4B0F-BC6E-B85E9947B911}">
      <dgm:prSet/>
      <dgm:spPr/>
      <dgm:t>
        <a:bodyPr/>
        <a:lstStyle/>
        <a:p>
          <a:endParaRPr lang="ru-RU"/>
        </a:p>
      </dgm:t>
    </dgm:pt>
    <dgm:pt modelId="{6C1BA456-9FDF-43C4-8820-4567F90C39D4}" type="sibTrans" cxnId="{3840A577-9C52-4B0F-BC6E-B85E9947B911}">
      <dgm:prSet/>
      <dgm:spPr/>
      <dgm:t>
        <a:bodyPr/>
        <a:lstStyle/>
        <a:p>
          <a:endParaRPr lang="ru-RU"/>
        </a:p>
      </dgm:t>
    </dgm:pt>
    <dgm:pt modelId="{4EE9E6EC-4A29-405A-9B18-74FD706038C1}">
      <dgm:prSet phldrT="[Текст]" custT="1"/>
      <dgm:spPr/>
      <dgm:t>
        <a:bodyPr/>
        <a:lstStyle/>
        <a:p>
          <a:r>
            <a:rPr kumimoji="0" lang="ru-RU" sz="1600" b="0" i="0" u="none" strike="noStrike" cap="none" normalizeH="0" baseline="0" dirty="0" smtClean="0">
              <a:ln/>
              <a:effectLst/>
              <a:latin typeface="Georgia" pitchFamily="18" charset="0"/>
              <a:ea typeface="Times New Roman" pitchFamily="18" charset="0"/>
              <a:cs typeface="Arial" pitchFamily="34" charset="0"/>
            </a:rPr>
            <a:t>В рамках финансовой стратегии российские предприятия придерживаются консервативной политики по управлению долгом</a:t>
          </a:r>
          <a:r>
            <a:rPr kumimoji="0" lang="ru-RU" sz="1400" b="0" i="0" u="none" strike="noStrike" cap="none" normalizeH="0" baseline="0" dirty="0" smtClean="0">
              <a:ln/>
              <a:effectLst/>
              <a:latin typeface="Georgia" pitchFamily="18" charset="0"/>
              <a:ea typeface="Times New Roman" pitchFamily="18" charset="0"/>
              <a:cs typeface="Arial" pitchFamily="34" charset="0"/>
            </a:rPr>
            <a:t>. </a:t>
          </a:r>
          <a:endParaRPr lang="ru-RU" sz="1400" dirty="0">
            <a:latin typeface="Georgia" pitchFamily="18" charset="0"/>
          </a:endParaRPr>
        </a:p>
      </dgm:t>
    </dgm:pt>
    <dgm:pt modelId="{D35D80A8-E99A-4DEB-8717-6A109AB1AB92}" type="parTrans" cxnId="{46A21D14-DEF1-4EB2-B6C2-D634702616DD}">
      <dgm:prSet/>
      <dgm:spPr/>
      <dgm:t>
        <a:bodyPr/>
        <a:lstStyle/>
        <a:p>
          <a:endParaRPr lang="ru-RU"/>
        </a:p>
      </dgm:t>
    </dgm:pt>
    <dgm:pt modelId="{0F2E1010-B924-43C2-B26D-B3A68BC73034}" type="sibTrans" cxnId="{46A21D14-DEF1-4EB2-B6C2-D634702616DD}">
      <dgm:prSet/>
      <dgm:spPr/>
      <dgm:t>
        <a:bodyPr/>
        <a:lstStyle/>
        <a:p>
          <a:endParaRPr lang="ru-RU"/>
        </a:p>
      </dgm:t>
    </dgm:pt>
    <dgm:pt modelId="{16D699BF-3975-45CD-92A4-76CC320A234A}">
      <dgm:prSet phldrT="[Текст]" custT="1"/>
      <dgm:spPr/>
      <dgm:t>
        <a:bodyPr/>
        <a:lstStyle/>
        <a:p>
          <a:r>
            <a:rPr kumimoji="0" lang="ru-RU" sz="1600" b="0" i="0" u="none" strike="noStrike" cap="none" normalizeH="0" baseline="0" dirty="0" smtClean="0">
              <a:ln/>
              <a:effectLst/>
              <a:latin typeface="Georgia" pitchFamily="18" charset="0"/>
              <a:ea typeface="Times New Roman" pitchFamily="18" charset="0"/>
              <a:cs typeface="Arial" pitchFamily="34" charset="0"/>
            </a:rPr>
            <a:t>Формирование консервативного бюджета предприятий с учетом рисков неполучения платы от контрагентов за уже осуществленные поставки. </a:t>
          </a:r>
          <a:endParaRPr lang="ru-RU" sz="1600" dirty="0">
            <a:latin typeface="Georgia" pitchFamily="18" charset="0"/>
          </a:endParaRPr>
        </a:p>
      </dgm:t>
    </dgm:pt>
    <dgm:pt modelId="{1CC85795-4F7A-4BED-A572-B0B7325AF3F0}" type="parTrans" cxnId="{A95F4947-2481-4134-B84D-39430E736786}">
      <dgm:prSet/>
      <dgm:spPr/>
      <dgm:t>
        <a:bodyPr/>
        <a:lstStyle/>
        <a:p>
          <a:endParaRPr lang="ru-RU"/>
        </a:p>
      </dgm:t>
    </dgm:pt>
    <dgm:pt modelId="{7B8EB529-68BD-4A4E-A363-A0A4E3177906}" type="sibTrans" cxnId="{A95F4947-2481-4134-B84D-39430E736786}">
      <dgm:prSet/>
      <dgm:spPr/>
      <dgm:t>
        <a:bodyPr/>
        <a:lstStyle/>
        <a:p>
          <a:endParaRPr lang="ru-RU"/>
        </a:p>
      </dgm:t>
    </dgm:pt>
    <dgm:pt modelId="{B8F73B81-1214-45AC-A411-5CAD233A0B31}" type="pres">
      <dgm:prSet presAssocID="{5CA98468-D7D4-44A3-93E1-822C463A423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293062-A642-4ED4-935E-0D4C3EE4DBBE}" type="pres">
      <dgm:prSet presAssocID="{16D699BF-3975-45CD-92A4-76CC320A234A}" presName="parentLin" presStyleCnt="0"/>
      <dgm:spPr/>
    </dgm:pt>
    <dgm:pt modelId="{220EF028-09BD-49D8-B020-5B64A96AB416}" type="pres">
      <dgm:prSet presAssocID="{16D699BF-3975-45CD-92A4-76CC320A234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0B0D52C1-833A-4302-99EB-A9C1BA2DE9C9}" type="pres">
      <dgm:prSet presAssocID="{16D699BF-3975-45CD-92A4-76CC320A234A}" presName="parentText" presStyleLbl="node1" presStyleIdx="0" presStyleCnt="3" custScaleX="1308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9CD10-9FF0-4A04-8CE6-67CAA6158B16}" type="pres">
      <dgm:prSet presAssocID="{16D699BF-3975-45CD-92A4-76CC320A234A}" presName="negativeSpace" presStyleCnt="0"/>
      <dgm:spPr/>
    </dgm:pt>
    <dgm:pt modelId="{E04A2144-2E27-40A4-AC0E-F8FCB5AE3CF5}" type="pres">
      <dgm:prSet presAssocID="{16D699BF-3975-45CD-92A4-76CC320A234A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57CE1A-E32B-4409-9661-91DFA2B3C22A}" type="pres">
      <dgm:prSet presAssocID="{7B8EB529-68BD-4A4E-A363-A0A4E3177906}" presName="spaceBetweenRectangles" presStyleCnt="0"/>
      <dgm:spPr/>
    </dgm:pt>
    <dgm:pt modelId="{9E36418D-40E8-4113-9C50-4FC3532CDEB7}" type="pres">
      <dgm:prSet presAssocID="{508CF0D4-24F2-4BEA-A7E6-47D054082DAB}" presName="parentLin" presStyleCnt="0"/>
      <dgm:spPr/>
    </dgm:pt>
    <dgm:pt modelId="{7D922355-C7F8-4A05-BF56-7F34A64E908A}" type="pres">
      <dgm:prSet presAssocID="{508CF0D4-24F2-4BEA-A7E6-47D054082DA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C6C636D-3762-4CFD-ABC4-53B916C58457}" type="pres">
      <dgm:prSet presAssocID="{508CF0D4-24F2-4BEA-A7E6-47D054082DAB}" presName="parentText" presStyleLbl="node1" presStyleIdx="1" presStyleCnt="3" custScaleX="1308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92DADB-120B-4935-83A1-98583D3F64F2}" type="pres">
      <dgm:prSet presAssocID="{508CF0D4-24F2-4BEA-A7E6-47D054082DAB}" presName="negativeSpace" presStyleCnt="0"/>
      <dgm:spPr/>
    </dgm:pt>
    <dgm:pt modelId="{92C8C788-9A31-4326-8431-2A27690D62C2}" type="pres">
      <dgm:prSet presAssocID="{508CF0D4-24F2-4BEA-A7E6-47D054082DAB}" presName="childText" presStyleLbl="conFgAcc1" presStyleIdx="1" presStyleCnt="3">
        <dgm:presLayoutVars>
          <dgm:bulletEnabled val="1"/>
        </dgm:presLayoutVars>
      </dgm:prSet>
      <dgm:spPr/>
    </dgm:pt>
    <dgm:pt modelId="{930E1C08-3E82-4853-8FB4-396E8DE03AE7}" type="pres">
      <dgm:prSet presAssocID="{6C1BA456-9FDF-43C4-8820-4567F90C39D4}" presName="spaceBetweenRectangles" presStyleCnt="0"/>
      <dgm:spPr/>
    </dgm:pt>
    <dgm:pt modelId="{9F408328-57A5-456E-A49D-3182CC446108}" type="pres">
      <dgm:prSet presAssocID="{4EE9E6EC-4A29-405A-9B18-74FD706038C1}" presName="parentLin" presStyleCnt="0"/>
      <dgm:spPr/>
    </dgm:pt>
    <dgm:pt modelId="{209257A7-4380-40B6-95A9-EB16743E45C9}" type="pres">
      <dgm:prSet presAssocID="{4EE9E6EC-4A29-405A-9B18-74FD706038C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E28B4C6C-194A-4D2E-BBCF-2A6EC0644F7B}" type="pres">
      <dgm:prSet presAssocID="{4EE9E6EC-4A29-405A-9B18-74FD706038C1}" presName="parentText" presStyleLbl="node1" presStyleIdx="2" presStyleCnt="3" custScaleX="1308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083F6-B66D-4FDE-BB9F-6354DD4DC643}" type="pres">
      <dgm:prSet presAssocID="{4EE9E6EC-4A29-405A-9B18-74FD706038C1}" presName="negativeSpace" presStyleCnt="0"/>
      <dgm:spPr/>
    </dgm:pt>
    <dgm:pt modelId="{DD60F584-98C1-4F57-94D6-11351F3B193D}" type="pres">
      <dgm:prSet presAssocID="{4EE9E6EC-4A29-405A-9B18-74FD706038C1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A21D14-DEF1-4EB2-B6C2-D634702616DD}" srcId="{5CA98468-D7D4-44A3-93E1-822C463A4237}" destId="{4EE9E6EC-4A29-405A-9B18-74FD706038C1}" srcOrd="2" destOrd="0" parTransId="{D35D80A8-E99A-4DEB-8717-6A109AB1AB92}" sibTransId="{0F2E1010-B924-43C2-B26D-B3A68BC73034}"/>
    <dgm:cxn modelId="{3840A577-9C52-4B0F-BC6E-B85E9947B911}" srcId="{5CA98468-D7D4-44A3-93E1-822C463A4237}" destId="{508CF0D4-24F2-4BEA-A7E6-47D054082DAB}" srcOrd="1" destOrd="0" parTransId="{A9508969-628D-4860-952F-3CD2DCA71829}" sibTransId="{6C1BA456-9FDF-43C4-8820-4567F90C39D4}"/>
    <dgm:cxn modelId="{354AF36F-E43E-4940-B844-B49D1F12B69E}" type="presOf" srcId="{4EE9E6EC-4A29-405A-9B18-74FD706038C1}" destId="{209257A7-4380-40B6-95A9-EB16743E45C9}" srcOrd="0" destOrd="0" presId="urn:microsoft.com/office/officeart/2005/8/layout/list1"/>
    <dgm:cxn modelId="{A95F4947-2481-4134-B84D-39430E736786}" srcId="{5CA98468-D7D4-44A3-93E1-822C463A4237}" destId="{16D699BF-3975-45CD-92A4-76CC320A234A}" srcOrd="0" destOrd="0" parTransId="{1CC85795-4F7A-4BED-A572-B0B7325AF3F0}" sibTransId="{7B8EB529-68BD-4A4E-A363-A0A4E3177906}"/>
    <dgm:cxn modelId="{FAE600C1-E7D5-4FED-B8B9-1C5B6219BFAA}" type="presOf" srcId="{4EE9E6EC-4A29-405A-9B18-74FD706038C1}" destId="{E28B4C6C-194A-4D2E-BBCF-2A6EC0644F7B}" srcOrd="1" destOrd="0" presId="urn:microsoft.com/office/officeart/2005/8/layout/list1"/>
    <dgm:cxn modelId="{D6B1A97B-BB50-42C6-B5AB-BA4ECDDF1FEF}" type="presOf" srcId="{508CF0D4-24F2-4BEA-A7E6-47D054082DAB}" destId="{EC6C636D-3762-4CFD-ABC4-53B916C58457}" srcOrd="1" destOrd="0" presId="urn:microsoft.com/office/officeart/2005/8/layout/list1"/>
    <dgm:cxn modelId="{DD4746A5-07B7-44E4-BB41-46120884A9D7}" type="presOf" srcId="{16D699BF-3975-45CD-92A4-76CC320A234A}" destId="{220EF028-09BD-49D8-B020-5B64A96AB416}" srcOrd="0" destOrd="0" presId="urn:microsoft.com/office/officeart/2005/8/layout/list1"/>
    <dgm:cxn modelId="{7304C080-3809-4EF7-AA29-024A950ABE64}" type="presOf" srcId="{508CF0D4-24F2-4BEA-A7E6-47D054082DAB}" destId="{7D922355-C7F8-4A05-BF56-7F34A64E908A}" srcOrd="0" destOrd="0" presId="urn:microsoft.com/office/officeart/2005/8/layout/list1"/>
    <dgm:cxn modelId="{5530666F-DAF6-4F38-999E-0F9706084481}" type="presOf" srcId="{5CA98468-D7D4-44A3-93E1-822C463A4237}" destId="{B8F73B81-1214-45AC-A411-5CAD233A0B31}" srcOrd="0" destOrd="0" presId="urn:microsoft.com/office/officeart/2005/8/layout/list1"/>
    <dgm:cxn modelId="{23EFCDB4-23BD-404E-A2F6-C21C47A29EC4}" type="presOf" srcId="{16D699BF-3975-45CD-92A4-76CC320A234A}" destId="{0B0D52C1-833A-4302-99EB-A9C1BA2DE9C9}" srcOrd="1" destOrd="0" presId="urn:microsoft.com/office/officeart/2005/8/layout/list1"/>
    <dgm:cxn modelId="{8FAFCD2D-8AE1-4A34-AE8F-D9B7C11F6CB2}" type="presParOf" srcId="{B8F73B81-1214-45AC-A411-5CAD233A0B31}" destId="{C4293062-A642-4ED4-935E-0D4C3EE4DBBE}" srcOrd="0" destOrd="0" presId="urn:microsoft.com/office/officeart/2005/8/layout/list1"/>
    <dgm:cxn modelId="{902A190D-3C84-4B11-99D5-E2BD44703C2E}" type="presParOf" srcId="{C4293062-A642-4ED4-935E-0D4C3EE4DBBE}" destId="{220EF028-09BD-49D8-B020-5B64A96AB416}" srcOrd="0" destOrd="0" presId="urn:microsoft.com/office/officeart/2005/8/layout/list1"/>
    <dgm:cxn modelId="{F95BD1FA-384F-40FB-BCD4-DE29D3171A6B}" type="presParOf" srcId="{C4293062-A642-4ED4-935E-0D4C3EE4DBBE}" destId="{0B0D52C1-833A-4302-99EB-A9C1BA2DE9C9}" srcOrd="1" destOrd="0" presId="urn:microsoft.com/office/officeart/2005/8/layout/list1"/>
    <dgm:cxn modelId="{C23B7589-124D-4397-8D2B-0DAB8A69A4D4}" type="presParOf" srcId="{B8F73B81-1214-45AC-A411-5CAD233A0B31}" destId="{BA69CD10-9FF0-4A04-8CE6-67CAA6158B16}" srcOrd="1" destOrd="0" presId="urn:microsoft.com/office/officeart/2005/8/layout/list1"/>
    <dgm:cxn modelId="{C65472DD-09F5-4795-AFB3-207BC8438DEA}" type="presParOf" srcId="{B8F73B81-1214-45AC-A411-5CAD233A0B31}" destId="{E04A2144-2E27-40A4-AC0E-F8FCB5AE3CF5}" srcOrd="2" destOrd="0" presId="urn:microsoft.com/office/officeart/2005/8/layout/list1"/>
    <dgm:cxn modelId="{6FB2411D-3574-45A8-9CF2-04996BADEBD6}" type="presParOf" srcId="{B8F73B81-1214-45AC-A411-5CAD233A0B31}" destId="{3C57CE1A-E32B-4409-9661-91DFA2B3C22A}" srcOrd="3" destOrd="0" presId="urn:microsoft.com/office/officeart/2005/8/layout/list1"/>
    <dgm:cxn modelId="{43D2B088-971A-42AA-8648-89B781AD82E8}" type="presParOf" srcId="{B8F73B81-1214-45AC-A411-5CAD233A0B31}" destId="{9E36418D-40E8-4113-9C50-4FC3532CDEB7}" srcOrd="4" destOrd="0" presId="urn:microsoft.com/office/officeart/2005/8/layout/list1"/>
    <dgm:cxn modelId="{4767F9BD-11D5-4F65-B440-1288AF68A18D}" type="presParOf" srcId="{9E36418D-40E8-4113-9C50-4FC3532CDEB7}" destId="{7D922355-C7F8-4A05-BF56-7F34A64E908A}" srcOrd="0" destOrd="0" presId="urn:microsoft.com/office/officeart/2005/8/layout/list1"/>
    <dgm:cxn modelId="{28A01CAE-8D2A-4C36-AB2B-5953CE7A3A66}" type="presParOf" srcId="{9E36418D-40E8-4113-9C50-4FC3532CDEB7}" destId="{EC6C636D-3762-4CFD-ABC4-53B916C58457}" srcOrd="1" destOrd="0" presId="urn:microsoft.com/office/officeart/2005/8/layout/list1"/>
    <dgm:cxn modelId="{AB1A2FD4-72F7-48FD-A817-A2E47A9B6267}" type="presParOf" srcId="{B8F73B81-1214-45AC-A411-5CAD233A0B31}" destId="{FF92DADB-120B-4935-83A1-98583D3F64F2}" srcOrd="5" destOrd="0" presId="urn:microsoft.com/office/officeart/2005/8/layout/list1"/>
    <dgm:cxn modelId="{E8191D7C-3819-43B2-9069-F97E936C6843}" type="presParOf" srcId="{B8F73B81-1214-45AC-A411-5CAD233A0B31}" destId="{92C8C788-9A31-4326-8431-2A27690D62C2}" srcOrd="6" destOrd="0" presId="urn:microsoft.com/office/officeart/2005/8/layout/list1"/>
    <dgm:cxn modelId="{3D0BC8C9-26B7-419B-B739-04203261FA97}" type="presParOf" srcId="{B8F73B81-1214-45AC-A411-5CAD233A0B31}" destId="{930E1C08-3E82-4853-8FB4-396E8DE03AE7}" srcOrd="7" destOrd="0" presId="urn:microsoft.com/office/officeart/2005/8/layout/list1"/>
    <dgm:cxn modelId="{7213A1E7-5D84-4A04-BF30-F4974CB0646E}" type="presParOf" srcId="{B8F73B81-1214-45AC-A411-5CAD233A0B31}" destId="{9F408328-57A5-456E-A49D-3182CC446108}" srcOrd="8" destOrd="0" presId="urn:microsoft.com/office/officeart/2005/8/layout/list1"/>
    <dgm:cxn modelId="{5800312F-4B92-4882-A1BD-F4499D6DA223}" type="presParOf" srcId="{9F408328-57A5-456E-A49D-3182CC446108}" destId="{209257A7-4380-40B6-95A9-EB16743E45C9}" srcOrd="0" destOrd="0" presId="urn:microsoft.com/office/officeart/2005/8/layout/list1"/>
    <dgm:cxn modelId="{4077727F-6A04-438E-AD0C-194EDD93FFD6}" type="presParOf" srcId="{9F408328-57A5-456E-A49D-3182CC446108}" destId="{E28B4C6C-194A-4D2E-BBCF-2A6EC0644F7B}" srcOrd="1" destOrd="0" presId="urn:microsoft.com/office/officeart/2005/8/layout/list1"/>
    <dgm:cxn modelId="{F39E4A2A-B940-48FD-85A1-211E4D9FDB23}" type="presParOf" srcId="{B8F73B81-1214-45AC-A411-5CAD233A0B31}" destId="{9A7083F6-B66D-4FDE-BB9F-6354DD4DC643}" srcOrd="9" destOrd="0" presId="urn:microsoft.com/office/officeart/2005/8/layout/list1"/>
    <dgm:cxn modelId="{B7AD6D6A-ACE5-4AF3-BF02-8D4C96F49C3A}" type="presParOf" srcId="{B8F73B81-1214-45AC-A411-5CAD233A0B31}" destId="{DD60F584-98C1-4F57-94D6-11351F3B193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4DA3E9-9CA4-46A1-9CD8-069D08B9E227}">
      <dsp:nvSpPr>
        <dsp:cNvPr id="0" name=""/>
        <dsp:cNvSpPr/>
      </dsp:nvSpPr>
      <dsp:spPr>
        <a:xfrm>
          <a:off x="0" y="253439"/>
          <a:ext cx="86044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C4EFC1-68BF-497F-86DD-F6F130DADB9A}">
      <dsp:nvSpPr>
        <dsp:cNvPr id="0" name=""/>
        <dsp:cNvSpPr/>
      </dsp:nvSpPr>
      <dsp:spPr>
        <a:xfrm>
          <a:off x="409635" y="32039"/>
          <a:ext cx="8192703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59" tIns="0" rIns="22765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itchFamily="18" charset="0"/>
            </a:rPr>
            <a:t>Один из видов функциональной стратегии предприятия</a:t>
          </a:r>
          <a:endParaRPr lang="ru-RU" sz="1800" kern="1200" dirty="0">
            <a:latin typeface="Georgia" pitchFamily="18" charset="0"/>
          </a:endParaRPr>
        </a:p>
      </dsp:txBody>
      <dsp:txXfrm>
        <a:off x="409635" y="32039"/>
        <a:ext cx="8192703" cy="442800"/>
      </dsp:txXfrm>
    </dsp:sp>
    <dsp:sp modelId="{15779E10-0218-40E8-9DE9-5C3F0FF3D433}">
      <dsp:nvSpPr>
        <dsp:cNvPr id="0" name=""/>
        <dsp:cNvSpPr/>
      </dsp:nvSpPr>
      <dsp:spPr>
        <a:xfrm>
          <a:off x="0" y="933839"/>
          <a:ext cx="86044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ED7EF6-83D0-4B53-A580-C2194701BFBC}">
      <dsp:nvSpPr>
        <dsp:cNvPr id="0" name=""/>
        <dsp:cNvSpPr/>
      </dsp:nvSpPr>
      <dsp:spPr>
        <a:xfrm>
          <a:off x="409635" y="712439"/>
          <a:ext cx="8192703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59" tIns="0" rIns="22765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itchFamily="18" charset="0"/>
            </a:rPr>
            <a:t>Важнейшая в системе функциональных стратегий предприятия</a:t>
          </a:r>
          <a:endParaRPr lang="ru-RU" sz="1800" kern="1200" dirty="0">
            <a:latin typeface="Georgia" pitchFamily="18" charset="0"/>
          </a:endParaRPr>
        </a:p>
      </dsp:txBody>
      <dsp:txXfrm>
        <a:off x="409635" y="712439"/>
        <a:ext cx="8192703" cy="442800"/>
      </dsp:txXfrm>
    </dsp:sp>
    <dsp:sp modelId="{DAE2AFD4-5713-4534-A736-3FC7CDD1D4EA}">
      <dsp:nvSpPr>
        <dsp:cNvPr id="0" name=""/>
        <dsp:cNvSpPr/>
      </dsp:nvSpPr>
      <dsp:spPr>
        <a:xfrm>
          <a:off x="0" y="1727197"/>
          <a:ext cx="86044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798962-8D35-4EE7-83BB-FF21AA836B87}">
      <dsp:nvSpPr>
        <dsp:cNvPr id="0" name=""/>
        <dsp:cNvSpPr/>
      </dsp:nvSpPr>
      <dsp:spPr>
        <a:xfrm>
          <a:off x="409635" y="1392839"/>
          <a:ext cx="8192703" cy="5557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59" tIns="0" rIns="22765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itchFamily="18" charset="0"/>
            </a:rPr>
            <a:t>Обеспечивает охват всех основных направлений развития финансовой деятельности и финансовых отношений предприятия</a:t>
          </a:r>
          <a:endParaRPr lang="ru-RU" sz="1800" kern="1200" dirty="0">
            <a:latin typeface="Georgia" pitchFamily="18" charset="0"/>
          </a:endParaRPr>
        </a:p>
      </dsp:txBody>
      <dsp:txXfrm>
        <a:off x="409635" y="1392839"/>
        <a:ext cx="8192703" cy="555758"/>
      </dsp:txXfrm>
    </dsp:sp>
    <dsp:sp modelId="{F439FFCA-DD17-45B7-B87E-73FEB3F6ECE2}">
      <dsp:nvSpPr>
        <dsp:cNvPr id="0" name=""/>
        <dsp:cNvSpPr/>
      </dsp:nvSpPr>
      <dsp:spPr>
        <a:xfrm>
          <a:off x="0" y="2759406"/>
          <a:ext cx="86044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BA5B95-2E15-4F34-B0E2-81DDAD7DFA5A}">
      <dsp:nvSpPr>
        <dsp:cNvPr id="0" name=""/>
        <dsp:cNvSpPr/>
      </dsp:nvSpPr>
      <dsp:spPr>
        <a:xfrm>
          <a:off x="409635" y="2186197"/>
          <a:ext cx="8192703" cy="7946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59" tIns="0" rIns="22765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itchFamily="18" charset="0"/>
            </a:rPr>
            <a:t>Обеспечивает адаптацию к изменениям внешней среды путём корректировки направлений формирования и использования финансовых ресурсов предприятия</a:t>
          </a:r>
          <a:endParaRPr lang="ru-RU" sz="1800" kern="1200" dirty="0">
            <a:latin typeface="Georgia" pitchFamily="18" charset="0"/>
          </a:endParaRPr>
        </a:p>
      </dsp:txBody>
      <dsp:txXfrm>
        <a:off x="409635" y="2186197"/>
        <a:ext cx="8192703" cy="794609"/>
      </dsp:txXfrm>
    </dsp:sp>
    <dsp:sp modelId="{BC8C9C4B-B303-4027-89CC-0500C89B75C2}">
      <dsp:nvSpPr>
        <dsp:cNvPr id="0" name=""/>
        <dsp:cNvSpPr/>
      </dsp:nvSpPr>
      <dsp:spPr>
        <a:xfrm>
          <a:off x="0" y="3566845"/>
          <a:ext cx="86044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3C5688-FCEE-4DAF-8290-341CC01B0BAA}">
      <dsp:nvSpPr>
        <dsp:cNvPr id="0" name=""/>
        <dsp:cNvSpPr/>
      </dsp:nvSpPr>
      <dsp:spPr>
        <a:xfrm>
          <a:off x="409635" y="3218406"/>
          <a:ext cx="8192703" cy="5698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59" tIns="0" rIns="22765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itchFamily="18" charset="0"/>
            </a:rPr>
            <a:t>Учитывает и адекватно реагирует на изменения внешних условий финансовой деятельности предприятия</a:t>
          </a:r>
          <a:endParaRPr lang="ru-RU" sz="1800" kern="1200" dirty="0">
            <a:latin typeface="Georgia" pitchFamily="18" charset="0"/>
          </a:endParaRPr>
        </a:p>
      </dsp:txBody>
      <dsp:txXfrm>
        <a:off x="409635" y="3218406"/>
        <a:ext cx="8192703" cy="569839"/>
      </dsp:txXfrm>
    </dsp:sp>
    <dsp:sp modelId="{ECFC3F5E-C711-451C-B010-E3E887AC1D8B}">
      <dsp:nvSpPr>
        <dsp:cNvPr id="0" name=""/>
        <dsp:cNvSpPr/>
      </dsp:nvSpPr>
      <dsp:spPr>
        <a:xfrm>
          <a:off x="0" y="4372947"/>
          <a:ext cx="86044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647688-C42B-40B9-9F59-D6A911A84628}">
      <dsp:nvSpPr>
        <dsp:cNvPr id="0" name=""/>
        <dsp:cNvSpPr/>
      </dsp:nvSpPr>
      <dsp:spPr>
        <a:xfrm>
          <a:off x="409635" y="4025845"/>
          <a:ext cx="8192703" cy="5685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59" tIns="0" rIns="22765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itchFamily="18" charset="0"/>
            </a:rPr>
            <a:t>Обеспечивает выбор наиболее эффективных направлений достижения финансовых целей предприятия</a:t>
          </a:r>
          <a:endParaRPr lang="ru-RU" sz="1800" kern="1200" dirty="0">
            <a:latin typeface="Georgia" pitchFamily="18" charset="0"/>
          </a:endParaRPr>
        </a:p>
      </dsp:txBody>
      <dsp:txXfrm>
        <a:off x="409635" y="4025845"/>
        <a:ext cx="8192703" cy="568502"/>
      </dsp:txXfrm>
    </dsp:sp>
    <dsp:sp modelId="{FED48DF3-02EA-4DEB-85B7-B9B33BAA1DFE}">
      <dsp:nvSpPr>
        <dsp:cNvPr id="0" name=""/>
        <dsp:cNvSpPr/>
      </dsp:nvSpPr>
      <dsp:spPr>
        <a:xfrm>
          <a:off x="0" y="5251208"/>
          <a:ext cx="86044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190A06-D650-49FE-AF5F-678601421969}">
      <dsp:nvSpPr>
        <dsp:cNvPr id="0" name=""/>
        <dsp:cNvSpPr/>
      </dsp:nvSpPr>
      <dsp:spPr>
        <a:xfrm>
          <a:off x="409635" y="4831947"/>
          <a:ext cx="8192703" cy="640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59" tIns="0" rIns="22765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itchFamily="18" charset="0"/>
            </a:rPr>
            <a:t>Формирует специфические финансовый цели долгосрочного развития предприятия</a:t>
          </a:r>
          <a:endParaRPr lang="ru-RU" sz="1800" kern="1200" dirty="0">
            <a:latin typeface="Georgia" pitchFamily="18" charset="0"/>
          </a:endParaRPr>
        </a:p>
      </dsp:txBody>
      <dsp:txXfrm>
        <a:off x="409635" y="4831947"/>
        <a:ext cx="8192703" cy="6406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E7E1FA-4A13-44F3-BCF3-923095402C9F}">
      <dsp:nvSpPr>
        <dsp:cNvPr id="0" name=""/>
        <dsp:cNvSpPr/>
      </dsp:nvSpPr>
      <dsp:spPr>
        <a:xfrm>
          <a:off x="467525" y="504052"/>
          <a:ext cx="2478600" cy="14124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определение способов успешного использования финансовых возможностей;</a:t>
          </a:r>
          <a:endParaRPr lang="ru-RU" sz="1600" kern="1200" dirty="0"/>
        </a:p>
      </dsp:txBody>
      <dsp:txXfrm>
        <a:off x="467525" y="504052"/>
        <a:ext cx="2478600" cy="1412427"/>
      </dsp:txXfrm>
    </dsp:sp>
    <dsp:sp modelId="{A1148BD8-F28E-4A34-89D3-130A06C057D8}">
      <dsp:nvSpPr>
        <dsp:cNvPr id="0" name=""/>
        <dsp:cNvSpPr/>
      </dsp:nvSpPr>
      <dsp:spPr>
        <a:xfrm>
          <a:off x="3131824" y="504052"/>
          <a:ext cx="2872734" cy="1382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определение перспективных финансовых взаимоотношений предприятия с третьими лицами;</a:t>
          </a:r>
          <a:endParaRPr lang="ru-RU" sz="1600" kern="1200" dirty="0"/>
        </a:p>
      </dsp:txBody>
      <dsp:txXfrm>
        <a:off x="3131824" y="504052"/>
        <a:ext cx="2872734" cy="1382826"/>
      </dsp:txXfrm>
    </dsp:sp>
    <dsp:sp modelId="{46B05503-66A4-4FA8-8D00-FFE9D048788A}">
      <dsp:nvSpPr>
        <dsp:cNvPr id="0" name=""/>
        <dsp:cNvSpPr/>
      </dsp:nvSpPr>
      <dsp:spPr>
        <a:xfrm>
          <a:off x="6156154" y="504052"/>
          <a:ext cx="2684221" cy="1389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финансовое обеспечение операционной и инвестиционной деятельности;</a:t>
          </a:r>
          <a:endParaRPr lang="ru-RU" sz="1600" kern="1200" dirty="0"/>
        </a:p>
      </dsp:txBody>
      <dsp:txXfrm>
        <a:off x="6156154" y="504052"/>
        <a:ext cx="2684221" cy="1389647"/>
      </dsp:txXfrm>
    </dsp:sp>
    <dsp:sp modelId="{BAE82004-16B9-4D85-9423-6E3BA39798DE}">
      <dsp:nvSpPr>
        <dsp:cNvPr id="0" name=""/>
        <dsp:cNvSpPr/>
      </dsp:nvSpPr>
      <dsp:spPr>
        <a:xfrm>
          <a:off x="1049704" y="2194007"/>
          <a:ext cx="7138626" cy="11466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изучение экономических и финансовых возможностей вероятных конкурентов, разработка и осуществление мероприятий по обеспечению финансовой стойкости.</a:t>
          </a:r>
          <a:endParaRPr lang="ru-RU" sz="1600" kern="1200" dirty="0"/>
        </a:p>
      </dsp:txBody>
      <dsp:txXfrm>
        <a:off x="1049704" y="2194007"/>
        <a:ext cx="7138626" cy="114664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5FB15A0-E912-4EAF-969F-995FF0B8DB1D}">
      <dsp:nvSpPr>
        <dsp:cNvPr id="0" name=""/>
        <dsp:cNvSpPr/>
      </dsp:nvSpPr>
      <dsp:spPr>
        <a:xfrm>
          <a:off x="294268" y="4619"/>
          <a:ext cx="2625756" cy="66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Финансовая стратегия включает:</a:t>
          </a:r>
          <a:endParaRPr lang="ru-RU" sz="1800" kern="1200" dirty="0"/>
        </a:p>
      </dsp:txBody>
      <dsp:txXfrm>
        <a:off x="294268" y="4619"/>
        <a:ext cx="2625756" cy="669726"/>
      </dsp:txXfrm>
    </dsp:sp>
    <dsp:sp modelId="{BBAD9868-BA6B-42AB-8469-715EF87B21E3}">
      <dsp:nvSpPr>
        <dsp:cNvPr id="0" name=""/>
        <dsp:cNvSpPr/>
      </dsp:nvSpPr>
      <dsp:spPr>
        <a:xfrm>
          <a:off x="556844" y="674346"/>
          <a:ext cx="262575" cy="502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294"/>
              </a:lnTo>
              <a:lnTo>
                <a:pt x="262575" y="50229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4E6B5-DFF9-4F0B-8E7A-39115E000C4F}">
      <dsp:nvSpPr>
        <dsp:cNvPr id="0" name=""/>
        <dsp:cNvSpPr/>
      </dsp:nvSpPr>
      <dsp:spPr>
        <a:xfrm>
          <a:off x="819420" y="841777"/>
          <a:ext cx="2949079" cy="66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планирование, учет, анализ и контроль финансового состояния;</a:t>
          </a:r>
          <a:endParaRPr lang="ru-RU" sz="1600" kern="1200" dirty="0"/>
        </a:p>
      </dsp:txBody>
      <dsp:txXfrm>
        <a:off x="819420" y="841777"/>
        <a:ext cx="2949079" cy="669726"/>
      </dsp:txXfrm>
    </dsp:sp>
    <dsp:sp modelId="{5800D2F1-84B9-4EB8-8931-47105E9E5CB3}">
      <dsp:nvSpPr>
        <dsp:cNvPr id="0" name=""/>
        <dsp:cNvSpPr/>
      </dsp:nvSpPr>
      <dsp:spPr>
        <a:xfrm>
          <a:off x="556844" y="674346"/>
          <a:ext cx="262575" cy="13394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9453"/>
              </a:lnTo>
              <a:lnTo>
                <a:pt x="262575" y="133945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F080E-943A-41D1-9D54-EFF33D1D5D91}">
      <dsp:nvSpPr>
        <dsp:cNvPr id="0" name=""/>
        <dsp:cNvSpPr/>
      </dsp:nvSpPr>
      <dsp:spPr>
        <a:xfrm>
          <a:off x="819420" y="1678936"/>
          <a:ext cx="2949079" cy="66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оптимизацию основных и оборотных средств;</a:t>
          </a:r>
          <a:endParaRPr lang="ru-RU" sz="1600" b="0" i="0" kern="1200" dirty="0"/>
        </a:p>
      </dsp:txBody>
      <dsp:txXfrm>
        <a:off x="819420" y="1678936"/>
        <a:ext cx="2949079" cy="669726"/>
      </dsp:txXfrm>
    </dsp:sp>
    <dsp:sp modelId="{A8D70957-2CED-40FF-AA60-77AA04ED70D6}">
      <dsp:nvSpPr>
        <dsp:cNvPr id="0" name=""/>
        <dsp:cNvSpPr/>
      </dsp:nvSpPr>
      <dsp:spPr>
        <a:xfrm>
          <a:off x="556844" y="674346"/>
          <a:ext cx="262575" cy="2176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6611"/>
              </a:lnTo>
              <a:lnTo>
                <a:pt x="262575" y="217661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742986-5A1B-42E9-BFF7-704398FD63B3}">
      <dsp:nvSpPr>
        <dsp:cNvPr id="0" name=""/>
        <dsp:cNvSpPr/>
      </dsp:nvSpPr>
      <dsp:spPr>
        <a:xfrm>
          <a:off x="819420" y="2516094"/>
          <a:ext cx="2949079" cy="66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распределение прибыли.</a:t>
          </a:r>
          <a:endParaRPr lang="ru-RU" sz="1600" b="0" i="0" kern="1200" dirty="0"/>
        </a:p>
      </dsp:txBody>
      <dsp:txXfrm>
        <a:off x="819420" y="2516094"/>
        <a:ext cx="2949079" cy="669726"/>
      </dsp:txXfrm>
    </dsp:sp>
    <dsp:sp modelId="{1296C8D2-36D1-47F1-83E9-DB2E1554A7E5}">
      <dsp:nvSpPr>
        <dsp:cNvPr id="0" name=""/>
        <dsp:cNvSpPr/>
      </dsp:nvSpPr>
      <dsp:spPr>
        <a:xfrm>
          <a:off x="3540248" y="0"/>
          <a:ext cx="4025230" cy="66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Финансовая стратегия предприятия обеспечивает:</a:t>
          </a:r>
          <a:endParaRPr lang="ru-RU" sz="1800" kern="1200" dirty="0"/>
        </a:p>
      </dsp:txBody>
      <dsp:txXfrm>
        <a:off x="3540248" y="0"/>
        <a:ext cx="4025230" cy="669726"/>
      </dsp:txXfrm>
    </dsp:sp>
    <dsp:sp modelId="{366EA1BF-BBB3-497E-8CF5-174071E4B059}">
      <dsp:nvSpPr>
        <dsp:cNvPr id="0" name=""/>
        <dsp:cNvSpPr/>
      </dsp:nvSpPr>
      <dsp:spPr>
        <a:xfrm>
          <a:off x="3942771" y="669726"/>
          <a:ext cx="256313" cy="529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9236"/>
              </a:lnTo>
              <a:lnTo>
                <a:pt x="256313" y="52923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32A4BA-BB3E-4FA3-AA8C-B30982EC7377}">
      <dsp:nvSpPr>
        <dsp:cNvPr id="0" name=""/>
        <dsp:cNvSpPr/>
      </dsp:nvSpPr>
      <dsp:spPr>
        <a:xfrm>
          <a:off x="4199085" y="864099"/>
          <a:ext cx="4746368" cy="66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формирование и эффективное использование финансовых ресурсов;</a:t>
          </a:r>
          <a:endParaRPr lang="ru-RU" sz="1600" kern="1200" dirty="0"/>
        </a:p>
      </dsp:txBody>
      <dsp:txXfrm>
        <a:off x="4199085" y="864099"/>
        <a:ext cx="4746368" cy="669726"/>
      </dsp:txXfrm>
    </dsp:sp>
    <dsp:sp modelId="{13694520-3443-43D2-A8B0-D3BD78F11933}">
      <dsp:nvSpPr>
        <dsp:cNvPr id="0" name=""/>
        <dsp:cNvSpPr/>
      </dsp:nvSpPr>
      <dsp:spPr>
        <a:xfrm>
          <a:off x="3942771" y="669726"/>
          <a:ext cx="256313" cy="1321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1322"/>
              </a:lnTo>
              <a:lnTo>
                <a:pt x="256313" y="132132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18B6E8-16DE-449C-A14F-ACE5D7568C4F}">
      <dsp:nvSpPr>
        <dsp:cNvPr id="0" name=""/>
        <dsp:cNvSpPr/>
      </dsp:nvSpPr>
      <dsp:spPr>
        <a:xfrm>
          <a:off x="4199085" y="1656185"/>
          <a:ext cx="4692382" cy="66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выявление наиболее эффективных направлений инвестирования и сосредоточение финансовых ресурсов на этих направлениях;</a:t>
          </a:r>
          <a:endParaRPr lang="ru-RU" sz="1600" b="0" i="0" kern="1200" dirty="0"/>
        </a:p>
      </dsp:txBody>
      <dsp:txXfrm>
        <a:off x="4199085" y="1656185"/>
        <a:ext cx="4692382" cy="669726"/>
      </dsp:txXfrm>
    </dsp:sp>
    <dsp:sp modelId="{D4C30A0C-294B-43CD-99A9-702F6569FC66}">
      <dsp:nvSpPr>
        <dsp:cNvPr id="0" name=""/>
        <dsp:cNvSpPr/>
      </dsp:nvSpPr>
      <dsp:spPr>
        <a:xfrm>
          <a:off x="3942771" y="669726"/>
          <a:ext cx="269193" cy="21854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5416"/>
              </a:lnTo>
              <a:lnTo>
                <a:pt x="269193" y="218541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EA64C4-72E9-466A-A448-B9C64A87DFD3}">
      <dsp:nvSpPr>
        <dsp:cNvPr id="0" name=""/>
        <dsp:cNvSpPr/>
      </dsp:nvSpPr>
      <dsp:spPr>
        <a:xfrm>
          <a:off x="4211965" y="2520280"/>
          <a:ext cx="4641815" cy="66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соответствие финансовых действий экономическому состоянию и материальным возможностям предприятия;</a:t>
          </a:r>
          <a:endParaRPr lang="ru-RU" sz="1600" b="0" i="0" kern="1200" dirty="0"/>
        </a:p>
      </dsp:txBody>
      <dsp:txXfrm>
        <a:off x="4211965" y="2520280"/>
        <a:ext cx="4641815" cy="669726"/>
      </dsp:txXfrm>
    </dsp:sp>
    <dsp:sp modelId="{3DB95C40-1BBB-4201-AF5D-E42398CA2FFD}">
      <dsp:nvSpPr>
        <dsp:cNvPr id="0" name=""/>
        <dsp:cNvSpPr/>
      </dsp:nvSpPr>
      <dsp:spPr>
        <a:xfrm>
          <a:off x="3942771" y="669726"/>
          <a:ext cx="256945" cy="3168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8629"/>
              </a:lnTo>
              <a:lnTo>
                <a:pt x="256945" y="316862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B75455-F676-464A-B031-EF8DB74AC83F}">
      <dsp:nvSpPr>
        <dsp:cNvPr id="0" name=""/>
        <dsp:cNvSpPr/>
      </dsp:nvSpPr>
      <dsp:spPr>
        <a:xfrm>
          <a:off x="4199717" y="3366118"/>
          <a:ext cx="4720618" cy="9444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определение главной угрозы со стороны конкурентов, правильный выбор направлений финансовых действий и маневрирование для достижения преимущества над конкурентами;</a:t>
          </a:r>
          <a:endParaRPr lang="ru-RU" sz="1600" b="0" i="0" kern="1200" dirty="0"/>
        </a:p>
      </dsp:txBody>
      <dsp:txXfrm>
        <a:off x="4199717" y="3366118"/>
        <a:ext cx="4720618" cy="944475"/>
      </dsp:txXfrm>
    </dsp:sp>
    <dsp:sp modelId="{5715AD47-9ADF-44B2-B8A0-6D92A449CBFA}">
      <dsp:nvSpPr>
        <dsp:cNvPr id="0" name=""/>
        <dsp:cNvSpPr/>
      </dsp:nvSpPr>
      <dsp:spPr>
        <a:xfrm>
          <a:off x="3942771" y="669726"/>
          <a:ext cx="284935" cy="4130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30262"/>
              </a:lnTo>
              <a:lnTo>
                <a:pt x="284935" y="41302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FE9986-E138-48B5-A410-2005BF44F2F2}">
      <dsp:nvSpPr>
        <dsp:cNvPr id="0" name=""/>
        <dsp:cNvSpPr/>
      </dsp:nvSpPr>
      <dsp:spPr>
        <a:xfrm>
          <a:off x="4227706" y="4465125"/>
          <a:ext cx="4692629" cy="66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создание и подготовку стратегических резервов;</a:t>
          </a:r>
          <a:endParaRPr lang="ru-RU" sz="1600" b="0" i="0" kern="1200" dirty="0"/>
        </a:p>
      </dsp:txBody>
      <dsp:txXfrm>
        <a:off x="4227706" y="4465125"/>
        <a:ext cx="4692629" cy="669726"/>
      </dsp:txXfrm>
    </dsp:sp>
    <dsp:sp modelId="{CE7FB9E4-2CFE-45D2-84F8-17675C554EB4}">
      <dsp:nvSpPr>
        <dsp:cNvPr id="0" name=""/>
        <dsp:cNvSpPr/>
      </dsp:nvSpPr>
      <dsp:spPr>
        <a:xfrm>
          <a:off x="3942771" y="669726"/>
          <a:ext cx="335727" cy="49720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2074"/>
              </a:lnTo>
              <a:lnTo>
                <a:pt x="335727" y="497207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D2BEDD-8DF1-43B8-9EA0-CB52E62A33B9}">
      <dsp:nvSpPr>
        <dsp:cNvPr id="0" name=""/>
        <dsp:cNvSpPr/>
      </dsp:nvSpPr>
      <dsp:spPr>
        <a:xfrm>
          <a:off x="4278499" y="5306937"/>
          <a:ext cx="4641837" cy="66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ранжирование и поэтапное достижение целей.</a:t>
          </a:r>
          <a:endParaRPr lang="ru-RU" sz="1600" b="0" i="0" kern="1200" dirty="0"/>
        </a:p>
      </dsp:txBody>
      <dsp:txXfrm>
        <a:off x="4278499" y="5306937"/>
        <a:ext cx="4641837" cy="66972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4B158A-EB92-4BDB-AAB0-87239814DD05}">
      <dsp:nvSpPr>
        <dsp:cNvPr id="0" name=""/>
        <dsp:cNvSpPr/>
      </dsp:nvSpPr>
      <dsp:spPr>
        <a:xfrm>
          <a:off x="7252484" y="3035256"/>
          <a:ext cx="91440" cy="5204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041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AD02F8-97F9-4550-AF93-CADEC970C5EC}">
      <dsp:nvSpPr>
        <dsp:cNvPr id="0" name=""/>
        <dsp:cNvSpPr/>
      </dsp:nvSpPr>
      <dsp:spPr>
        <a:xfrm>
          <a:off x="4097851" y="1378587"/>
          <a:ext cx="3200352" cy="520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645"/>
              </a:lnTo>
              <a:lnTo>
                <a:pt x="3200352" y="354645"/>
              </a:lnTo>
              <a:lnTo>
                <a:pt x="3200352" y="52041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D68762-C469-4CF1-B9E5-BC599C89CC43}">
      <dsp:nvSpPr>
        <dsp:cNvPr id="0" name=""/>
        <dsp:cNvSpPr/>
      </dsp:nvSpPr>
      <dsp:spPr>
        <a:xfrm>
          <a:off x="3856906" y="3035256"/>
          <a:ext cx="91440" cy="5204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041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03E54-4571-40E7-9472-4FB6C7AA8E3C}">
      <dsp:nvSpPr>
        <dsp:cNvPr id="0" name=""/>
        <dsp:cNvSpPr/>
      </dsp:nvSpPr>
      <dsp:spPr>
        <a:xfrm>
          <a:off x="3902626" y="1378587"/>
          <a:ext cx="195225" cy="520411"/>
        </a:xfrm>
        <a:custGeom>
          <a:avLst/>
          <a:gdLst/>
          <a:ahLst/>
          <a:cxnLst/>
          <a:rect l="0" t="0" r="0" b="0"/>
          <a:pathLst>
            <a:path>
              <a:moveTo>
                <a:pt x="195225" y="0"/>
              </a:moveTo>
              <a:lnTo>
                <a:pt x="195225" y="354645"/>
              </a:lnTo>
              <a:lnTo>
                <a:pt x="0" y="354645"/>
              </a:lnTo>
              <a:lnTo>
                <a:pt x="0" y="52041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B4BE76-608E-42BE-B86B-C4A0041AD715}">
      <dsp:nvSpPr>
        <dsp:cNvPr id="0" name=""/>
        <dsp:cNvSpPr/>
      </dsp:nvSpPr>
      <dsp:spPr>
        <a:xfrm>
          <a:off x="851779" y="3035256"/>
          <a:ext cx="91440" cy="5204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041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BA057E-4517-4471-863B-E201FBB7EB03}">
      <dsp:nvSpPr>
        <dsp:cNvPr id="0" name=""/>
        <dsp:cNvSpPr/>
      </dsp:nvSpPr>
      <dsp:spPr>
        <a:xfrm>
          <a:off x="897499" y="1378587"/>
          <a:ext cx="3200352" cy="520411"/>
        </a:xfrm>
        <a:custGeom>
          <a:avLst/>
          <a:gdLst/>
          <a:ahLst/>
          <a:cxnLst/>
          <a:rect l="0" t="0" r="0" b="0"/>
          <a:pathLst>
            <a:path>
              <a:moveTo>
                <a:pt x="3200352" y="0"/>
              </a:moveTo>
              <a:lnTo>
                <a:pt x="3200352" y="354645"/>
              </a:lnTo>
              <a:lnTo>
                <a:pt x="0" y="354645"/>
              </a:lnTo>
              <a:lnTo>
                <a:pt x="0" y="52041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09DB6F-1C06-4D4A-832C-8AA675E965C6}">
      <dsp:nvSpPr>
        <dsp:cNvPr id="0" name=""/>
        <dsp:cNvSpPr/>
      </dsp:nvSpPr>
      <dsp:spPr>
        <a:xfrm>
          <a:off x="3203161" y="242330"/>
          <a:ext cx="1789381" cy="11362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387FB5-F409-44C1-8A5B-4932402E0972}">
      <dsp:nvSpPr>
        <dsp:cNvPr id="0" name=""/>
        <dsp:cNvSpPr/>
      </dsp:nvSpPr>
      <dsp:spPr>
        <a:xfrm>
          <a:off x="3401981" y="431210"/>
          <a:ext cx="1789381" cy="11362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Финансовая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стратегия</a:t>
          </a:r>
          <a:endParaRPr lang="ru-RU" sz="1800" kern="1200" dirty="0"/>
        </a:p>
      </dsp:txBody>
      <dsp:txXfrm>
        <a:off x="3401981" y="431210"/>
        <a:ext cx="1789381" cy="1136257"/>
      </dsp:txXfrm>
    </dsp:sp>
    <dsp:sp modelId="{4A652985-E268-4B19-9129-B80339A6BD70}">
      <dsp:nvSpPr>
        <dsp:cNvPr id="0" name=""/>
        <dsp:cNvSpPr/>
      </dsp:nvSpPr>
      <dsp:spPr>
        <a:xfrm>
          <a:off x="2808" y="1898999"/>
          <a:ext cx="1789381" cy="11362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384FDD-D69C-41F2-A354-CDF6F0AFA916}">
      <dsp:nvSpPr>
        <dsp:cNvPr id="0" name=""/>
        <dsp:cNvSpPr/>
      </dsp:nvSpPr>
      <dsp:spPr>
        <a:xfrm>
          <a:off x="201628" y="2087878"/>
          <a:ext cx="1789381" cy="11362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Генеральная финансовая стратегия</a:t>
          </a:r>
          <a:endParaRPr lang="ru-RU" sz="1600" kern="1200" dirty="0"/>
        </a:p>
      </dsp:txBody>
      <dsp:txXfrm>
        <a:off x="201628" y="2087878"/>
        <a:ext cx="1789381" cy="1136257"/>
      </dsp:txXfrm>
    </dsp:sp>
    <dsp:sp modelId="{CDE996C2-13D4-4155-8FDD-91FB420609E8}">
      <dsp:nvSpPr>
        <dsp:cNvPr id="0" name=""/>
        <dsp:cNvSpPr/>
      </dsp:nvSpPr>
      <dsp:spPr>
        <a:xfrm>
          <a:off x="2808" y="3555668"/>
          <a:ext cx="1789381" cy="14242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63594-5A85-475A-A8E5-DB6280D40609}">
      <dsp:nvSpPr>
        <dsp:cNvPr id="0" name=""/>
        <dsp:cNvSpPr/>
      </dsp:nvSpPr>
      <dsp:spPr>
        <a:xfrm>
          <a:off x="201628" y="3744547"/>
          <a:ext cx="1789381" cy="14242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финансовая стратегию, определяющая деятельность организации</a:t>
          </a:r>
          <a:endParaRPr lang="ru-RU" sz="1600" kern="1200" dirty="0"/>
        </a:p>
      </dsp:txBody>
      <dsp:txXfrm>
        <a:off x="201628" y="3744547"/>
        <a:ext cx="1789381" cy="1424298"/>
      </dsp:txXfrm>
    </dsp:sp>
    <dsp:sp modelId="{9CD185D1-31FC-41B4-B774-4DEE14E74D5F}">
      <dsp:nvSpPr>
        <dsp:cNvPr id="0" name=""/>
        <dsp:cNvSpPr/>
      </dsp:nvSpPr>
      <dsp:spPr>
        <a:xfrm>
          <a:off x="3007935" y="1898999"/>
          <a:ext cx="1789381" cy="11362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7E2107-5098-4FD4-9CCE-11ED795A10B1}">
      <dsp:nvSpPr>
        <dsp:cNvPr id="0" name=""/>
        <dsp:cNvSpPr/>
      </dsp:nvSpPr>
      <dsp:spPr>
        <a:xfrm>
          <a:off x="3206755" y="2087878"/>
          <a:ext cx="1789381" cy="11362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Оперативная финансовая стратегия</a:t>
          </a:r>
          <a:endParaRPr lang="ru-RU" sz="1600" kern="1200" dirty="0"/>
        </a:p>
      </dsp:txBody>
      <dsp:txXfrm>
        <a:off x="3206755" y="2087878"/>
        <a:ext cx="1789381" cy="1136257"/>
      </dsp:txXfrm>
    </dsp:sp>
    <dsp:sp modelId="{A28FB3B2-56DF-4D49-B5E6-BA11188D646A}">
      <dsp:nvSpPr>
        <dsp:cNvPr id="0" name=""/>
        <dsp:cNvSpPr/>
      </dsp:nvSpPr>
      <dsp:spPr>
        <a:xfrm>
          <a:off x="2189830" y="3555668"/>
          <a:ext cx="3425591" cy="14452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6A202-72F9-4865-A396-72338FD857D9}">
      <dsp:nvSpPr>
        <dsp:cNvPr id="0" name=""/>
        <dsp:cNvSpPr/>
      </dsp:nvSpPr>
      <dsp:spPr>
        <a:xfrm>
          <a:off x="2388650" y="3744547"/>
          <a:ext cx="3425591" cy="14452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стратегия текущего маневрирования финансовыми ресурсами, т.е. стратегия контроля за расходованием средств и мобилизацией внутренних резервов</a:t>
          </a:r>
          <a:endParaRPr lang="ru-RU" sz="1600" kern="1200" dirty="0"/>
        </a:p>
      </dsp:txBody>
      <dsp:txXfrm>
        <a:off x="2388650" y="3744547"/>
        <a:ext cx="3425591" cy="1445273"/>
      </dsp:txXfrm>
    </dsp:sp>
    <dsp:sp modelId="{F7743DB6-4BD8-4F11-AE43-473F8D769C4D}">
      <dsp:nvSpPr>
        <dsp:cNvPr id="0" name=""/>
        <dsp:cNvSpPr/>
      </dsp:nvSpPr>
      <dsp:spPr>
        <a:xfrm>
          <a:off x="6403513" y="1898999"/>
          <a:ext cx="1789381" cy="11362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5EE720-1863-4FCC-ABDF-6AB7A332C586}">
      <dsp:nvSpPr>
        <dsp:cNvPr id="0" name=""/>
        <dsp:cNvSpPr/>
      </dsp:nvSpPr>
      <dsp:spPr>
        <a:xfrm>
          <a:off x="6602334" y="2087878"/>
          <a:ext cx="1789381" cy="11362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Стратегия выполнения отдельных стратегических задач</a:t>
          </a:r>
          <a:endParaRPr lang="ru-RU" sz="1600" kern="1200" dirty="0"/>
        </a:p>
      </dsp:txBody>
      <dsp:txXfrm>
        <a:off x="6602334" y="2087878"/>
        <a:ext cx="1789381" cy="1136257"/>
      </dsp:txXfrm>
    </dsp:sp>
    <dsp:sp modelId="{EE732E81-ED11-43C1-A038-039F710AE29B}">
      <dsp:nvSpPr>
        <dsp:cNvPr id="0" name=""/>
        <dsp:cNvSpPr/>
      </dsp:nvSpPr>
      <dsp:spPr>
        <a:xfrm>
          <a:off x="6013061" y="3555668"/>
          <a:ext cx="2570285" cy="14452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6844D3-35D0-43C4-8A1E-71EB494C556A}">
      <dsp:nvSpPr>
        <dsp:cNvPr id="0" name=""/>
        <dsp:cNvSpPr/>
      </dsp:nvSpPr>
      <dsp:spPr>
        <a:xfrm>
          <a:off x="6211882" y="3744547"/>
          <a:ext cx="2570285" cy="14452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заключается в умелом исполнении финансовых операций, направленных на обеспечение реализации главной стратегической цели</a:t>
          </a:r>
          <a:endParaRPr lang="ru-RU" sz="1600" kern="1200" dirty="0"/>
        </a:p>
      </dsp:txBody>
      <dsp:txXfrm>
        <a:off x="6211882" y="3744547"/>
        <a:ext cx="2570285" cy="144527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B62857-88E5-4B83-A9E0-188DCA9DCD64}">
      <dsp:nvSpPr>
        <dsp:cNvPr id="0" name=""/>
        <dsp:cNvSpPr/>
      </dsp:nvSpPr>
      <dsp:spPr>
        <a:xfrm>
          <a:off x="0" y="424734"/>
          <a:ext cx="9144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58E79B-EA6D-4E0C-8738-1CAB649392E7}">
      <dsp:nvSpPr>
        <dsp:cNvPr id="0" name=""/>
        <dsp:cNvSpPr/>
      </dsp:nvSpPr>
      <dsp:spPr>
        <a:xfrm>
          <a:off x="435322" y="77568"/>
          <a:ext cx="8706436" cy="524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Рассмотрение предприятия как открытой системы, способной самоорганизации</a:t>
          </a:r>
          <a:endParaRPr lang="ru-RU" sz="1800" kern="1200" dirty="0"/>
        </a:p>
      </dsp:txBody>
      <dsp:txXfrm>
        <a:off x="435322" y="77568"/>
        <a:ext cx="8706436" cy="524285"/>
      </dsp:txXfrm>
    </dsp:sp>
    <dsp:sp modelId="{0FB2C1AF-AB10-489E-9C4C-0D78E78096E2}">
      <dsp:nvSpPr>
        <dsp:cNvPr id="0" name=""/>
        <dsp:cNvSpPr/>
      </dsp:nvSpPr>
      <dsp:spPr>
        <a:xfrm>
          <a:off x="0" y="1139100"/>
          <a:ext cx="9144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2622D2-FEAA-4EF6-8C34-01F63A7DA2BD}">
      <dsp:nvSpPr>
        <dsp:cNvPr id="0" name=""/>
        <dsp:cNvSpPr/>
      </dsp:nvSpPr>
      <dsp:spPr>
        <a:xfrm>
          <a:off x="435322" y="791934"/>
          <a:ext cx="8706436" cy="524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Учёт базовых стратегий операционной деятельности предприятия</a:t>
          </a:r>
          <a:endParaRPr lang="ru-RU" sz="1800" kern="1200" dirty="0"/>
        </a:p>
      </dsp:txBody>
      <dsp:txXfrm>
        <a:off x="435322" y="791934"/>
        <a:ext cx="8706436" cy="524285"/>
      </dsp:txXfrm>
    </dsp:sp>
    <dsp:sp modelId="{1383FBB5-4014-4F16-90F3-3ED759E018E6}">
      <dsp:nvSpPr>
        <dsp:cNvPr id="0" name=""/>
        <dsp:cNvSpPr/>
      </dsp:nvSpPr>
      <dsp:spPr>
        <a:xfrm>
          <a:off x="0" y="1853466"/>
          <a:ext cx="9144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E912BE-AB40-4413-A084-71D671988376}">
      <dsp:nvSpPr>
        <dsp:cNvPr id="0" name=""/>
        <dsp:cNvSpPr/>
      </dsp:nvSpPr>
      <dsp:spPr>
        <a:xfrm>
          <a:off x="435322" y="1506300"/>
          <a:ext cx="8706436" cy="524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Преимущественная ориентация на предпринимательский стиль стратегического управления финансовой деятельностью предприятия</a:t>
          </a:r>
          <a:endParaRPr lang="ru-RU" sz="1800" kern="1200" dirty="0"/>
        </a:p>
      </dsp:txBody>
      <dsp:txXfrm>
        <a:off x="435322" y="1506300"/>
        <a:ext cx="8706436" cy="524285"/>
      </dsp:txXfrm>
    </dsp:sp>
    <dsp:sp modelId="{496B7036-8104-4B67-A62B-7463A5399200}">
      <dsp:nvSpPr>
        <dsp:cNvPr id="0" name=""/>
        <dsp:cNvSpPr/>
      </dsp:nvSpPr>
      <dsp:spPr>
        <a:xfrm>
          <a:off x="0" y="2567831"/>
          <a:ext cx="9144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A8B72E-CB10-484A-9A27-ADB0218E835D}">
      <dsp:nvSpPr>
        <dsp:cNvPr id="0" name=""/>
        <dsp:cNvSpPr/>
      </dsp:nvSpPr>
      <dsp:spPr>
        <a:xfrm>
          <a:off x="435322" y="2220666"/>
          <a:ext cx="8706436" cy="524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Обеспечение гибкости финансовой стратегии</a:t>
          </a:r>
          <a:endParaRPr lang="ru-RU" sz="1800" kern="1200" dirty="0"/>
        </a:p>
      </dsp:txBody>
      <dsp:txXfrm>
        <a:off x="435322" y="2220666"/>
        <a:ext cx="8706436" cy="524285"/>
      </dsp:txXfrm>
    </dsp:sp>
    <dsp:sp modelId="{FA64A9B6-2E1A-4195-A367-AE0C4788D957}">
      <dsp:nvSpPr>
        <dsp:cNvPr id="0" name=""/>
        <dsp:cNvSpPr/>
      </dsp:nvSpPr>
      <dsp:spPr>
        <a:xfrm>
          <a:off x="0" y="3282197"/>
          <a:ext cx="9144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99F11B-552B-422F-B65E-DF7BF27908D6}">
      <dsp:nvSpPr>
        <dsp:cNvPr id="0" name=""/>
        <dsp:cNvSpPr/>
      </dsp:nvSpPr>
      <dsp:spPr>
        <a:xfrm>
          <a:off x="435322" y="2935031"/>
          <a:ext cx="8706436" cy="524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Выделение доминантных сфер стратегического финансового развития</a:t>
          </a:r>
          <a:endParaRPr lang="ru-RU" sz="1800" kern="1200" dirty="0"/>
        </a:p>
      </dsp:txBody>
      <dsp:txXfrm>
        <a:off x="435322" y="2935031"/>
        <a:ext cx="8706436" cy="524285"/>
      </dsp:txXfrm>
    </dsp:sp>
    <dsp:sp modelId="{D5FEF16E-0F6D-42F0-BC23-DB426895E31C}">
      <dsp:nvSpPr>
        <dsp:cNvPr id="0" name=""/>
        <dsp:cNvSpPr/>
      </dsp:nvSpPr>
      <dsp:spPr>
        <a:xfrm>
          <a:off x="0" y="3996563"/>
          <a:ext cx="9144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79C669-59E3-4E6A-8FAF-9E636518F530}">
      <dsp:nvSpPr>
        <dsp:cNvPr id="0" name=""/>
        <dsp:cNvSpPr/>
      </dsp:nvSpPr>
      <dsp:spPr>
        <a:xfrm>
          <a:off x="435322" y="3649397"/>
          <a:ext cx="8706436" cy="524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Обеспечение постоянного использования результатов технологического прогресса в финансовой деятельности </a:t>
          </a:r>
          <a:endParaRPr lang="ru-RU" sz="1800" kern="1200" dirty="0"/>
        </a:p>
      </dsp:txBody>
      <dsp:txXfrm>
        <a:off x="435322" y="3649397"/>
        <a:ext cx="8706436" cy="524285"/>
      </dsp:txXfrm>
    </dsp:sp>
    <dsp:sp modelId="{0E0E3159-87B7-4AA1-B784-A83C420D128C}">
      <dsp:nvSpPr>
        <dsp:cNvPr id="0" name=""/>
        <dsp:cNvSpPr/>
      </dsp:nvSpPr>
      <dsp:spPr>
        <a:xfrm>
          <a:off x="0" y="4710929"/>
          <a:ext cx="9144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EF3733-B637-4456-B3E0-3C68BDE56A96}">
      <dsp:nvSpPr>
        <dsp:cNvPr id="0" name=""/>
        <dsp:cNvSpPr/>
      </dsp:nvSpPr>
      <dsp:spPr>
        <a:xfrm>
          <a:off x="437563" y="4331545"/>
          <a:ext cx="8706436" cy="524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Ориентация на профессиональный аппарат финансовых менеджеров в процессе реализации финансовой стратегии</a:t>
          </a:r>
          <a:endParaRPr lang="ru-RU" sz="1800" kern="1200" dirty="0"/>
        </a:p>
      </dsp:txBody>
      <dsp:txXfrm>
        <a:off x="437563" y="4331545"/>
        <a:ext cx="8706436" cy="524285"/>
      </dsp:txXfrm>
    </dsp:sp>
    <dsp:sp modelId="{63A782C7-0992-448B-9184-A66FA96102C2}">
      <dsp:nvSpPr>
        <dsp:cNvPr id="0" name=""/>
        <dsp:cNvSpPr/>
      </dsp:nvSpPr>
      <dsp:spPr>
        <a:xfrm>
          <a:off x="0" y="5425295"/>
          <a:ext cx="9144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89CB40-CC88-4A6E-A162-B0C66ABE6C87}">
      <dsp:nvSpPr>
        <dsp:cNvPr id="0" name=""/>
        <dsp:cNvSpPr/>
      </dsp:nvSpPr>
      <dsp:spPr>
        <a:xfrm>
          <a:off x="439628" y="5038532"/>
          <a:ext cx="8704371" cy="524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Учёт уровня финансового риска в процессе принятия стратегических финансовых решений</a:t>
          </a:r>
          <a:endParaRPr lang="ru-RU" sz="1800" kern="1200" dirty="0"/>
        </a:p>
      </dsp:txBody>
      <dsp:txXfrm>
        <a:off x="439628" y="5038532"/>
        <a:ext cx="8704371" cy="52428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53E3A0-D7EA-4501-97C7-74AFCB5BB430}">
      <dsp:nvSpPr>
        <dsp:cNvPr id="0" name=""/>
        <dsp:cNvSpPr/>
      </dsp:nvSpPr>
      <dsp:spPr>
        <a:xfrm>
          <a:off x="0" y="16853"/>
          <a:ext cx="8784976" cy="4833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latin typeface="Georgia" pitchFamily="18" charset="0"/>
            </a:rPr>
            <a:t>обеспечивает механизм реализации долгосрочных общих и финансовых целей предстоящего экономического и социального развития предприятия в целом и отдельных его структурных единиц</a:t>
          </a:r>
          <a:endParaRPr lang="ru-RU" sz="1400" kern="1200" dirty="0">
            <a:latin typeface="Georgia" pitchFamily="18" charset="0"/>
          </a:endParaRPr>
        </a:p>
      </dsp:txBody>
      <dsp:txXfrm>
        <a:off x="0" y="16853"/>
        <a:ext cx="8784976" cy="483335"/>
      </dsp:txXfrm>
    </dsp:sp>
    <dsp:sp modelId="{B1A91B7C-390C-4796-8B71-E2441CA34E87}">
      <dsp:nvSpPr>
        <dsp:cNvPr id="0" name=""/>
        <dsp:cNvSpPr/>
      </dsp:nvSpPr>
      <dsp:spPr>
        <a:xfrm>
          <a:off x="0" y="638429"/>
          <a:ext cx="8784976" cy="575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latin typeface="Georgia" pitchFamily="18" charset="0"/>
            </a:rPr>
            <a:t>позволяет реально оценить финансовые возможности предприятия, обеспечить максимальное использование его внутреннего финансового потенциала</a:t>
          </a:r>
          <a:endParaRPr lang="ru-RU" sz="1400" kern="1200" dirty="0">
            <a:latin typeface="Georgia" pitchFamily="18" charset="0"/>
          </a:endParaRPr>
        </a:p>
      </dsp:txBody>
      <dsp:txXfrm>
        <a:off x="0" y="638429"/>
        <a:ext cx="8784976" cy="575285"/>
      </dsp:txXfrm>
    </dsp:sp>
    <dsp:sp modelId="{02AFF463-EE90-4523-A03B-885B00BB4B67}">
      <dsp:nvSpPr>
        <dsp:cNvPr id="0" name=""/>
        <dsp:cNvSpPr/>
      </dsp:nvSpPr>
      <dsp:spPr>
        <a:xfrm>
          <a:off x="0" y="1351954"/>
          <a:ext cx="8784976" cy="6725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latin typeface="Georgia" pitchFamily="18" charset="0"/>
            </a:rPr>
            <a:t>обеспечивает возможность быстрой реализации новых перспективных инвестиционных возможностей, возникающих в процессе динамических изменений факторов внешней среды</a:t>
          </a:r>
          <a:endParaRPr lang="ru-RU" sz="1400" kern="1200" dirty="0">
            <a:latin typeface="Georgia" pitchFamily="18" charset="0"/>
          </a:endParaRPr>
        </a:p>
      </dsp:txBody>
      <dsp:txXfrm>
        <a:off x="0" y="1351954"/>
        <a:ext cx="8784976" cy="672509"/>
      </dsp:txXfrm>
    </dsp:sp>
    <dsp:sp modelId="{A4751D88-DF36-4E02-AB26-DABB8D42F53D}">
      <dsp:nvSpPr>
        <dsp:cNvPr id="0" name=""/>
        <dsp:cNvSpPr/>
      </dsp:nvSpPr>
      <dsp:spPr>
        <a:xfrm>
          <a:off x="0" y="2162703"/>
          <a:ext cx="8784976" cy="6968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latin typeface="Georgia" pitchFamily="18" charset="0"/>
            </a:rPr>
            <a:t>учитываются заранее возможные варианты развития неконтролируемых предприятием факторов внешней среды и сводятся к минимуму их негативные последствия для деятельности предприятия</a:t>
          </a:r>
          <a:endParaRPr lang="ru-RU" sz="1400" kern="1200" dirty="0">
            <a:latin typeface="Georgia" pitchFamily="18" charset="0"/>
          </a:endParaRPr>
        </a:p>
      </dsp:txBody>
      <dsp:txXfrm>
        <a:off x="0" y="2162703"/>
        <a:ext cx="8784976" cy="696824"/>
      </dsp:txXfrm>
    </dsp:sp>
    <dsp:sp modelId="{E04BBB97-B810-4BF8-8428-B417C6FC301F}">
      <dsp:nvSpPr>
        <dsp:cNvPr id="0" name=""/>
        <dsp:cNvSpPr/>
      </dsp:nvSpPr>
      <dsp:spPr>
        <a:xfrm>
          <a:off x="0" y="2997767"/>
          <a:ext cx="8784976" cy="293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latin typeface="Georgia" pitchFamily="18" charset="0"/>
            </a:rPr>
            <a:t>отражает сравнительные преимущества предприятия в финансовой деятельности</a:t>
          </a:r>
          <a:endParaRPr lang="ru-RU" sz="1400" kern="1200" dirty="0">
            <a:latin typeface="Georgia" pitchFamily="18" charset="0"/>
          </a:endParaRPr>
        </a:p>
      </dsp:txBody>
      <dsp:txXfrm>
        <a:off x="0" y="2997767"/>
        <a:ext cx="8784976" cy="293721"/>
      </dsp:txXfrm>
    </dsp:sp>
    <dsp:sp modelId="{01BF87BC-6DF0-4395-BADF-FA494B7A9690}">
      <dsp:nvSpPr>
        <dsp:cNvPr id="0" name=""/>
        <dsp:cNvSpPr/>
      </dsp:nvSpPr>
      <dsp:spPr>
        <a:xfrm>
          <a:off x="0" y="3429729"/>
          <a:ext cx="8784976" cy="3263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latin typeface="Georgia" pitchFamily="18" charset="0"/>
            </a:rPr>
            <a:t>обеспечивается четкая взаимосвязь всех видов управления финансовой деятельностью предприятия</a:t>
          </a:r>
          <a:endParaRPr lang="ru-RU" sz="1400" kern="1200" dirty="0">
            <a:latin typeface="Georgia" pitchFamily="18" charset="0"/>
          </a:endParaRPr>
        </a:p>
      </dsp:txBody>
      <dsp:txXfrm>
        <a:off x="0" y="3429729"/>
        <a:ext cx="8784976" cy="326392"/>
      </dsp:txXfrm>
    </dsp:sp>
    <dsp:sp modelId="{F46BEDB1-56B7-4F43-9E10-2D9FC6A5EF24}">
      <dsp:nvSpPr>
        <dsp:cNvPr id="0" name=""/>
        <dsp:cNvSpPr/>
      </dsp:nvSpPr>
      <dsp:spPr>
        <a:xfrm>
          <a:off x="0" y="3894362"/>
          <a:ext cx="8784976" cy="6464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latin typeface="Georgia" pitchFamily="18" charset="0"/>
            </a:rPr>
            <a:t>обеспечивает реализацию соответствующего менталитета финансового поведения в наиболее важных стратегических финансовых решениях предприятия</a:t>
          </a:r>
          <a:endParaRPr lang="ru-RU" sz="1400" kern="1200" dirty="0">
            <a:latin typeface="Georgia" pitchFamily="18" charset="0"/>
          </a:endParaRPr>
        </a:p>
      </dsp:txBody>
      <dsp:txXfrm>
        <a:off x="0" y="3894362"/>
        <a:ext cx="8784976" cy="646442"/>
      </dsp:txXfrm>
    </dsp:sp>
    <dsp:sp modelId="{AB3EED30-9DEB-457C-AA4F-68DF05883757}">
      <dsp:nvSpPr>
        <dsp:cNvPr id="0" name=""/>
        <dsp:cNvSpPr/>
      </dsp:nvSpPr>
      <dsp:spPr>
        <a:xfrm>
          <a:off x="0" y="4679044"/>
          <a:ext cx="8784976" cy="632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latin typeface="Georgia" pitchFamily="18" charset="0"/>
            </a:rPr>
            <a:t>формируется значение основных критериальных оценок выбора важнейших финансовых управленческих решений</a:t>
          </a:r>
          <a:endParaRPr lang="ru-RU" sz="1400" kern="1200" dirty="0">
            <a:latin typeface="Georgia" pitchFamily="18" charset="0"/>
          </a:endParaRPr>
        </a:p>
      </dsp:txBody>
      <dsp:txXfrm>
        <a:off x="0" y="4679044"/>
        <a:ext cx="8784976" cy="632694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B4D5D5-3611-4457-9E43-2857321086BD}">
      <dsp:nvSpPr>
        <dsp:cNvPr id="0" name=""/>
        <dsp:cNvSpPr/>
      </dsp:nvSpPr>
      <dsp:spPr>
        <a:xfrm>
          <a:off x="144029" y="0"/>
          <a:ext cx="4021060" cy="13169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dirty="0" smtClean="0"/>
            <a:t>разработка оптимальной концепции управления финансами организации, обеспечивающей сочетание высокой доходности и низкого предпринимательского риска;</a:t>
          </a:r>
          <a:endParaRPr lang="ru-RU" sz="1500" b="0" i="0" kern="1200" dirty="0"/>
        </a:p>
      </dsp:txBody>
      <dsp:txXfrm>
        <a:off x="144029" y="0"/>
        <a:ext cx="4021060" cy="1316985"/>
      </dsp:txXfrm>
    </dsp:sp>
    <dsp:sp modelId="{4B166101-649B-400D-86F2-96C9E16A0926}">
      <dsp:nvSpPr>
        <dsp:cNvPr id="0" name=""/>
        <dsp:cNvSpPr/>
      </dsp:nvSpPr>
      <dsp:spPr>
        <a:xfrm>
          <a:off x="4320478" y="0"/>
          <a:ext cx="4490998" cy="24322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dirty="0" smtClean="0"/>
            <a:t>определение основных направлений использования финансовых ресурсов на текущий период и на перспективу с учетом планов производственной и коммерческой деятельности, состояния и прогнозов макроэкономической конъюнктуры (налогообложения, учетной банковской процентной ставки, норм амортизационных отчислений по основным фондам и др.);</a:t>
          </a:r>
          <a:endParaRPr lang="ru-RU" sz="1500" b="0" i="0" kern="1200" dirty="0"/>
        </a:p>
      </dsp:txBody>
      <dsp:txXfrm>
        <a:off x="4320478" y="0"/>
        <a:ext cx="4490998" cy="2432279"/>
      </dsp:txXfrm>
    </dsp:sp>
    <dsp:sp modelId="{883A5F40-919A-4C37-93DF-65766F730F12}">
      <dsp:nvSpPr>
        <dsp:cNvPr id="0" name=""/>
        <dsp:cNvSpPr/>
      </dsp:nvSpPr>
      <dsp:spPr>
        <a:xfrm>
          <a:off x="144029" y="1440167"/>
          <a:ext cx="4030491" cy="1091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dirty="0" smtClean="0"/>
            <a:t>практическое достижение поставленных целей (финансовый анализ и контроль, выбор способов финансирования организации, оценка инвестиционных проектов и т. д.).</a:t>
          </a:r>
          <a:endParaRPr lang="ru-RU" sz="1500" b="0" i="0" kern="1200" dirty="0"/>
        </a:p>
      </dsp:txBody>
      <dsp:txXfrm>
        <a:off x="144029" y="1440167"/>
        <a:ext cx="4030491" cy="109128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4A2144-2E27-40A4-AC0E-F8FCB5AE3CF5}">
      <dsp:nvSpPr>
        <dsp:cNvPr id="0" name=""/>
        <dsp:cNvSpPr/>
      </dsp:nvSpPr>
      <dsp:spPr>
        <a:xfrm>
          <a:off x="0" y="398535"/>
          <a:ext cx="867645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B0D52C1-833A-4302-99EB-A9C1BA2DE9C9}">
      <dsp:nvSpPr>
        <dsp:cNvPr id="0" name=""/>
        <dsp:cNvSpPr/>
      </dsp:nvSpPr>
      <dsp:spPr>
        <a:xfrm>
          <a:off x="433822" y="15"/>
          <a:ext cx="7945681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565" tIns="0" rIns="22956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0" i="0" u="none" strike="noStrike" kern="1200" cap="none" normalizeH="0" baseline="0" dirty="0" smtClean="0">
              <a:ln/>
              <a:effectLst/>
              <a:latin typeface="Georgia" pitchFamily="18" charset="0"/>
              <a:ea typeface="Times New Roman" pitchFamily="18" charset="0"/>
              <a:cs typeface="Arial" pitchFamily="34" charset="0"/>
            </a:rPr>
            <a:t>Формирование консервативного бюджета предприятий с учетом рисков неполучения платы от контрагентов за уже осуществленные поставки. </a:t>
          </a:r>
          <a:endParaRPr lang="ru-RU" sz="1600" kern="1200" dirty="0">
            <a:latin typeface="Georgia" pitchFamily="18" charset="0"/>
          </a:endParaRPr>
        </a:p>
      </dsp:txBody>
      <dsp:txXfrm>
        <a:off x="433822" y="15"/>
        <a:ext cx="7945681" cy="797040"/>
      </dsp:txXfrm>
    </dsp:sp>
    <dsp:sp modelId="{92C8C788-9A31-4326-8431-2A27690D62C2}">
      <dsp:nvSpPr>
        <dsp:cNvPr id="0" name=""/>
        <dsp:cNvSpPr/>
      </dsp:nvSpPr>
      <dsp:spPr>
        <a:xfrm>
          <a:off x="0" y="1623255"/>
          <a:ext cx="867645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C6C636D-3762-4CFD-ABC4-53B916C58457}">
      <dsp:nvSpPr>
        <dsp:cNvPr id="0" name=""/>
        <dsp:cNvSpPr/>
      </dsp:nvSpPr>
      <dsp:spPr>
        <a:xfrm>
          <a:off x="433822" y="1224735"/>
          <a:ext cx="7945681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565" tIns="0" rIns="22956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0" i="0" u="none" strike="noStrike" kern="1200" cap="none" normalizeH="0" baseline="0" dirty="0" smtClean="0">
              <a:ln/>
              <a:effectLst/>
              <a:latin typeface="Georgia" pitchFamily="18" charset="0"/>
              <a:ea typeface="Times New Roman" pitchFamily="18" charset="0"/>
              <a:cs typeface="Arial" pitchFamily="34" charset="0"/>
            </a:rPr>
            <a:t>При формировании инвестиционной программы предприятия определяют наиболее приоритетные инвестиционные проекты и выстраивают их с учетом значимости и экономической эффективности. </a:t>
          </a:r>
          <a:endParaRPr lang="ru-RU" sz="1600" kern="1200" dirty="0">
            <a:latin typeface="Georgia" pitchFamily="18" charset="0"/>
          </a:endParaRPr>
        </a:p>
      </dsp:txBody>
      <dsp:txXfrm>
        <a:off x="433822" y="1224735"/>
        <a:ext cx="7945681" cy="797040"/>
      </dsp:txXfrm>
    </dsp:sp>
    <dsp:sp modelId="{DD60F584-98C1-4F57-94D6-11351F3B193D}">
      <dsp:nvSpPr>
        <dsp:cNvPr id="0" name=""/>
        <dsp:cNvSpPr/>
      </dsp:nvSpPr>
      <dsp:spPr>
        <a:xfrm>
          <a:off x="0" y="2847976"/>
          <a:ext cx="867645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28B4C6C-194A-4D2E-BBCF-2A6EC0644F7B}">
      <dsp:nvSpPr>
        <dsp:cNvPr id="0" name=""/>
        <dsp:cNvSpPr/>
      </dsp:nvSpPr>
      <dsp:spPr>
        <a:xfrm>
          <a:off x="433822" y="2449455"/>
          <a:ext cx="7945681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565" tIns="0" rIns="22956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600" b="0" i="0" u="none" strike="noStrike" kern="1200" cap="none" normalizeH="0" baseline="0" dirty="0" smtClean="0">
              <a:ln/>
              <a:effectLst/>
              <a:latin typeface="Georgia" pitchFamily="18" charset="0"/>
              <a:ea typeface="Times New Roman" pitchFamily="18" charset="0"/>
              <a:cs typeface="Arial" pitchFamily="34" charset="0"/>
            </a:rPr>
            <a:t>В рамках финансовой стратегии российские предприятия придерживаются консервативной политики по управлению долгом</a:t>
          </a:r>
          <a:r>
            <a:rPr kumimoji="0" lang="ru-RU" sz="1400" b="0" i="0" u="none" strike="noStrike" kern="1200" cap="none" normalizeH="0" baseline="0" dirty="0" smtClean="0">
              <a:ln/>
              <a:effectLst/>
              <a:latin typeface="Georgia" pitchFamily="18" charset="0"/>
              <a:ea typeface="Times New Roman" pitchFamily="18" charset="0"/>
              <a:cs typeface="Arial" pitchFamily="34" charset="0"/>
            </a:rPr>
            <a:t>. </a:t>
          </a:r>
          <a:endParaRPr lang="ru-RU" sz="1400" kern="1200" dirty="0">
            <a:latin typeface="Georgia" pitchFamily="18" charset="0"/>
          </a:endParaRPr>
        </a:p>
      </dsp:txBody>
      <dsp:txXfrm>
        <a:off x="433822" y="2449455"/>
        <a:ext cx="7945681" cy="797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576C1D7-138A-4278-839C-1B442DE9B0E6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72F8535-CE14-49D7-9428-E55CB8A061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C1D7-138A-4278-839C-1B442DE9B0E6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8535-CE14-49D7-9428-E55CB8A061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C1D7-138A-4278-839C-1B442DE9B0E6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8535-CE14-49D7-9428-E55CB8A061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C1D7-138A-4278-839C-1B442DE9B0E6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8535-CE14-49D7-9428-E55CB8A061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C1D7-138A-4278-839C-1B442DE9B0E6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8535-CE14-49D7-9428-E55CB8A061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C1D7-138A-4278-839C-1B442DE9B0E6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8535-CE14-49D7-9428-E55CB8A061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576C1D7-138A-4278-839C-1B442DE9B0E6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2F8535-CE14-49D7-9428-E55CB8A061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576C1D7-138A-4278-839C-1B442DE9B0E6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72F8535-CE14-49D7-9428-E55CB8A061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C1D7-138A-4278-839C-1B442DE9B0E6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8535-CE14-49D7-9428-E55CB8A061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C1D7-138A-4278-839C-1B442DE9B0E6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8535-CE14-49D7-9428-E55CB8A061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6C1D7-138A-4278-839C-1B442DE9B0E6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8535-CE14-49D7-9428-E55CB8A061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576C1D7-138A-4278-839C-1B442DE9B0E6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72F8535-CE14-49D7-9428-E55CB8A061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628800"/>
            <a:ext cx="8458200" cy="1470025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Georgia" pitchFamily="18" charset="0"/>
              </a:rPr>
              <a:t>Финансовая стратегия предприятия. Взаимосвязь финансовой стратегии и финансовой политики организации. Финансовая стратегия отечественных и зарубежных компаний.</a:t>
            </a:r>
            <a:endParaRPr lang="ru-RU" sz="3200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4581128"/>
            <a:ext cx="4953000" cy="1185246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pic>
        <p:nvPicPr>
          <p:cNvPr id="18434" name="Picture 2" descr="Стратегическое планирование на основе BSC - Краснодар - Курс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07041"/>
            <a:ext cx="4067944" cy="30509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Georgia" pitchFamily="18" charset="0"/>
              </a:rPr>
              <a:t>Взаимосвязь финансовой политики и финансовой стратегии предприятия</a:t>
            </a:r>
            <a:endParaRPr lang="ru-RU" sz="20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5976" y="1628800"/>
            <a:ext cx="4536504" cy="47525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Финансовая стратегия ориентирована на длительный период развития и предусматривает решение крупномасштабных задач. Следовательно, именно в финансовой стратегии и находит выражение долгосрочная финансовая политика предприятия. Долгосрочная финансовая политика предприятия выражается в финансовой стратегии, а она в свою очередь входит в состав общей стратегии развития. Цели общей стратегии развития предприятия и должна достигать долгосрочная финансовая политика. </a:t>
            </a:r>
            <a:endParaRPr lang="ru-RU" sz="1800" dirty="0">
              <a:solidFill>
                <a:schemeClr val="accent1">
                  <a:lumMod val="75000"/>
                </a:schemeClr>
              </a:solidFill>
              <a:latin typeface="Georgia" pitchFamily="18" charset="0"/>
            </a:endParaRPr>
          </a:p>
        </p:txBody>
      </p:sp>
      <p:pic>
        <p:nvPicPr>
          <p:cNvPr id="17410" name="Picture 2" descr="UkrMarket.net - Частные бесплатные объявления Украины - Доска объявлений Украины"/>
          <p:cNvPicPr>
            <a:picLocks noChangeAspect="1" noChangeArrowheads="1"/>
          </p:cNvPicPr>
          <p:nvPr/>
        </p:nvPicPr>
        <p:blipFill>
          <a:blip r:embed="rId2" cstate="print"/>
          <a:srcRect l="10714" t="3571" r="4911"/>
          <a:stretch>
            <a:fillRect/>
          </a:stretch>
        </p:blipFill>
        <p:spPr bwMode="auto">
          <a:xfrm>
            <a:off x="179512" y="2132856"/>
            <a:ext cx="4536504" cy="38884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95536" y="1268760"/>
            <a:ext cx="83529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Финансовая стратегия российских компаний предусматривает несколько ключевых направлений деятельности.</a:t>
            </a:r>
            <a:endParaRPr kumimoji="0" 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620688"/>
            <a:ext cx="8568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Georgia" pitchFamily="18" charset="0"/>
              </a:rPr>
              <a:t>Финансовая стратегия отечественных и зарубежных компаний</a:t>
            </a:r>
            <a:endParaRPr lang="ru-RU" sz="2000" b="1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251520" y="1988840"/>
          <a:ext cx="8676456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5534561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i="1" dirty="0"/>
              <a:t>Подходы к формированию финансовой стратегии в России и в зарубежных странах отличаются. В то время как специалисты зарубежных корпораций прибегают к помощи специалистов-теоретиков, в России полагаются на опытных практиков. Исследования ученых показали, что зарубежный опыт полностью перенести на российские компании невозможно.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92696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Важной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частью финансовой стратегии является разработка внутренних нормативов, с помощью которых определяются, например, направления распределения прибыли. Такой подход успешно используется в практике зарубежных компаний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	Таким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образом, успех финансовой стратегии предприятия гарантируется при выполнении следующих условий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342900" indent="-342900" algn="just">
              <a:buAutoNum type="arabicParenR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взаимном уравновешивании теории и практики финансовой стратегии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342900" indent="-342900" algn="just">
              <a:buAutoNum type="arabicParenR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соответствии финансовых стратегических целей реальным экономическим и финансовым возможностям через жесткую централизацию финансового стратегического руководства и гибкость его методов по мере изменения финансово-экономической ситуации.</a:t>
            </a:r>
          </a:p>
        </p:txBody>
      </p:sp>
      <p:pic>
        <p:nvPicPr>
          <p:cNvPr id="27650" name="Picture 2" descr="Миссия, цели, стратегия :: АКБ &quot;ФОРА-БАНК&quot; (ЗАО)"/>
          <p:cNvPicPr>
            <a:picLocks noChangeAspect="1" noChangeArrowheads="1"/>
          </p:cNvPicPr>
          <p:nvPr/>
        </p:nvPicPr>
        <p:blipFill>
          <a:blip r:embed="rId2" cstate="print"/>
          <a:srcRect l="7530" t="11354" r="3619" b="9388"/>
          <a:stretch>
            <a:fillRect/>
          </a:stretch>
        </p:blipFill>
        <p:spPr bwMode="auto">
          <a:xfrm>
            <a:off x="4456120" y="3973590"/>
            <a:ext cx="4248472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652" name="Picture 4" descr="В &quot;Gilan Holding&quot; новый акционер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3" y="4005064"/>
            <a:ext cx="3889637" cy="28529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23528" y="1196752"/>
            <a:ext cx="8604448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9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1) Бланк И.А. Финансовая стратегия предприятия. - - Киев: Ника</a:t>
            </a:r>
            <a:r>
              <a:rPr lang="ru-RU" sz="1900" dirty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-</a:t>
            </a:r>
            <a:r>
              <a:rPr kumimoji="0" lang="ru-RU" sz="19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Центр </a:t>
            </a:r>
            <a:r>
              <a:rPr kumimoji="0" lang="ru-RU" sz="19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Эльга</a:t>
            </a:r>
            <a:r>
              <a:rPr kumimoji="0" lang="ru-RU" sz="19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, 2004 - 363с.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sz="1900" dirty="0" smtClean="0"/>
              <a:t>2) Бочаров В. В., Леонтьев В.Е.. Корпоративные финансы, 2004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sz="1900" dirty="0" smtClean="0"/>
              <a:t>3)</a:t>
            </a:r>
            <a:r>
              <a:rPr lang="ru-RU" sz="1900" dirty="0"/>
              <a:t> Финансы и </a:t>
            </a:r>
            <a:r>
              <a:rPr lang="ru-RU" sz="1900" dirty="0" smtClean="0"/>
              <a:t>кредит под ред. </a:t>
            </a:r>
            <a:r>
              <a:rPr lang="ru-RU" sz="1900" dirty="0"/>
              <a:t>Ковалевой </a:t>
            </a:r>
            <a:r>
              <a:rPr lang="ru-RU" sz="1900" dirty="0" smtClean="0"/>
              <a:t>А.М. </a:t>
            </a:r>
            <a:r>
              <a:rPr lang="ru-RU" sz="1900" dirty="0" err="1" smtClean="0"/>
              <a:t>Уч</a:t>
            </a:r>
            <a:r>
              <a:rPr lang="ru-RU" sz="1900" dirty="0" smtClean="0"/>
              <a:t> </a:t>
            </a:r>
            <a:r>
              <a:rPr lang="ru-RU" sz="1900" dirty="0" err="1" smtClean="0"/>
              <a:t>пос</a:t>
            </a:r>
            <a:r>
              <a:rPr lang="ru-RU" sz="1900" dirty="0" smtClean="0"/>
              <a:t>, 2005 </a:t>
            </a:r>
            <a:r>
              <a:rPr lang="ru-RU" sz="1900" dirty="0"/>
              <a:t>-</a:t>
            </a:r>
            <a:r>
              <a:rPr lang="ru-RU" sz="1900" dirty="0" smtClean="0"/>
              <a:t>512с.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sz="1900" dirty="0" smtClean="0"/>
              <a:t>4) </a:t>
            </a:r>
            <a:r>
              <a:rPr lang="ru-RU" sz="1900" dirty="0"/>
              <a:t>Финансы предприятий: учеб. пособие / Н.Е.Заяц [и др.]; под общ. </a:t>
            </a:r>
            <a:r>
              <a:rPr lang="ru-RU" sz="1900" dirty="0" smtClean="0"/>
              <a:t>ред</a:t>
            </a:r>
            <a:r>
              <a:rPr lang="ru-RU" sz="1900" dirty="0"/>
              <a:t>. Н.Е. Заяц, Т.И. Василевской.-2-е изд. – Мн.: </a:t>
            </a:r>
            <a:r>
              <a:rPr lang="ru-RU" sz="1900" dirty="0" err="1"/>
              <a:t>Выш</a:t>
            </a:r>
            <a:r>
              <a:rPr lang="ru-RU" sz="1900" dirty="0"/>
              <a:t>. </a:t>
            </a:r>
            <a:r>
              <a:rPr lang="ru-RU" sz="1900" dirty="0" err="1"/>
              <a:t>шк</a:t>
            </a:r>
            <a:r>
              <a:rPr lang="ru-RU" sz="1900" dirty="0"/>
              <a:t>., 2005.-528 с</a:t>
            </a:r>
            <a:r>
              <a:rPr lang="ru-RU" sz="1900" dirty="0" smtClean="0"/>
              <a:t>.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sz="1900" dirty="0" smtClean="0"/>
              <a:t>5) Филатов </a:t>
            </a:r>
            <a:r>
              <a:rPr lang="ru-RU" sz="1900" dirty="0"/>
              <a:t>О.К. и др. Планирование, финансы, управление на предприятии: Практическое пособие/ О.К. Филатов, Л.А. Козловских, Т.Н.Цветкова.- М.: Финансы и статистика, 2005.-384 с.: ил</a:t>
            </a:r>
            <a:r>
              <a:rPr lang="ru-RU" sz="1900" dirty="0" smtClean="0"/>
              <a:t>.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sz="1900" dirty="0" smtClean="0"/>
              <a:t>6) Семенов </a:t>
            </a:r>
            <a:r>
              <a:rPr lang="ru-RU" sz="1900" dirty="0"/>
              <a:t>В.М., Набиев Р.А., </a:t>
            </a:r>
            <a:r>
              <a:rPr lang="ru-RU" sz="1900" dirty="0" err="1"/>
              <a:t>Асейнов</a:t>
            </a:r>
            <a:r>
              <a:rPr lang="ru-RU" sz="1900" dirty="0"/>
              <a:t> Р.С. Финансы предприятий: Учеб. пособие.- М.: финансы и статистика, 2005.-240 с</a:t>
            </a:r>
            <a:r>
              <a:rPr lang="ru-RU" sz="1900" dirty="0" smtClean="0"/>
              <a:t>.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sz="1900" dirty="0" smtClean="0"/>
              <a:t>7)</a:t>
            </a:r>
            <a:r>
              <a:rPr lang="ru-RU" sz="1900" dirty="0"/>
              <a:t> Сергеев И.В., </a:t>
            </a:r>
            <a:r>
              <a:rPr lang="ru-RU" sz="1900" dirty="0" err="1"/>
              <a:t>Шипицын</a:t>
            </a:r>
            <a:r>
              <a:rPr lang="ru-RU" sz="1900" dirty="0"/>
              <a:t> А.В. Оперативное финансовое планирование на предприятии. – М.: Финансы и статистика, 2006. – 288с</a:t>
            </a:r>
            <a:r>
              <a:rPr lang="ru-RU" sz="1900" dirty="0" smtClean="0"/>
              <a:t>.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sz="1900" dirty="0" smtClean="0"/>
              <a:t>8) </a:t>
            </a:r>
            <a:r>
              <a:rPr lang="ru-RU" sz="1900" dirty="0" err="1" smtClean="0"/>
              <a:t>Аминова</a:t>
            </a:r>
            <a:r>
              <a:rPr lang="ru-RU" sz="1900" dirty="0" smtClean="0"/>
              <a:t> </a:t>
            </a:r>
            <a:r>
              <a:rPr lang="ru-RU" sz="1900" dirty="0"/>
              <a:t>З.Ф. Финансовая стратегия предприятия: формирование, развитие, обеспечение устойчивости. – М.: Компания </a:t>
            </a:r>
            <a:r>
              <a:rPr lang="ru-RU" sz="1900" dirty="0" err="1"/>
              <a:t>Спутник+</a:t>
            </a:r>
            <a:r>
              <a:rPr lang="ru-RU" sz="1900" dirty="0"/>
              <a:t>, 2005. – 118с.</a:t>
            </a:r>
            <a:endParaRPr lang="ru-RU" sz="1900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764704"/>
            <a:ext cx="85689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Georgia" pitchFamily="18" charset="0"/>
              </a:rPr>
              <a:t>Список использованной литературы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1628800"/>
          <a:ext cx="8712968" cy="33883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160240"/>
                <a:gridCol w="65527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Автор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Финансовая стратегия – это…</a:t>
                      </a:r>
                      <a:endParaRPr lang="ru-RU" sz="1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/>
                        <a:t>О.С. </a:t>
                      </a:r>
                      <a:r>
                        <a:rPr kumimoji="0" lang="ru-RU" sz="1800" kern="1200" dirty="0" err="1" smtClean="0"/>
                        <a:t>Виханский</a:t>
                      </a:r>
                      <a:r>
                        <a:rPr kumimoji="0" lang="ru-RU" sz="1800" kern="1200" dirty="0" smtClean="0"/>
                        <a:t>,</a:t>
                      </a:r>
                    </a:p>
                    <a:p>
                      <a:pPr algn="ctr"/>
                      <a:r>
                        <a:rPr kumimoji="0" lang="ru-RU" sz="1800" kern="1200" dirty="0" smtClean="0"/>
                        <a:t> А.И. Наумов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dirty="0" smtClean="0"/>
                        <a:t>генеральное направление действия организации, следование которому в долгосрочной перспективе должно привести ее к цели</a:t>
                      </a:r>
                      <a:endParaRPr lang="ru-RU" sz="1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/>
                        <a:t>А.Г. Поршнев, </a:t>
                      </a:r>
                    </a:p>
                    <a:p>
                      <a:pPr algn="ctr"/>
                      <a:r>
                        <a:rPr kumimoji="0" lang="ru-RU" sz="1800" kern="1200" dirty="0" smtClean="0"/>
                        <a:t>З.П. Румянцева,</a:t>
                      </a:r>
                    </a:p>
                    <a:p>
                      <a:pPr algn="ctr"/>
                      <a:r>
                        <a:rPr kumimoji="0" lang="ru-RU" sz="1800" kern="1200" dirty="0" smtClean="0"/>
                        <a:t>Н.А. </a:t>
                      </a:r>
                      <a:r>
                        <a:rPr kumimoji="0" lang="ru-RU" sz="1800" kern="1200" dirty="0" err="1" smtClean="0"/>
                        <a:t>Саломатин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dirty="0" smtClean="0"/>
                        <a:t>генеральный план действий, который определяет приоритеты стратегических задач, ресурсы и последовательность шагов по достижению стратегических целей; средство перевода организации из ее настоящего состояния в желаемое руководством будущее состояния</a:t>
                      </a:r>
                      <a:endParaRPr lang="ru-RU" sz="1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/>
                        <a:t>Ю. </a:t>
                      </a:r>
                      <a:r>
                        <a:rPr kumimoji="0" lang="ru-RU" sz="1800" kern="1200" dirty="0" err="1" smtClean="0"/>
                        <a:t>Бригхем</a:t>
                      </a:r>
                      <a:r>
                        <a:rPr kumimoji="0" lang="ru-RU" sz="1800" kern="1200" dirty="0" smtClean="0"/>
                        <a:t>,</a:t>
                      </a:r>
                    </a:p>
                    <a:p>
                      <a:pPr algn="ctr"/>
                      <a:r>
                        <a:rPr kumimoji="0" lang="ru-RU" sz="1800" kern="1200" dirty="0" smtClean="0"/>
                        <a:t>Л. </a:t>
                      </a:r>
                      <a:r>
                        <a:rPr kumimoji="0" lang="ru-RU" sz="1800" kern="1200" dirty="0" err="1" smtClean="0"/>
                        <a:t>Гапенский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dirty="0" smtClean="0"/>
                        <a:t>наиболее общий подход к организации и осуществлению деятельности корпорации</a:t>
                      </a:r>
                      <a:endParaRPr lang="ru-RU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55576" y="764704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Различные подходы к определению финансовой стратегии организации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373216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/>
              <a:t>Таким образом, </a:t>
            </a:r>
            <a:r>
              <a:rPr lang="ru-RU" b="1" dirty="0"/>
              <a:t>финансовая стратегия - это генеральный план действий предприятия, охватывающий процесс формирования финансов и их планирование для обеспечения финансовой стабильности предприятия.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4"/>
          <p:cNvGraphicFramePr>
            <a:graphicFrameLocks/>
          </p:cNvGraphicFramePr>
          <p:nvPr/>
        </p:nvGraphicFramePr>
        <p:xfrm>
          <a:off x="251520" y="1196752"/>
          <a:ext cx="8604448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395536" y="620688"/>
            <a:ext cx="8748464" cy="648072"/>
          </a:xfrm>
          <a:prstGeom prst="rect">
            <a:avLst/>
          </a:prstGeom>
        </p:spPr>
        <p:txBody>
          <a:bodyPr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Важнейшие сущностные </a:t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характеристики финансовой стратегии предприятия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79512" y="692696"/>
            <a:ext cx="8748464" cy="432048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Задачи финансовой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  <a:ea typeface="+mj-ea"/>
                <a:cs typeface="+mj-cs"/>
              </a:rPr>
              <a:t> стратегии организации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0" y="620688"/>
          <a:ext cx="9144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2530" name="Picture 2" descr="Стратегия предприятия - studinfo.org - Для студента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43608" y="4066148"/>
            <a:ext cx="7200800" cy="27918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0" y="548680"/>
          <a:ext cx="914400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9458" name="Picture 2" descr="Саратовстат опубликовал результат деятельности организаций"/>
          <p:cNvPicPr>
            <a:picLocks noChangeAspect="1" noChangeArrowheads="1"/>
          </p:cNvPicPr>
          <p:nvPr/>
        </p:nvPicPr>
        <p:blipFill>
          <a:blip r:embed="rId7" cstate="print"/>
          <a:srcRect b="15581"/>
          <a:stretch>
            <a:fillRect/>
          </a:stretch>
        </p:blipFill>
        <p:spPr bwMode="auto">
          <a:xfrm>
            <a:off x="0" y="4077072"/>
            <a:ext cx="3753135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79512" y="548680"/>
          <a:ext cx="8784976" cy="5432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Georgia" pitchFamily="18" charset="0"/>
              </a:rPr>
              <a:t>Принципы разработки финансовой стратегии фирмы</a:t>
            </a:r>
            <a:endParaRPr lang="ru-RU" sz="20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052736"/>
          <a:ext cx="9144000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964488" cy="792088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+mn-lt"/>
              </a:rPr>
              <a:t>Роль финансовой стратегии в обеспечении эффективного развития предприятия</a:t>
            </a:r>
            <a:endParaRPr lang="ru-RU" sz="2000" b="1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79512" y="1340768"/>
          <a:ext cx="8784976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23528" y="836712"/>
            <a:ext cx="86409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Финансовая стратегия — это долговременный курс финансовой политики, рассчитанный на перспективу и предполагающий решение крупномасштабных задач корпорации. </a:t>
            </a: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916832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/>
              <a:t>Ф</a:t>
            </a:r>
            <a:r>
              <a:rPr lang="ru-RU" sz="1600" b="1" dirty="0" smtClean="0"/>
              <a:t>инансовая политика предприятия </a:t>
            </a:r>
            <a:r>
              <a:rPr lang="ru-RU" sz="1600" dirty="0" smtClean="0"/>
              <a:t>- это совокупность методов управления финансовыми ресурсами предприятия, направленных на формирование, рациональное и эффективное использование финансовых ресурсов. </a:t>
            </a:r>
            <a:r>
              <a:rPr lang="ru-RU" sz="1600" b="1" dirty="0" smtClean="0"/>
              <a:t>Цель финансовой политики </a:t>
            </a:r>
            <a:r>
              <a:rPr lang="ru-RU" sz="1600" dirty="0" smtClean="0"/>
              <a:t>- построение эффективной системы управления финансами предприятия.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79512" y="4005064"/>
          <a:ext cx="89644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87624" y="3212976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Содержание финансовой политики многогранно и включает следующие важные аспекты: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251</TotalTime>
  <Words>814</Words>
  <Application>Microsoft Office PowerPoint</Application>
  <PresentationFormat>Экран (4:3)</PresentationFormat>
  <Paragraphs>92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Финансовая стратегия предприятия. Взаимосвязь финансовой стратегии и финансовой политики организации. Финансовая стратегия отечественных и зарубежных компаний.</vt:lpstr>
      <vt:lpstr>Слайд 2</vt:lpstr>
      <vt:lpstr>Слайд 3</vt:lpstr>
      <vt:lpstr>Слайд 4</vt:lpstr>
      <vt:lpstr>Слайд 5</vt:lpstr>
      <vt:lpstr>Слайд 6</vt:lpstr>
      <vt:lpstr>Принципы разработки финансовой стратегии фирмы</vt:lpstr>
      <vt:lpstr>Роль финансовой стратегии в обеспечении эффективного развития предприятия</vt:lpstr>
      <vt:lpstr>Слайд 9</vt:lpstr>
      <vt:lpstr>Взаимосвязь финансовой политики и финансовой стратегии предприятия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WiZaRd</cp:lastModifiedBy>
  <cp:revision>28</cp:revision>
  <dcterms:created xsi:type="dcterms:W3CDTF">2015-03-04T17:26:22Z</dcterms:created>
  <dcterms:modified xsi:type="dcterms:W3CDTF">2015-03-11T14:03:40Z</dcterms:modified>
</cp:coreProperties>
</file>