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5642FA6-8AB0-4C6B-8948-306DE366E12C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394353F-D940-417C-B124-3F5F8DE2D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20002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мероприятия по оптимизации структуры капитала российских предприятий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86512" y="5429264"/>
            <a:ext cx="2571768" cy="114300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3554" name="Picture 2" descr="http://t1.gstatic.com/images?q=tbn:ANd9GcQsk5450O8omEAbsuQcrVPug8KLgi0OSbSgygtoMrhwD2qWQTm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357694"/>
            <a:ext cx="2643206" cy="250030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472518" cy="1214446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Оптимизация структуры капитала по критерию минимизации его стоимости.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14282" y="1560089"/>
            <a:ext cx="857256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 этой оптимизации основан на предварительной оценке стоимости собственного и заемного капитала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разных условиях его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привлечения и осуществлении многовариантных расчетов средневзвешенной стоимости капитала</a:t>
            </a:r>
          </a:p>
        </p:txBody>
      </p:sp>
      <p:pic>
        <p:nvPicPr>
          <p:cNvPr id="37891" name="Picture 3" descr="http://t2.gstatic.com/images?q=tbn:ANd9GcSiEqCYet8y5fw7yAPd5oSx-Oa2hHaSqE82_SprtZlY8Vy8xK-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429132"/>
            <a:ext cx="3214710" cy="221457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15370" cy="1643074"/>
          </a:xfrm>
        </p:spPr>
        <p:txBody>
          <a:bodyPr>
            <a:noAutofit/>
          </a:bodyPr>
          <a:lstStyle/>
          <a:p>
            <a:r>
              <a:rPr lang="ru-RU" sz="3200" dirty="0" smtClean="0"/>
              <a:t>Оптимизация структуры капитала по критерию минимизации уровня финансовых рисков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4282" y="2172699"/>
            <a:ext cx="850112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Этот метод оптимизации структуры капитала связан с процессом дифференцированного выбора источников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финансирования различных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составных частей активов предприятия.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8915" name="Picture 3" descr="http://t1.gstatic.com/images?q=tbn:ANd9GcRNRivdZqMr0NgCLvdp4VKfXnurrre66brZlUcf77F03oQNxvvZ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3429000"/>
            <a:ext cx="2571736" cy="300039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14282" y="699180"/>
            <a:ext cx="850112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показателя целевой структуры капитала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Предельные границы максимально рентабельной и минимально рискованной структуры капитала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позволяют определить поле выбора конкретных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 значений на плановый период. В процессе этого выбора учитываются ранее рассмотренные факторы,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характеризующие индивидуальные особенности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деятельности данного предприятия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39" name="Picture 3" descr="http://t3.gstatic.com/images?q=tbn:ANd9GcSi5-_XgT14KujDd3_23YhcpMLUjk72hPvgFThfy547QfU4u4RDu8HAiY3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4572008"/>
            <a:ext cx="2928958" cy="228599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857364"/>
            <a:ext cx="6143668" cy="185738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Улыбающееся лицо 2"/>
          <p:cNvSpPr/>
          <p:nvPr/>
        </p:nvSpPr>
        <p:spPr>
          <a:xfrm>
            <a:off x="3428992" y="3429000"/>
            <a:ext cx="2214578" cy="18573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 rot="10800000" flipV="1">
            <a:off x="214282" y="672797"/>
            <a:ext cx="87154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Оптимальная структура капитала представляет собой такое соотношение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использования собственных и заемных средств, при котором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обеспечивается наиболее эффективная пропорциональность между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коэффициентом финансовой рентабельности и коэффициентом финансовой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устойчивости предприятия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26628" name="Picture 4" descr="http://t1.gstatic.com/images?q=tbn:ANd9GcSISuKgfAWnCoYyGJKOW3l2BffN4r5LjGcykix9bxL3Zp21RiKo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4143380"/>
            <a:ext cx="3214710" cy="242889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14282" y="842070"/>
            <a:ext cx="85725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капитала предприятия. Основной целью этого анализа является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выявление тенденций динамики объема и состава капитала в предплановом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периоде и их влияния на финансовую устойчивость и эффективность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использования капитала.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1" name="Picture 3" descr="http://t1.gstatic.com/images?q=tbn:ANd9GcQ3KDdtbV-zSNpHgmvz6RYMb1UIu4LhP34tkSv0kNOjVmM-djy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857628"/>
            <a:ext cx="3929090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85720" y="338813"/>
            <a:ext cx="85725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первой стадии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анализа рассматривается динамика общего объема 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основных составных элементов капитала в сопоставлении с динамикой объема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производства и реализации продукции ; определяется соотношение собственного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заемного капитала и его тенденции;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85720" y="3401098"/>
            <a:ext cx="814393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второй стадии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анализа рассматривается система коэффициентов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финансовой устойчивости предприятия , определяемая структурой его капитала.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9" name="Picture 7" descr="http://expert.ru/data/public/316242/316370/kapital-------300-200_jpg_300x200_crop_q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643446"/>
            <a:ext cx="2428872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4282" y="963259"/>
            <a:ext cx="864399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третьей стадии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анализа оценивается эффективность использования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капитала в целом и отдельных его элементов. В процессе проведения такого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анализа рассчитываются и рассматриваются в динамике основные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показатели.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31747" name="Picture 3" descr="http://t3.gstatic.com/images?q=tbn:ANd9GcQE5Mc9D-1zSHJFgTiuEfgAAODWy3a6-33lA7sY6lnlNv-i4VY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071942"/>
            <a:ext cx="3357586" cy="257176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285884"/>
          </a:xfrm>
        </p:spPr>
        <p:txBody>
          <a:bodyPr>
            <a:noAutofit/>
          </a:bodyPr>
          <a:lstStyle/>
          <a:p>
            <a:r>
              <a:rPr lang="ru-RU" sz="2800" dirty="0" smtClean="0"/>
              <a:t>В процессе проведения такого анализа рассчитываются и изучаются в динамике</a:t>
            </a:r>
            <a:br>
              <a:rPr lang="ru-RU" sz="2800" dirty="0" smtClean="0"/>
            </a:br>
            <a:r>
              <a:rPr lang="ru-RU" sz="2800" dirty="0" smtClean="0"/>
              <a:t>следующие коэффициенты: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321471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а) </a:t>
            </a:r>
            <a:r>
              <a:rPr lang="ru-RU" dirty="0" smtClean="0">
                <a:solidFill>
                  <a:srgbClr val="FF0000"/>
                </a:solidFill>
              </a:rPr>
              <a:t>период оборота капитала. </a:t>
            </a:r>
          </a:p>
          <a:p>
            <a:r>
              <a:rPr lang="ru-RU" dirty="0" smtClean="0"/>
              <a:t>б) </a:t>
            </a:r>
            <a:r>
              <a:rPr lang="ru-RU" dirty="0" smtClean="0">
                <a:solidFill>
                  <a:srgbClr val="FF0000"/>
                </a:solidFill>
              </a:rPr>
              <a:t>коэффициент рентабельности всего используемого капитала</a:t>
            </a:r>
          </a:p>
          <a:p>
            <a:r>
              <a:rPr lang="ru-RU" dirty="0" smtClean="0"/>
              <a:t>в) </a:t>
            </a:r>
            <a:r>
              <a:rPr lang="ru-RU" dirty="0" smtClean="0">
                <a:solidFill>
                  <a:srgbClr val="FF0000"/>
                </a:solidFill>
              </a:rPr>
              <a:t>коэффициент рентабельности собственного капитала</a:t>
            </a:r>
          </a:p>
          <a:p>
            <a:r>
              <a:rPr lang="ru-RU" dirty="0" smtClean="0"/>
              <a:t>г)</a:t>
            </a:r>
            <a:r>
              <a:rPr lang="ru-RU" dirty="0" smtClean="0">
                <a:solidFill>
                  <a:srgbClr val="FF0000"/>
                </a:solidFill>
              </a:rPr>
              <a:t>капиталоотдача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ru-RU" dirty="0" smtClean="0">
                <a:solidFill>
                  <a:srgbClr val="FF0000"/>
                </a:solidFill>
              </a:rPr>
              <a:t>капиталоемкость реализации продукции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9698" name="Picture 2" descr="http://t1.gstatic.com/images?q=tbn:ANd9GcTvxCaU5TqMUO_RnI3600P1ELZox0-Kwpt_qqCzIXKZInaH3e9Ta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4929198"/>
            <a:ext cx="3000396" cy="17145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972452" cy="1643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Оценка основных факторов определяющих формирование структуры</a:t>
            </a:r>
            <a:br>
              <a:rPr lang="ru-RU" sz="3200" dirty="0" smtClean="0"/>
            </a:br>
            <a:r>
              <a:rPr lang="ru-RU" sz="3200" dirty="0" smtClean="0"/>
              <a:t>эффективного капитала</a:t>
            </a:r>
            <a:endParaRPr lang="ru-RU" sz="3200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282" y="2011094"/>
            <a:ext cx="842968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Существует ряд объективных и субъективных факторов, учет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которых позволяет целенаправленно формировать структуру капитала,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обеспечивая условия наиболее эффективного его использования на каждом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конкретном предприятии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2771" name="Picture 3" descr="http://t3.gstatic.com/images?q=tbn:ANd9GcQCC8p1J-nwLrgC1k5zI1ASDoshWSWX0H4xPJUpnTo88FSlLtoI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572008"/>
            <a:ext cx="3214710" cy="200026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14282" y="594194"/>
            <a:ext cx="86439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Отраслевые особенности операционной деятельности предприятия;</a:t>
            </a: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285720" y="1490791"/>
            <a:ext cx="8286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Стадия жизненного цикла предприятия;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928802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3) </a:t>
            </a:r>
            <a:r>
              <a:rPr lang="ru-RU" sz="2800" dirty="0" smtClean="0">
                <a:solidFill>
                  <a:srgbClr val="FF0000"/>
                </a:solidFill>
              </a:rPr>
              <a:t>Конъюнктура </a:t>
            </a:r>
            <a:r>
              <a:rPr lang="ru-RU" sz="2800" dirty="0">
                <a:solidFill>
                  <a:srgbClr val="FF0000"/>
                </a:solidFill>
              </a:rPr>
              <a:t>товарного рынка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357430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4) </a:t>
            </a:r>
            <a:r>
              <a:rPr lang="ru-RU" sz="2800" dirty="0" smtClean="0">
                <a:solidFill>
                  <a:srgbClr val="FF0000"/>
                </a:solidFill>
              </a:rPr>
              <a:t>Конъюнктура </a:t>
            </a:r>
            <a:r>
              <a:rPr lang="ru-RU" sz="2800" dirty="0">
                <a:solidFill>
                  <a:srgbClr val="FF0000"/>
                </a:solidFill>
              </a:rPr>
              <a:t>финансового рынка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857497"/>
            <a:ext cx="8572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5) </a:t>
            </a:r>
            <a:r>
              <a:rPr lang="ru-RU" sz="2800" dirty="0" smtClean="0">
                <a:solidFill>
                  <a:srgbClr val="FF0000"/>
                </a:solidFill>
              </a:rPr>
              <a:t>Уровень </a:t>
            </a:r>
            <a:r>
              <a:rPr lang="ru-RU" sz="2800" dirty="0">
                <a:solidFill>
                  <a:srgbClr val="FF0000"/>
                </a:solidFill>
              </a:rPr>
              <a:t>рентабельности операционной деятельности</a:t>
            </a:r>
            <a:r>
              <a:rPr lang="ru-RU" sz="2800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14282" y="3728517"/>
            <a:ext cx="8572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6) </a:t>
            </a:r>
            <a:r>
              <a:rPr lang="ru-RU" sz="2800" dirty="0" smtClean="0">
                <a:solidFill>
                  <a:srgbClr val="FF0000"/>
                </a:solidFill>
              </a:rPr>
              <a:t>Коэффициент </a:t>
            </a:r>
            <a:r>
              <a:rPr lang="ru-RU" sz="2800" dirty="0">
                <a:solidFill>
                  <a:srgbClr val="FF0000"/>
                </a:solidFill>
              </a:rPr>
              <a:t>операционного </a:t>
            </a:r>
            <a:r>
              <a:rPr lang="ru-RU" sz="2800" dirty="0" err="1">
                <a:solidFill>
                  <a:srgbClr val="FF0000"/>
                </a:solidFill>
              </a:rPr>
              <a:t>левериджа</a:t>
            </a:r>
            <a:r>
              <a:rPr lang="ru-RU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285717" y="4091584"/>
            <a:ext cx="85011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7) </a:t>
            </a:r>
            <a:r>
              <a:rPr lang="ru-RU" sz="2800" dirty="0" smtClean="0">
                <a:solidFill>
                  <a:srgbClr val="FF0000"/>
                </a:solidFill>
              </a:rPr>
              <a:t>Отношение </a:t>
            </a:r>
            <a:r>
              <a:rPr lang="ru-RU" sz="2800" dirty="0">
                <a:solidFill>
                  <a:srgbClr val="FF0000"/>
                </a:solidFill>
              </a:rPr>
              <a:t>кредиторов к предприятию</a:t>
            </a: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214279" y="4481730"/>
            <a:ext cx="86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8)</a:t>
            </a:r>
            <a:r>
              <a:rPr lang="ru-RU" sz="2800" dirty="0" smtClean="0">
                <a:solidFill>
                  <a:srgbClr val="FF0000"/>
                </a:solidFill>
              </a:rPr>
              <a:t>Уровень </a:t>
            </a:r>
            <a:r>
              <a:rPr lang="ru-RU" sz="2800" dirty="0">
                <a:solidFill>
                  <a:srgbClr val="FF0000"/>
                </a:solidFill>
              </a:rPr>
              <a:t>налогообложения прибыли</a:t>
            </a: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214282" y="4921908"/>
            <a:ext cx="864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9) </a:t>
            </a:r>
            <a:r>
              <a:rPr lang="ru-RU" sz="2800" dirty="0" smtClean="0">
                <a:solidFill>
                  <a:srgbClr val="FF0000"/>
                </a:solidFill>
              </a:rPr>
              <a:t>Уровень </a:t>
            </a:r>
            <a:r>
              <a:rPr lang="ru-RU" sz="2800" dirty="0">
                <a:solidFill>
                  <a:srgbClr val="FF0000"/>
                </a:solidFill>
              </a:rPr>
              <a:t>концентрации собственного капитала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14282" y="5447349"/>
            <a:ext cx="87154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Финансовый менталитет собственников и менеджеров предприятия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Минус 14"/>
          <p:cNvSpPr/>
          <p:nvPr/>
        </p:nvSpPr>
        <p:spPr>
          <a:xfrm flipV="1">
            <a:off x="714348" y="6357958"/>
            <a:ext cx="7572428" cy="50004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572560" cy="1498492"/>
          </a:xfrm>
        </p:spPr>
        <p:txBody>
          <a:bodyPr>
            <a:noAutofit/>
          </a:bodyPr>
          <a:lstStyle/>
          <a:p>
            <a:r>
              <a:rPr lang="ru-RU" sz="2800" dirty="0" smtClean="0"/>
              <a:t>С учетом этих факторов управление структурой капитала на предприятии</a:t>
            </a:r>
            <a:br>
              <a:rPr lang="ru-RU" sz="2800" dirty="0" smtClean="0"/>
            </a:br>
            <a:r>
              <a:rPr lang="ru-RU" sz="2800" dirty="0" smtClean="0"/>
              <a:t>сводится к двум основным направлениям: </a:t>
            </a:r>
            <a:endParaRPr lang="ru-RU" sz="2800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 rot="10800000" flipV="1">
            <a:off x="285720" y="2118252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установлению оптимальных для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данного предприятия пропорций использования собственного и заемного капитала;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85720" y="3473755"/>
            <a:ext cx="835824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обеспечению привлечения на предприятие необходимых видов 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объемов капитала для достижения расчетных показателей его структуры.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68" name="Picture 4" descr="http://t1.gstatic.com/images?q=tbn:ANd9GcSRWlboSpc9bAaxGUF4PevsK2Vus9h9Au0_WRQv8p1-kyXEWHn34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5000636"/>
            <a:ext cx="3429024" cy="185736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136</TotalTime>
  <Words>420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Основные мероприятия по оптимизации структуры капитала российских предприятий</vt:lpstr>
      <vt:lpstr>Слайд 2</vt:lpstr>
      <vt:lpstr>Слайд 3</vt:lpstr>
      <vt:lpstr>Слайд 4</vt:lpstr>
      <vt:lpstr>Слайд 5</vt:lpstr>
      <vt:lpstr>В процессе проведения такого анализа рассчитываются и изучаются в динамике следующие коэффициенты: </vt:lpstr>
      <vt:lpstr>Оценка основных факторов определяющих формирование структуры эффективного капитала</vt:lpstr>
      <vt:lpstr>Слайд 8</vt:lpstr>
      <vt:lpstr>С учетом этих факторов управление структурой капитала на предприятии сводится к двум основным направлениям: </vt:lpstr>
      <vt:lpstr>Оптимизация структуры капитала по критерию минимизации его стоимости. </vt:lpstr>
      <vt:lpstr>Оптимизация структуры капитала по критерию минимизации уровня финансовых рисков </vt:lpstr>
      <vt:lpstr>Слайд 12</vt:lpstr>
      <vt:lpstr>СПАСИБО ЗА ВНИМАНИЕ!</vt:lpstr>
    </vt:vector>
  </TitlesOfParts>
  <Company>eMachines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мероприятия по оптимизации структуры капитала российских предприятий</dc:title>
  <dc:creator>Valued eMachines Customer</dc:creator>
  <cp:lastModifiedBy>WiZaRd</cp:lastModifiedBy>
  <cp:revision>14</cp:revision>
  <dcterms:created xsi:type="dcterms:W3CDTF">2011-11-01T18:13:33Z</dcterms:created>
  <dcterms:modified xsi:type="dcterms:W3CDTF">2015-03-11T13:25:11Z</dcterms:modified>
</cp:coreProperties>
</file>