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7B74CA-E366-4286-B4EA-7A20A2904739}" type="doc">
      <dgm:prSet loTypeId="urn:microsoft.com/office/officeart/2005/8/layout/pyramid1" loCatId="pyramid" qsTypeId="urn:microsoft.com/office/officeart/2005/8/quickstyle/simple1" qsCatId="simple" csTypeId="urn:microsoft.com/office/officeart/2005/8/colors/accent1_2" csCatId="accent1" phldr="1"/>
      <dgm:spPr/>
    </dgm:pt>
    <dgm:pt modelId="{A02C3A3B-31BB-4123-AEC0-6B2674E8C85B}">
      <dgm:prSet phldrT="[Текст]"/>
      <dgm:spPr/>
      <dgm:t>
        <a:bodyPr/>
        <a:lstStyle/>
        <a:p>
          <a:r>
            <a:rPr lang="ru-RU" dirty="0" smtClean="0"/>
            <a:t>4. Филантропическая ответственность </a:t>
          </a:r>
          <a:endParaRPr lang="ru-RU" dirty="0"/>
        </a:p>
      </dgm:t>
    </dgm:pt>
    <dgm:pt modelId="{3339EA5A-6E8E-48E6-81B8-ED8E89932E29}" type="parTrans" cxnId="{632FB535-BF9F-4390-AA09-4479F5F702D6}">
      <dgm:prSet/>
      <dgm:spPr/>
      <dgm:t>
        <a:bodyPr/>
        <a:lstStyle/>
        <a:p>
          <a:endParaRPr lang="ru-RU"/>
        </a:p>
      </dgm:t>
    </dgm:pt>
    <dgm:pt modelId="{4543881A-E6D5-462D-BC9F-28B2CCDD34A1}" type="sibTrans" cxnId="{632FB535-BF9F-4390-AA09-4479F5F702D6}">
      <dgm:prSet/>
      <dgm:spPr/>
      <dgm:t>
        <a:bodyPr/>
        <a:lstStyle/>
        <a:p>
          <a:endParaRPr lang="ru-RU"/>
        </a:p>
      </dgm:t>
    </dgm:pt>
    <dgm:pt modelId="{74949E89-5DF0-4325-B9F3-486796A96238}">
      <dgm:prSet phldrT="[Текст]"/>
      <dgm:spPr/>
      <dgm:t>
        <a:bodyPr/>
        <a:lstStyle/>
        <a:p>
          <a:r>
            <a:rPr lang="ru-RU" dirty="0" smtClean="0"/>
            <a:t>3. Этическая ответственность</a:t>
          </a:r>
          <a:endParaRPr lang="ru-RU" dirty="0"/>
        </a:p>
      </dgm:t>
    </dgm:pt>
    <dgm:pt modelId="{EAC4EDA1-C2F9-42A0-A187-5DA75DEB7BC3}" type="parTrans" cxnId="{479A5C47-603D-4BC2-9165-BD0B374FC904}">
      <dgm:prSet/>
      <dgm:spPr/>
      <dgm:t>
        <a:bodyPr/>
        <a:lstStyle/>
        <a:p>
          <a:endParaRPr lang="ru-RU"/>
        </a:p>
      </dgm:t>
    </dgm:pt>
    <dgm:pt modelId="{609948D7-D729-49CC-924B-128F91970D26}" type="sibTrans" cxnId="{479A5C47-603D-4BC2-9165-BD0B374FC904}">
      <dgm:prSet/>
      <dgm:spPr/>
      <dgm:t>
        <a:bodyPr/>
        <a:lstStyle/>
        <a:p>
          <a:endParaRPr lang="ru-RU"/>
        </a:p>
      </dgm:t>
    </dgm:pt>
    <dgm:pt modelId="{4E0FFB87-A7D1-460D-BCDB-F809F03E7E80}">
      <dgm:prSet phldrT="[Текст]"/>
      <dgm:spPr/>
      <dgm:t>
        <a:bodyPr/>
        <a:lstStyle/>
        <a:p>
          <a:r>
            <a:rPr lang="ru-RU" dirty="0" smtClean="0"/>
            <a:t>2. Правовая ответственность</a:t>
          </a:r>
        </a:p>
        <a:p>
          <a:r>
            <a:rPr lang="ru-RU" dirty="0" smtClean="0"/>
            <a:t>1. Экономическая ответственность</a:t>
          </a:r>
          <a:endParaRPr lang="ru-RU" dirty="0"/>
        </a:p>
      </dgm:t>
    </dgm:pt>
    <dgm:pt modelId="{0800FD67-5F1B-4B8E-9CB7-4F5A67C46C2C}" type="parTrans" cxnId="{E942AABB-AECD-4F84-99C7-2C21999C12F3}">
      <dgm:prSet/>
      <dgm:spPr/>
      <dgm:t>
        <a:bodyPr/>
        <a:lstStyle/>
        <a:p>
          <a:endParaRPr lang="ru-RU"/>
        </a:p>
      </dgm:t>
    </dgm:pt>
    <dgm:pt modelId="{8F09940F-3146-4516-AFF4-068E7F1B948D}" type="sibTrans" cxnId="{E942AABB-AECD-4F84-99C7-2C21999C12F3}">
      <dgm:prSet/>
      <dgm:spPr/>
      <dgm:t>
        <a:bodyPr/>
        <a:lstStyle/>
        <a:p>
          <a:endParaRPr lang="ru-RU"/>
        </a:p>
      </dgm:t>
    </dgm:pt>
    <dgm:pt modelId="{9B1A73C3-D4F9-47C1-BE9C-E5D9B996E6FE}" type="pres">
      <dgm:prSet presAssocID="{0D7B74CA-E366-4286-B4EA-7A20A2904739}" presName="Name0" presStyleCnt="0">
        <dgm:presLayoutVars>
          <dgm:dir/>
          <dgm:animLvl val="lvl"/>
          <dgm:resizeHandles val="exact"/>
        </dgm:presLayoutVars>
      </dgm:prSet>
      <dgm:spPr/>
    </dgm:pt>
    <dgm:pt modelId="{B0514406-B71A-4C5A-8DD0-8DBF98F26C7E}" type="pres">
      <dgm:prSet presAssocID="{A02C3A3B-31BB-4123-AEC0-6B2674E8C85B}" presName="Name8" presStyleCnt="0"/>
      <dgm:spPr/>
    </dgm:pt>
    <dgm:pt modelId="{2663C1B5-444E-42A4-B981-418E1A81EBD7}" type="pres">
      <dgm:prSet presAssocID="{A02C3A3B-31BB-4123-AEC0-6B2674E8C85B}" presName="level" presStyleLbl="node1" presStyleIdx="0" presStyleCnt="3">
        <dgm:presLayoutVars>
          <dgm:chMax val="1"/>
          <dgm:bulletEnabled val="1"/>
        </dgm:presLayoutVars>
      </dgm:prSet>
      <dgm:spPr/>
      <dgm:t>
        <a:bodyPr/>
        <a:lstStyle/>
        <a:p>
          <a:endParaRPr lang="ru-RU"/>
        </a:p>
      </dgm:t>
    </dgm:pt>
    <dgm:pt modelId="{F3FC8B44-5393-42CF-88C7-6334215F6836}" type="pres">
      <dgm:prSet presAssocID="{A02C3A3B-31BB-4123-AEC0-6B2674E8C85B}" presName="levelTx" presStyleLbl="revTx" presStyleIdx="0" presStyleCnt="0">
        <dgm:presLayoutVars>
          <dgm:chMax val="1"/>
          <dgm:bulletEnabled val="1"/>
        </dgm:presLayoutVars>
      </dgm:prSet>
      <dgm:spPr/>
      <dgm:t>
        <a:bodyPr/>
        <a:lstStyle/>
        <a:p>
          <a:endParaRPr lang="ru-RU"/>
        </a:p>
      </dgm:t>
    </dgm:pt>
    <dgm:pt modelId="{47827565-980C-4D86-82BC-D872BDFCC163}" type="pres">
      <dgm:prSet presAssocID="{74949E89-5DF0-4325-B9F3-486796A96238}" presName="Name8" presStyleCnt="0"/>
      <dgm:spPr/>
    </dgm:pt>
    <dgm:pt modelId="{CE882670-03AF-4F1D-972C-FA099328F02B}" type="pres">
      <dgm:prSet presAssocID="{74949E89-5DF0-4325-B9F3-486796A96238}" presName="level" presStyleLbl="node1" presStyleIdx="1" presStyleCnt="3">
        <dgm:presLayoutVars>
          <dgm:chMax val="1"/>
          <dgm:bulletEnabled val="1"/>
        </dgm:presLayoutVars>
      </dgm:prSet>
      <dgm:spPr/>
      <dgm:t>
        <a:bodyPr/>
        <a:lstStyle/>
        <a:p>
          <a:endParaRPr lang="ru-RU"/>
        </a:p>
      </dgm:t>
    </dgm:pt>
    <dgm:pt modelId="{C83EBBC8-87E0-4FCA-AB30-E8AC44FE637E}" type="pres">
      <dgm:prSet presAssocID="{74949E89-5DF0-4325-B9F3-486796A96238}" presName="levelTx" presStyleLbl="revTx" presStyleIdx="0" presStyleCnt="0">
        <dgm:presLayoutVars>
          <dgm:chMax val="1"/>
          <dgm:bulletEnabled val="1"/>
        </dgm:presLayoutVars>
      </dgm:prSet>
      <dgm:spPr/>
      <dgm:t>
        <a:bodyPr/>
        <a:lstStyle/>
        <a:p>
          <a:endParaRPr lang="ru-RU"/>
        </a:p>
      </dgm:t>
    </dgm:pt>
    <dgm:pt modelId="{4FDD7975-F446-48ED-955A-642179F8BD11}" type="pres">
      <dgm:prSet presAssocID="{4E0FFB87-A7D1-460D-BCDB-F809F03E7E80}" presName="Name8" presStyleCnt="0"/>
      <dgm:spPr/>
    </dgm:pt>
    <dgm:pt modelId="{AA791270-C55D-4CF5-953D-717B5E613001}" type="pres">
      <dgm:prSet presAssocID="{4E0FFB87-A7D1-460D-BCDB-F809F03E7E80}" presName="level" presStyleLbl="node1" presStyleIdx="2" presStyleCnt="3" custLinFactNeighborX="126" custLinFactNeighborY="2362">
        <dgm:presLayoutVars>
          <dgm:chMax val="1"/>
          <dgm:bulletEnabled val="1"/>
        </dgm:presLayoutVars>
      </dgm:prSet>
      <dgm:spPr/>
      <dgm:t>
        <a:bodyPr/>
        <a:lstStyle/>
        <a:p>
          <a:endParaRPr lang="ru-RU"/>
        </a:p>
      </dgm:t>
    </dgm:pt>
    <dgm:pt modelId="{8A6865D0-FF86-4791-800D-C5FAC66AAB4E}" type="pres">
      <dgm:prSet presAssocID="{4E0FFB87-A7D1-460D-BCDB-F809F03E7E80}" presName="levelTx" presStyleLbl="revTx" presStyleIdx="0" presStyleCnt="0">
        <dgm:presLayoutVars>
          <dgm:chMax val="1"/>
          <dgm:bulletEnabled val="1"/>
        </dgm:presLayoutVars>
      </dgm:prSet>
      <dgm:spPr/>
      <dgm:t>
        <a:bodyPr/>
        <a:lstStyle/>
        <a:p>
          <a:endParaRPr lang="ru-RU"/>
        </a:p>
      </dgm:t>
    </dgm:pt>
  </dgm:ptLst>
  <dgm:cxnLst>
    <dgm:cxn modelId="{E942AABB-AECD-4F84-99C7-2C21999C12F3}" srcId="{0D7B74CA-E366-4286-B4EA-7A20A2904739}" destId="{4E0FFB87-A7D1-460D-BCDB-F809F03E7E80}" srcOrd="2" destOrd="0" parTransId="{0800FD67-5F1B-4B8E-9CB7-4F5A67C46C2C}" sibTransId="{8F09940F-3146-4516-AFF4-068E7F1B948D}"/>
    <dgm:cxn modelId="{9DC543E4-DA21-43BC-8FE9-D0B73FBE08EC}" type="presOf" srcId="{74949E89-5DF0-4325-B9F3-486796A96238}" destId="{C83EBBC8-87E0-4FCA-AB30-E8AC44FE637E}" srcOrd="1" destOrd="0" presId="urn:microsoft.com/office/officeart/2005/8/layout/pyramid1"/>
    <dgm:cxn modelId="{201E0347-E974-4972-AC0A-A7EEA9668FF9}" type="presOf" srcId="{0D7B74CA-E366-4286-B4EA-7A20A2904739}" destId="{9B1A73C3-D4F9-47C1-BE9C-E5D9B996E6FE}" srcOrd="0" destOrd="0" presId="urn:microsoft.com/office/officeart/2005/8/layout/pyramid1"/>
    <dgm:cxn modelId="{5152E6EF-2EE9-43B6-B883-2E9DA059361A}" type="presOf" srcId="{74949E89-5DF0-4325-B9F3-486796A96238}" destId="{CE882670-03AF-4F1D-972C-FA099328F02B}" srcOrd="0" destOrd="0" presId="urn:microsoft.com/office/officeart/2005/8/layout/pyramid1"/>
    <dgm:cxn modelId="{479A5C47-603D-4BC2-9165-BD0B374FC904}" srcId="{0D7B74CA-E366-4286-B4EA-7A20A2904739}" destId="{74949E89-5DF0-4325-B9F3-486796A96238}" srcOrd="1" destOrd="0" parTransId="{EAC4EDA1-C2F9-42A0-A187-5DA75DEB7BC3}" sibTransId="{609948D7-D729-49CC-924B-128F91970D26}"/>
    <dgm:cxn modelId="{264F6E3C-3C10-4784-9122-79ACD1AEE6C3}" type="presOf" srcId="{A02C3A3B-31BB-4123-AEC0-6B2674E8C85B}" destId="{2663C1B5-444E-42A4-B981-418E1A81EBD7}" srcOrd="0" destOrd="0" presId="urn:microsoft.com/office/officeart/2005/8/layout/pyramid1"/>
    <dgm:cxn modelId="{D073D311-43F5-4B47-91E1-E02C1A3AC51A}" type="presOf" srcId="{A02C3A3B-31BB-4123-AEC0-6B2674E8C85B}" destId="{F3FC8B44-5393-42CF-88C7-6334215F6836}" srcOrd="1" destOrd="0" presId="urn:microsoft.com/office/officeart/2005/8/layout/pyramid1"/>
    <dgm:cxn modelId="{632FB535-BF9F-4390-AA09-4479F5F702D6}" srcId="{0D7B74CA-E366-4286-B4EA-7A20A2904739}" destId="{A02C3A3B-31BB-4123-AEC0-6B2674E8C85B}" srcOrd="0" destOrd="0" parTransId="{3339EA5A-6E8E-48E6-81B8-ED8E89932E29}" sibTransId="{4543881A-E6D5-462D-BC9F-28B2CCDD34A1}"/>
    <dgm:cxn modelId="{03710708-7265-4AB7-A43C-A582EDB72535}" type="presOf" srcId="{4E0FFB87-A7D1-460D-BCDB-F809F03E7E80}" destId="{8A6865D0-FF86-4791-800D-C5FAC66AAB4E}" srcOrd="1" destOrd="0" presId="urn:microsoft.com/office/officeart/2005/8/layout/pyramid1"/>
    <dgm:cxn modelId="{BF667997-5D77-4598-824D-8DC627928062}" type="presOf" srcId="{4E0FFB87-A7D1-460D-BCDB-F809F03E7E80}" destId="{AA791270-C55D-4CF5-953D-717B5E613001}" srcOrd="0" destOrd="0" presId="urn:microsoft.com/office/officeart/2005/8/layout/pyramid1"/>
    <dgm:cxn modelId="{800BD68D-4385-40F8-8BBE-1FC76A3E8305}" type="presParOf" srcId="{9B1A73C3-D4F9-47C1-BE9C-E5D9B996E6FE}" destId="{B0514406-B71A-4C5A-8DD0-8DBF98F26C7E}" srcOrd="0" destOrd="0" presId="urn:microsoft.com/office/officeart/2005/8/layout/pyramid1"/>
    <dgm:cxn modelId="{3E8896DF-5D2C-449B-B6A6-3588805DA5E9}" type="presParOf" srcId="{B0514406-B71A-4C5A-8DD0-8DBF98F26C7E}" destId="{2663C1B5-444E-42A4-B981-418E1A81EBD7}" srcOrd="0" destOrd="0" presId="urn:microsoft.com/office/officeart/2005/8/layout/pyramid1"/>
    <dgm:cxn modelId="{C66B5EB0-6A6B-4F50-8580-B3CFEFDD25E2}" type="presParOf" srcId="{B0514406-B71A-4C5A-8DD0-8DBF98F26C7E}" destId="{F3FC8B44-5393-42CF-88C7-6334215F6836}" srcOrd="1" destOrd="0" presId="urn:microsoft.com/office/officeart/2005/8/layout/pyramid1"/>
    <dgm:cxn modelId="{2E8F5DC5-90B3-4955-88DC-3BD02220FFB3}" type="presParOf" srcId="{9B1A73C3-D4F9-47C1-BE9C-E5D9B996E6FE}" destId="{47827565-980C-4D86-82BC-D872BDFCC163}" srcOrd="1" destOrd="0" presId="urn:microsoft.com/office/officeart/2005/8/layout/pyramid1"/>
    <dgm:cxn modelId="{FF2E14ED-48A7-4372-BBE0-64A22F1668EB}" type="presParOf" srcId="{47827565-980C-4D86-82BC-D872BDFCC163}" destId="{CE882670-03AF-4F1D-972C-FA099328F02B}" srcOrd="0" destOrd="0" presId="urn:microsoft.com/office/officeart/2005/8/layout/pyramid1"/>
    <dgm:cxn modelId="{479E6BC0-1DA3-4377-B8D8-84B940B0C580}" type="presParOf" srcId="{47827565-980C-4D86-82BC-D872BDFCC163}" destId="{C83EBBC8-87E0-4FCA-AB30-E8AC44FE637E}" srcOrd="1" destOrd="0" presId="urn:microsoft.com/office/officeart/2005/8/layout/pyramid1"/>
    <dgm:cxn modelId="{CD79ED47-4708-45DF-B70C-854970B84144}" type="presParOf" srcId="{9B1A73C3-D4F9-47C1-BE9C-E5D9B996E6FE}" destId="{4FDD7975-F446-48ED-955A-642179F8BD11}" srcOrd="2" destOrd="0" presId="urn:microsoft.com/office/officeart/2005/8/layout/pyramid1"/>
    <dgm:cxn modelId="{4659806C-4304-435B-83B9-AA0D87B68D1D}" type="presParOf" srcId="{4FDD7975-F446-48ED-955A-642179F8BD11}" destId="{AA791270-C55D-4CF5-953D-717B5E613001}" srcOrd="0" destOrd="0" presId="urn:microsoft.com/office/officeart/2005/8/layout/pyramid1"/>
    <dgm:cxn modelId="{46F5C59E-B0D0-4CC7-92B0-F5FE5D85A2F8}" type="presParOf" srcId="{4FDD7975-F446-48ED-955A-642179F8BD11}" destId="{8A6865D0-FF86-4791-800D-C5FAC66AAB4E}"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63C1B5-444E-42A4-B981-418E1A81EBD7}">
      <dsp:nvSpPr>
        <dsp:cNvPr id="0" name=""/>
        <dsp:cNvSpPr/>
      </dsp:nvSpPr>
      <dsp:spPr>
        <a:xfrm>
          <a:off x="2743200" y="0"/>
          <a:ext cx="2743199" cy="1508654"/>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ru-RU" sz="2600" kern="1200" dirty="0" smtClean="0"/>
            <a:t>4. Филантропическая ответственность </a:t>
          </a:r>
          <a:endParaRPr lang="ru-RU" sz="2600" kern="1200" dirty="0"/>
        </a:p>
      </dsp:txBody>
      <dsp:txXfrm>
        <a:off x="2743200" y="0"/>
        <a:ext cx="2743199" cy="1508654"/>
      </dsp:txXfrm>
    </dsp:sp>
    <dsp:sp modelId="{CE882670-03AF-4F1D-972C-FA099328F02B}">
      <dsp:nvSpPr>
        <dsp:cNvPr id="0" name=""/>
        <dsp:cNvSpPr/>
      </dsp:nvSpPr>
      <dsp:spPr>
        <a:xfrm>
          <a:off x="1371600" y="1508654"/>
          <a:ext cx="5486399" cy="1508654"/>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ru-RU" sz="2600" kern="1200" dirty="0" smtClean="0"/>
            <a:t>3. Этическая ответственность</a:t>
          </a:r>
          <a:endParaRPr lang="ru-RU" sz="2600" kern="1200" dirty="0"/>
        </a:p>
      </dsp:txBody>
      <dsp:txXfrm>
        <a:off x="2331720" y="1508654"/>
        <a:ext cx="3566160" cy="1508654"/>
      </dsp:txXfrm>
    </dsp:sp>
    <dsp:sp modelId="{AA791270-C55D-4CF5-953D-717B5E613001}">
      <dsp:nvSpPr>
        <dsp:cNvPr id="0" name=""/>
        <dsp:cNvSpPr/>
      </dsp:nvSpPr>
      <dsp:spPr>
        <a:xfrm>
          <a:off x="0" y="3017308"/>
          <a:ext cx="8229600" cy="1508654"/>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ru-RU" sz="2600" kern="1200" dirty="0" smtClean="0"/>
            <a:t>2. Правовая ответственность</a:t>
          </a:r>
        </a:p>
        <a:p>
          <a:pPr lvl="0" algn="ctr" defTabSz="1155700">
            <a:lnSpc>
              <a:spcPct val="90000"/>
            </a:lnSpc>
            <a:spcBef>
              <a:spcPct val="0"/>
            </a:spcBef>
            <a:spcAft>
              <a:spcPct val="35000"/>
            </a:spcAft>
          </a:pPr>
          <a:r>
            <a:rPr lang="ru-RU" sz="2600" kern="1200" dirty="0" smtClean="0"/>
            <a:t>1. Экономическая ответственность</a:t>
          </a:r>
          <a:endParaRPr lang="ru-RU" sz="2600" kern="1200" dirty="0"/>
        </a:p>
      </dsp:txBody>
      <dsp:txXfrm>
        <a:off x="1440179" y="3017308"/>
        <a:ext cx="5349240" cy="150865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1B6223F9-9CE9-4ABF-B2DA-6E5828DF5090}" type="datetimeFigureOut">
              <a:rPr lang="ru-RU"/>
              <a:pPr>
                <a:defRPr/>
              </a:pPr>
              <a:t>19.04.2015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45574D4-8809-40CD-84CB-FB54814DB72A}"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F10004CC-40C2-4522-AD90-5ABB552457E5}" type="datetimeFigureOut">
              <a:rPr lang="ru-RU"/>
              <a:pPr>
                <a:defRPr/>
              </a:pPr>
              <a:t>19.04.2015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897D9F2-64BA-48B3-9936-F810186D4B75}"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03B6E33-1E13-4AD0-8878-EEF64371F4D9}" type="datetimeFigureOut">
              <a:rPr lang="ru-RU"/>
              <a:pPr>
                <a:defRPr/>
              </a:pPr>
              <a:t>19.04.2015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3E535B7-5F5F-4DF4-ACE4-ACA59D83B47C}"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F2317A76-2F3D-4718-B1FE-7A0FAC2E3867}" type="datetimeFigureOut">
              <a:rPr lang="ru-RU"/>
              <a:pPr>
                <a:defRPr/>
              </a:pPr>
              <a:t>19.04.2015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D17D495-6DD0-4D7A-8D43-77C6B2EB3461}"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3D6ED09-81BE-40D4-9EA1-17BA13F74F93}" type="datetimeFigureOut">
              <a:rPr lang="ru-RU"/>
              <a:pPr>
                <a:defRPr/>
              </a:pPr>
              <a:t>19.04.2015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7FB00BB-C78D-460C-9EB0-85346C4758B4}"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0E7D5F21-0CB3-41E0-9678-AE19F546F4C7}" type="datetimeFigureOut">
              <a:rPr lang="ru-RU"/>
              <a:pPr>
                <a:defRPr/>
              </a:pPr>
              <a:t>19.04.2015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731CF97-A9F8-4F76-A3FA-0D75DE50022F}"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D1841511-1EDF-41D6-8DEF-D4640A7F2ABD}" type="datetimeFigureOut">
              <a:rPr lang="ru-RU"/>
              <a:pPr>
                <a:defRPr/>
              </a:pPr>
              <a:t>19.04.2015</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2E1AF25C-2924-4CC9-9382-56ED7ECB869D}"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B33051E4-080C-443F-909B-3BA696934E50}" type="datetimeFigureOut">
              <a:rPr lang="ru-RU"/>
              <a:pPr>
                <a:defRPr/>
              </a:pPr>
              <a:t>19.04.2015</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FE1C5276-9408-4DE8-A74E-9CF36037E989}"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CD8AB1C1-270E-4515-942F-BB0EBEAD8616}" type="datetimeFigureOut">
              <a:rPr lang="ru-RU"/>
              <a:pPr>
                <a:defRPr/>
              </a:pPr>
              <a:t>19.04.2015</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957BDD54-2B55-44FD-98BA-CEF8ACB36FF7}"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F39759E2-A657-4C37-A0F4-D1973F2921AE}" type="datetimeFigureOut">
              <a:rPr lang="ru-RU"/>
              <a:pPr>
                <a:defRPr/>
              </a:pPr>
              <a:t>19.04.2015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ABA4B23-DF31-40C0-8BBA-E0A88EFD412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81AF991D-FC92-4CFB-9207-3856C308BA32}" type="datetimeFigureOut">
              <a:rPr lang="ru-RU"/>
              <a:pPr>
                <a:defRPr/>
              </a:pPr>
              <a:t>19.04.2015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D3A56FF-B218-4730-B585-F3BF4D901459}"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603DC181-7F52-4463-9AAD-77CBE725CD0B}" type="datetimeFigureOut">
              <a:rPr lang="ru-RU"/>
              <a:pPr>
                <a:defRPr/>
              </a:pPr>
              <a:t>19.04.2015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BB0A10A8-1292-46B9-AD42-9EEF43C87376}"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Заголовок 1"/>
          <p:cNvSpPr>
            <a:spLocks noGrp="1"/>
          </p:cNvSpPr>
          <p:nvPr>
            <p:ph type="title"/>
          </p:nvPr>
        </p:nvSpPr>
        <p:spPr/>
        <p:txBody>
          <a:bodyPr/>
          <a:lstStyle/>
          <a:p>
            <a:r>
              <a:rPr lang="ru-RU" sz="2800" b="1" smtClean="0"/>
              <a:t>Тема  1. ЭВОЛЮЦИЯ И СОДЕРЖАНИЕ КОНЦЕПЦИИ КОРПОРАТИВНОЙ СОЦИАЛЬНОЙ ОТВЕТСТВЕННОСТИ</a:t>
            </a:r>
            <a:endParaRPr lang="ru-RU" sz="2800" smtClean="0"/>
          </a:p>
        </p:txBody>
      </p:sp>
      <p:sp>
        <p:nvSpPr>
          <p:cNvPr id="3" name="Содержимое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ru-RU" b="1" dirty="0" smtClean="0"/>
              <a:t>1. Понятие и основные характеристики корпоративной социальной ответственности.</a:t>
            </a:r>
          </a:p>
          <a:p>
            <a:pPr fontAlgn="auto">
              <a:spcAft>
                <a:spcPts val="0"/>
              </a:spcAft>
              <a:buFont typeface="Arial" pitchFamily="34" charset="0"/>
              <a:buChar char="•"/>
              <a:defRPr/>
            </a:pPr>
            <a:r>
              <a:rPr lang="ru-RU" b="1" dirty="0" smtClean="0"/>
              <a:t>2. Формирование комплексной модели корпоративной социальной ответственности.</a:t>
            </a:r>
          </a:p>
          <a:p>
            <a:pPr fontAlgn="auto">
              <a:spcAft>
                <a:spcPts val="0"/>
              </a:spcAft>
              <a:buFont typeface="Arial" pitchFamily="34" charset="0"/>
              <a:buChar char="•"/>
              <a:defRPr/>
            </a:pPr>
            <a:r>
              <a:rPr lang="ru-RU" b="1" dirty="0" smtClean="0"/>
              <a:t> 3. Внешние и внутренние источники корпоративной социальной ответственности</a:t>
            </a:r>
            <a:endParaRPr lang="ru-RU" dirty="0" smtClean="0"/>
          </a:p>
          <a:p>
            <a:pPr fontAlgn="auto">
              <a:spcAft>
                <a:spcPts val="0"/>
              </a:spcAft>
              <a:buFont typeface="Arial" pitchFamily="34" charset="0"/>
              <a:buChar char="•"/>
              <a:defRPr/>
            </a:pPr>
            <a:endParaRPr lang="ru-RU" dirty="0" smtClean="0"/>
          </a:p>
          <a:p>
            <a:pPr fontAlgn="auto">
              <a:spcAft>
                <a:spcPts val="0"/>
              </a:spcAft>
              <a:buFont typeface="Arial" pitchFamily="34" charset="0"/>
              <a:buChar char="•"/>
              <a:defRPr/>
            </a:pP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p:txBody>
          <a:bodyPr/>
          <a:lstStyle/>
          <a:p>
            <a:r>
              <a:rPr lang="ru-RU" smtClean="0"/>
              <a:t>Пирамида Керолла.</a:t>
            </a: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168504008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p:txBody>
          <a:bodyPr/>
          <a:lstStyle/>
          <a:p>
            <a:endParaRPr lang="ru-RU" smtClean="0"/>
          </a:p>
        </p:txBody>
      </p:sp>
      <p:sp>
        <p:nvSpPr>
          <p:cNvPr id="3" name="Содержимое 2"/>
          <p:cNvSpPr>
            <a:spLocks noGrp="1"/>
          </p:cNvSpPr>
          <p:nvPr>
            <p:ph idx="1"/>
          </p:nvPr>
        </p:nvSpPr>
        <p:spPr/>
        <p:txBody>
          <a:bodyPr rtlCol="0">
            <a:normAutofit fontScale="62500" lnSpcReduction="20000"/>
          </a:bodyPr>
          <a:lstStyle/>
          <a:p>
            <a:pPr fontAlgn="auto">
              <a:spcAft>
                <a:spcPts val="0"/>
              </a:spcAft>
              <a:buFont typeface="Arial" pitchFamily="34" charset="0"/>
              <a:buNone/>
              <a:defRPr/>
            </a:pPr>
            <a:r>
              <a:rPr lang="ru-RU" b="1" i="1" dirty="0" smtClean="0"/>
              <a:t>1. экономическая ответственность </a:t>
            </a:r>
            <a:r>
              <a:rPr lang="ru-RU" i="1" dirty="0" smtClean="0"/>
              <a:t>подразумевает </a:t>
            </a:r>
            <a:r>
              <a:rPr lang="ru-RU" dirty="0" smtClean="0"/>
              <a:t>непосредственную обязанность организации на рынке как производителя товаров и услуг удовлетворять какие-либо потребности потребителей и, таким образом, извлекать и свою прибыль.</a:t>
            </a:r>
          </a:p>
          <a:p>
            <a:pPr fontAlgn="auto">
              <a:spcAft>
                <a:spcPts val="0"/>
              </a:spcAft>
              <a:buFont typeface="Arial" pitchFamily="34" charset="0"/>
              <a:buNone/>
              <a:defRPr/>
            </a:pPr>
            <a:r>
              <a:rPr lang="ru-RU" b="1" i="1" dirty="0" smtClean="0"/>
              <a:t>2. Правовая ответственность </a:t>
            </a:r>
            <a:r>
              <a:rPr lang="ru-RU" dirty="0" smtClean="0"/>
              <a:t>подразумевает необходимость законопослушности бизнеса в условиях рыночной экономики, соответствие деятельности компании тем ожиданиям общества, которые зафиксированы в правовых нормах.</a:t>
            </a:r>
          </a:p>
          <a:p>
            <a:pPr fontAlgn="auto">
              <a:spcAft>
                <a:spcPts val="0"/>
              </a:spcAft>
              <a:buFont typeface="Arial" pitchFamily="34" charset="0"/>
              <a:buNone/>
              <a:defRPr/>
            </a:pPr>
            <a:r>
              <a:rPr lang="ru-RU" b="1" i="1" dirty="0" smtClean="0"/>
              <a:t>3. Этическая ответственность </a:t>
            </a:r>
            <a:r>
              <a:rPr lang="ru-RU" dirty="0" smtClean="0"/>
              <a:t>требует от деловой практики организации соответствия тем ожиданиям общества, которые не оговорены в правовых нормах, но основаны на существующих нормах морали.</a:t>
            </a:r>
          </a:p>
          <a:p>
            <a:pPr fontAlgn="auto">
              <a:spcAft>
                <a:spcPts val="0"/>
              </a:spcAft>
              <a:buFont typeface="Arial" pitchFamily="34" charset="0"/>
              <a:buNone/>
              <a:defRPr/>
            </a:pPr>
            <a:r>
              <a:rPr lang="ru-RU" b="1" i="1" dirty="0" smtClean="0"/>
              <a:t>4. Филантропическая или дискреционная ответственность </a:t>
            </a:r>
            <a:r>
              <a:rPr lang="ru-RU" dirty="0" smtClean="0"/>
              <a:t>побуждает фирму к благотворительным действиям, направленным на оказание помощи нуждающимся, в том числе при реализации социальных программ.</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sz="2400" b="1" dirty="0" smtClean="0"/>
              <a:t>Далее А. </a:t>
            </a:r>
            <a:r>
              <a:rPr lang="ru-RU" sz="2400" b="1" dirty="0" err="1" smtClean="0"/>
              <a:t>Керолл</a:t>
            </a:r>
            <a:r>
              <a:rPr lang="ru-RU" sz="2400" b="1" dirty="0" smtClean="0"/>
              <a:t>, развивая комплексную концепцию, предложил модель КСО, которая включила три измерения:</a:t>
            </a:r>
            <a:br>
              <a:rPr lang="ru-RU" sz="2400" b="1" dirty="0" smtClean="0"/>
            </a:br>
            <a:endParaRPr lang="ru-RU" sz="2400" b="1" dirty="0"/>
          </a:p>
        </p:txBody>
      </p:sp>
      <p:sp>
        <p:nvSpPr>
          <p:cNvPr id="3" name="Содержимое 2"/>
          <p:cNvSpPr>
            <a:spLocks noGrp="1"/>
          </p:cNvSpPr>
          <p:nvPr>
            <p:ph idx="1"/>
          </p:nvPr>
        </p:nvSpPr>
        <p:spPr/>
        <p:txBody>
          <a:bodyPr rtlCol="0">
            <a:normAutofit fontScale="85000" lnSpcReduction="10000"/>
          </a:bodyPr>
          <a:lstStyle/>
          <a:p>
            <a:pPr fontAlgn="auto">
              <a:spcAft>
                <a:spcPts val="0"/>
              </a:spcAft>
              <a:buFont typeface="Arial" pitchFamily="34" charset="0"/>
              <a:buNone/>
              <a:defRPr/>
            </a:pPr>
            <a:r>
              <a:rPr lang="ru-RU" dirty="0" smtClean="0"/>
              <a:t>1. корпоративная социальная ответственность — возможные уровни: экономическая, правовая, этическая, дискреционная;</a:t>
            </a:r>
          </a:p>
          <a:p>
            <a:pPr fontAlgn="auto">
              <a:spcAft>
                <a:spcPts val="0"/>
              </a:spcAft>
              <a:buFont typeface="Arial" pitchFamily="34" charset="0"/>
              <a:buNone/>
              <a:defRPr/>
            </a:pPr>
            <a:r>
              <a:rPr lang="ru-RU" dirty="0" smtClean="0"/>
              <a:t>2. корпоративная социальная восприимчивость — диапазон изменений от реактивной к </a:t>
            </a:r>
            <a:r>
              <a:rPr lang="ru-RU" dirty="0" err="1" smtClean="0"/>
              <a:t>проактивной</a:t>
            </a:r>
            <a:r>
              <a:rPr lang="ru-RU" dirty="0" smtClean="0"/>
              <a:t>: реактивная, оборонительная, адаптивная и </a:t>
            </a:r>
            <a:r>
              <a:rPr lang="ru-RU" dirty="0" err="1" smtClean="0"/>
              <a:t>проактивная</a:t>
            </a:r>
            <a:r>
              <a:rPr lang="ru-RU" dirty="0" smtClean="0"/>
              <a:t>;</a:t>
            </a:r>
          </a:p>
          <a:p>
            <a:pPr fontAlgn="auto">
              <a:spcAft>
                <a:spcPts val="0"/>
              </a:spcAft>
              <a:buFont typeface="Arial" pitchFamily="34" charset="0"/>
              <a:buNone/>
              <a:defRPr/>
            </a:pPr>
            <a:r>
              <a:rPr lang="ru-RU" dirty="0" smtClean="0"/>
              <a:t>3. релевантные общественные проблемы — охрана окружающей среды, безопасность продукта, дискриминация, безопасность рабочих мест, взаимодействие с акционерами и т. д.</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p:txBody>
          <a:bodyPr/>
          <a:lstStyle/>
          <a:p>
            <a:r>
              <a:rPr lang="ru-RU" sz="2800" b="1" smtClean="0"/>
              <a:t>Модель корпоративной социальной деятельности С. Вартика и Ф. Кохрена</a:t>
            </a:r>
            <a:endParaRPr lang="ru-RU" sz="2800" smtClean="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1022876377"/>
              </p:ext>
            </p:extLst>
          </p:nvPr>
        </p:nvGraphicFramePr>
        <p:xfrm>
          <a:off x="457200" y="1600200"/>
          <a:ext cx="8229600" cy="4488180"/>
        </p:xfrm>
        <a:graphic>
          <a:graphicData uri="http://schemas.openxmlformats.org/drawingml/2006/table">
            <a:tbl>
              <a:tblPr/>
              <a:tblGrid>
                <a:gridCol w="2743200"/>
                <a:gridCol w="2743200"/>
                <a:gridCol w="2743200"/>
              </a:tblGrid>
              <a:tr h="1227138">
                <a:tc>
                  <a:txBody>
                    <a:bodyPr/>
                    <a:lstStyle/>
                    <a:p>
                      <a:pPr marL="0" marR="0" lvl="0" indent="449263" algn="just" defTabSz="914400" rtl="0" eaLnBrk="1" fontAlgn="base" latinLnBrk="0" hangingPunct="1">
                        <a:lnSpc>
                          <a:spcPct val="150000"/>
                        </a:lnSpc>
                        <a:spcBef>
                          <a:spcPct val="0"/>
                        </a:spcBef>
                        <a:spcAft>
                          <a:spcPct val="0"/>
                        </a:spcAft>
                        <a:buClrTx/>
                        <a:buSzTx/>
                        <a:buFontTx/>
                        <a:buNone/>
                        <a:tabLst/>
                      </a:pPr>
                      <a:r>
                        <a:rPr kumimoji="0" lang="ru-RU" sz="1800" b="1" i="0" u="none" strike="noStrike" cap="none" normalizeH="0" baseline="0" dirty="0" smtClean="0">
                          <a:ln>
                            <a:noFill/>
                          </a:ln>
                          <a:solidFill>
                            <a:srgbClr val="000000"/>
                          </a:solidFill>
                          <a:effectLst/>
                          <a:latin typeface="Times New Roman" pitchFamily="18" charset="0"/>
                          <a:cs typeface="Times New Roman" pitchFamily="18" charset="0"/>
                        </a:rPr>
                        <a:t>Принцип КСД</a:t>
                      </a:r>
                      <a:endParaRPr kumimoji="0" lang="ru-RU" sz="18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25400" marR="254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1" i="0" u="none" strike="noStrike" cap="none" normalizeH="0" baseline="0" dirty="0" smtClean="0">
                          <a:ln>
                            <a:noFill/>
                          </a:ln>
                          <a:solidFill>
                            <a:srgbClr val="000000"/>
                          </a:solidFill>
                          <a:effectLst/>
                          <a:latin typeface="Times New Roman" pitchFamily="18" charset="0"/>
                          <a:cs typeface="Times New Roman" pitchFamily="18" charset="0"/>
                        </a:rPr>
                        <a:t>Процесс - корпоративная социальная восприимчивость</a:t>
                      </a:r>
                      <a:endParaRPr kumimoji="0" lang="ru-RU" sz="18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25400" marR="254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1" i="0" u="none" strike="noStrike" cap="none" normalizeH="0" baseline="0" dirty="0" smtClean="0">
                          <a:ln>
                            <a:noFill/>
                          </a:ln>
                          <a:solidFill>
                            <a:srgbClr val="000000"/>
                          </a:solidFill>
                          <a:effectLst/>
                          <a:latin typeface="Times New Roman" pitchFamily="18" charset="0"/>
                          <a:cs typeface="Times New Roman" pitchFamily="18" charset="0"/>
                        </a:rPr>
                        <a:t>Политика организации в решении общественных проблем</a:t>
                      </a:r>
                      <a:endParaRPr kumimoji="0" lang="ru-RU" sz="18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25400" marR="254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73100">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dirty="0" smtClean="0">
                          <a:ln>
                            <a:noFill/>
                          </a:ln>
                          <a:solidFill>
                            <a:srgbClr val="000000"/>
                          </a:solidFill>
                          <a:effectLst/>
                          <a:latin typeface="Times New Roman" pitchFamily="18" charset="0"/>
                          <a:cs typeface="Times New Roman" pitchFamily="18" charset="0"/>
                        </a:rPr>
                        <a:t>Экономический</a:t>
                      </a:r>
                      <a:endParaRPr kumimoji="0" lang="ru-RU"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dirty="0" smtClean="0">
                          <a:ln>
                            <a:noFill/>
                          </a:ln>
                          <a:solidFill>
                            <a:srgbClr val="000000"/>
                          </a:solidFill>
                          <a:effectLst/>
                          <a:latin typeface="Times New Roman" pitchFamily="18" charset="0"/>
                          <a:cs typeface="Times New Roman" pitchFamily="18" charset="0"/>
                        </a:rPr>
                        <a:t>Реактивная</a:t>
                      </a:r>
                      <a:endParaRPr kumimoji="0" lang="ru-RU"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dirty="0" smtClean="0">
                          <a:ln>
                            <a:noFill/>
                          </a:ln>
                          <a:solidFill>
                            <a:srgbClr val="000000"/>
                          </a:solidFill>
                          <a:effectLst/>
                          <a:latin typeface="Times New Roman" pitchFamily="18" charset="0"/>
                          <a:cs typeface="Times New Roman" pitchFamily="18" charset="0"/>
                        </a:rPr>
                        <a:t>Идентификация проблем</a:t>
                      </a:r>
                      <a:endParaRPr kumimoji="0" lang="ru-RU"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673100">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Times New Roman" pitchFamily="18" charset="0"/>
                          <a:cs typeface="Times New Roman" pitchFamily="18" charset="0"/>
                        </a:rPr>
                        <a:t>Правовой</a:t>
                      </a:r>
                      <a:endParaRPr kumimoji="0" lang="ru-RU" sz="18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dirty="0" smtClean="0">
                          <a:ln>
                            <a:noFill/>
                          </a:ln>
                          <a:solidFill>
                            <a:srgbClr val="000000"/>
                          </a:solidFill>
                          <a:effectLst/>
                          <a:latin typeface="Times New Roman" pitchFamily="18" charset="0"/>
                          <a:cs typeface="Times New Roman" pitchFamily="18" charset="0"/>
                        </a:rPr>
                        <a:t>Оборонительная</a:t>
                      </a:r>
                      <a:endParaRPr kumimoji="0" lang="ru-RU"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Times New Roman" pitchFamily="18" charset="0"/>
                          <a:cs typeface="Times New Roman" pitchFamily="18" charset="0"/>
                        </a:rPr>
                        <a:t>Анализ проблем</a:t>
                      </a:r>
                      <a:endParaRPr kumimoji="0" lang="ru-RU" sz="18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673100">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Times New Roman" pitchFamily="18" charset="0"/>
                          <a:cs typeface="Times New Roman" pitchFamily="18" charset="0"/>
                        </a:rPr>
                        <a:t>Этический</a:t>
                      </a:r>
                      <a:endParaRPr kumimoji="0" lang="ru-RU" sz="18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dirty="0" smtClean="0">
                          <a:ln>
                            <a:noFill/>
                          </a:ln>
                          <a:solidFill>
                            <a:srgbClr val="000000"/>
                          </a:solidFill>
                          <a:effectLst/>
                          <a:latin typeface="Times New Roman" pitchFamily="18" charset="0"/>
                          <a:cs typeface="Times New Roman" pitchFamily="18" charset="0"/>
                        </a:rPr>
                        <a:t>Адаптивная</a:t>
                      </a:r>
                      <a:endParaRPr kumimoji="0" lang="ru-RU"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dirty="0" smtClean="0">
                          <a:ln>
                            <a:noFill/>
                          </a:ln>
                          <a:solidFill>
                            <a:srgbClr val="000000"/>
                          </a:solidFill>
                          <a:effectLst/>
                          <a:latin typeface="Times New Roman" pitchFamily="18" charset="0"/>
                          <a:cs typeface="Times New Roman" pitchFamily="18" charset="0"/>
                        </a:rPr>
                        <a:t>Разработка ответа</a:t>
                      </a:r>
                      <a:endParaRPr kumimoji="0" lang="ru-RU"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673100">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Times New Roman" pitchFamily="18" charset="0"/>
                          <a:cs typeface="Times New Roman" pitchFamily="18" charset="0"/>
                        </a:rPr>
                        <a:t>Дискреционный</a:t>
                      </a:r>
                      <a:endParaRPr kumimoji="0" lang="ru-RU" sz="18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Times New Roman" pitchFamily="18" charset="0"/>
                          <a:cs typeface="Times New Roman" pitchFamily="18" charset="0"/>
                        </a:rPr>
                        <a:t>Проактивная</a:t>
                      </a:r>
                      <a:endParaRPr kumimoji="0" lang="ru-RU" sz="18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449263" algn="ctr" defTabSz="914400" rtl="0" eaLnBrk="1" fontAlgn="base" latinLnBrk="0" hangingPunct="1">
                        <a:lnSpc>
                          <a:spcPct val="150000"/>
                        </a:lnSpc>
                        <a:spcBef>
                          <a:spcPct val="0"/>
                        </a:spcBef>
                        <a:spcAft>
                          <a:spcPct val="0"/>
                        </a:spcAft>
                        <a:buClrTx/>
                        <a:buSzTx/>
                        <a:buFontTx/>
                        <a:buNone/>
                        <a:tabLst/>
                      </a:pPr>
                      <a:r>
                        <a:rPr kumimoji="0" lang="ru-RU" sz="1800" b="0" i="0" u="none" strike="noStrike" cap="none" normalizeH="0" baseline="0" dirty="0" smtClean="0">
                          <a:ln>
                            <a:noFill/>
                          </a:ln>
                          <a:solidFill>
                            <a:srgbClr val="000000"/>
                          </a:solidFill>
                          <a:effectLst/>
                          <a:latin typeface="Times New Roman" pitchFamily="18" charset="0"/>
                          <a:cs typeface="Times New Roman" pitchFamily="18" charset="0"/>
                        </a:rPr>
                        <a:t>Реализация</a:t>
                      </a:r>
                      <a:endParaRPr kumimoji="0" lang="ru-RU"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i="1" dirty="0" smtClean="0"/>
              <a:t>Корпоративная социальная деятельность </a:t>
            </a:r>
            <a:endParaRPr lang="ru-RU" b="1" dirty="0"/>
          </a:p>
        </p:txBody>
      </p:sp>
      <p:sp>
        <p:nvSpPr>
          <p:cNvPr id="3" name="Содержимое 2"/>
          <p:cNvSpPr>
            <a:spLocks noGrp="1"/>
          </p:cNvSpPr>
          <p:nvPr>
            <p:ph idx="1"/>
          </p:nvPr>
        </p:nvSpPr>
        <p:spPr/>
        <p:txBody>
          <a:bodyPr rtlCol="0">
            <a:normAutofit lnSpcReduction="10000"/>
          </a:bodyPr>
          <a:lstStyle/>
          <a:p>
            <a:pPr algn="ctr" fontAlgn="auto">
              <a:spcAft>
                <a:spcPts val="0"/>
              </a:spcAft>
              <a:buFont typeface="Arial" pitchFamily="34" charset="0"/>
              <a:buChar char="•"/>
              <a:defRPr/>
            </a:pPr>
            <a:r>
              <a:rPr lang="ru-RU" dirty="0" smtClean="0"/>
              <a:t>представляет собой основополагающую взаимосвязь между принципами социальной ответственности, процессом социальной восприимчивости и политикой, направленной на решение общественных проблем.</a:t>
            </a:r>
          </a:p>
          <a:p>
            <a:pPr algn="ctr" fontAlgn="auto">
              <a:spcAft>
                <a:spcPts val="0"/>
              </a:spcAft>
              <a:buFont typeface="Arial" pitchFamily="34" charset="0"/>
              <a:buChar char="•"/>
              <a:defRPr/>
            </a:pPr>
            <a:r>
              <a:rPr lang="ru-RU" dirty="0" smtClean="0"/>
              <a:t>Наиболее законченную форму категория КСД приобрела в работах Д. Вуд и </a:t>
            </a:r>
          </a:p>
          <a:p>
            <a:pPr marL="0" indent="0" algn="ctr" fontAlgn="auto">
              <a:spcAft>
                <a:spcPts val="0"/>
              </a:spcAft>
              <a:buNone/>
              <a:defRPr/>
            </a:pPr>
            <a:r>
              <a:rPr lang="ru-RU" dirty="0" smtClean="0"/>
              <a:t>Д. </a:t>
            </a:r>
            <a:r>
              <a:rPr lang="ru-RU" dirty="0" err="1" smtClean="0"/>
              <a:t>Свансон</a:t>
            </a:r>
            <a:r>
              <a:rPr lang="ru-RU" dirty="0" smtClean="0"/>
              <a:t>.</a:t>
            </a:r>
          </a:p>
          <a:p>
            <a:pPr fontAlgn="auto">
              <a:spcAft>
                <a:spcPts val="0"/>
              </a:spcAft>
              <a:buFont typeface="Arial" pitchFamily="34" charset="0"/>
              <a:buChar char="•"/>
              <a:defRPr/>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p:txBody>
          <a:bodyPr/>
          <a:lstStyle/>
          <a:p>
            <a:r>
              <a:rPr lang="ru-RU" sz="2400" b="1" smtClean="0"/>
              <a:t>Направляющие силы, действующие в модели корпоративной социальной деятельности С. Вартика и </a:t>
            </a:r>
            <a:br>
              <a:rPr lang="ru-RU" sz="2400" b="1" smtClean="0"/>
            </a:br>
            <a:r>
              <a:rPr lang="ru-RU" sz="2400" b="1" smtClean="0"/>
              <a:t>Ф. Кохрена</a:t>
            </a:r>
            <a:endParaRPr lang="ru-RU" sz="2400" smtClean="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2711029911"/>
              </p:ext>
            </p:extLst>
          </p:nvPr>
        </p:nvGraphicFramePr>
        <p:xfrm>
          <a:off x="457200" y="1600200"/>
          <a:ext cx="8229600" cy="3914775"/>
        </p:xfrm>
        <a:graphic>
          <a:graphicData uri="http://schemas.openxmlformats.org/drawingml/2006/table">
            <a:tbl>
              <a:tblPr/>
              <a:tblGrid>
                <a:gridCol w="2743200"/>
                <a:gridCol w="2743200"/>
                <a:gridCol w="2743200"/>
              </a:tblGrid>
              <a:tr h="1304925">
                <a:tc>
                  <a:txBody>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Times New Roman" pitchFamily="18" charset="0"/>
                          <a:cs typeface="Times New Roman" pitchFamily="18" charset="0"/>
                        </a:rPr>
                        <a:t>Корпоративная социальная ответственность: направляющие силы</a:t>
                      </a:r>
                      <a:endParaRPr kumimoji="0" lang="ru-RU" sz="16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25400" marR="254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Times New Roman" pitchFamily="18" charset="0"/>
                          <a:cs typeface="Times New Roman" pitchFamily="18" charset="0"/>
                        </a:rPr>
                        <a:t>Корпоративная социальная восприимчивость: направляющие силы</a:t>
                      </a:r>
                      <a:endParaRPr kumimoji="0" lang="ru-RU" sz="16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25400" marR="254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0000"/>
                          </a:solidFill>
                          <a:effectLst/>
                          <a:latin typeface="Times New Roman" pitchFamily="18" charset="0"/>
                          <a:cs typeface="Times New Roman" pitchFamily="18" charset="0"/>
                        </a:rPr>
                        <a:t>Политика компании: направляющие силы</a:t>
                      </a:r>
                      <a:endParaRPr kumimoji="0" lang="ru-RU" sz="1600" b="1" i="0" u="none" strike="noStrike" cap="none" normalizeH="0" baseline="0" smtClean="0">
                        <a:ln>
                          <a:noFill/>
                        </a:ln>
                        <a:solidFill>
                          <a:srgbClr val="FFFFFF"/>
                        </a:solidFill>
                        <a:effectLst/>
                        <a:latin typeface="Calibri" pitchFamily="34" charset="0"/>
                        <a:ea typeface="Calibri" pitchFamily="34" charset="0"/>
                        <a:cs typeface="Times New Roman" pitchFamily="18" charset="0"/>
                      </a:endParaRPr>
                    </a:p>
                  </a:txBody>
                  <a:tcPr marL="25400" marR="254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304925">
                <a:tc>
                  <a:txBody>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Times New Roman" pitchFamily="18" charset="0"/>
                          <a:cs typeface="Times New Roman" pitchFamily="18" charset="0"/>
                        </a:rPr>
                        <a:t>Общественный договор</a:t>
                      </a:r>
                      <a:endParaRPr kumimoji="0" lang="ru-RU" sz="16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cs typeface="Times New Roman" pitchFamily="18" charset="0"/>
                        </a:rPr>
                        <a:t>Способность к восприятию меняющихся общественных условий</a:t>
                      </a:r>
                      <a:endParaRPr kumimoji="0" lang="ru-RU" sz="16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Times New Roman" pitchFamily="18" charset="0"/>
                          <a:cs typeface="Times New Roman" pitchFamily="18" charset="0"/>
                        </a:rPr>
                        <a:t>Минимизация рисков</a:t>
                      </a:r>
                      <a:endParaRPr kumimoji="0" lang="ru-RU" sz="16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304925">
                <a:tc>
                  <a:txBody>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Times New Roman" pitchFamily="18" charset="0"/>
                          <a:cs typeface="Times New Roman" pitchFamily="18" charset="0"/>
                        </a:rPr>
                        <a:t>Корпорация как моральный агент</a:t>
                      </a:r>
                      <a:endParaRPr kumimoji="0" lang="ru-RU" sz="16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cs typeface="Times New Roman" pitchFamily="18" charset="0"/>
                        </a:rPr>
                        <a:t>Управленческие подходы к разработке способов восприятия</a:t>
                      </a:r>
                      <a:endParaRPr kumimoji="0" lang="ru-RU" sz="16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cs typeface="Times New Roman" pitchFamily="18" charset="0"/>
                        </a:rPr>
                        <a:t>Внедрение эффективной корпоративной социальной политики</a:t>
                      </a:r>
                      <a:endParaRPr kumimoji="0" lang="ru-RU" sz="16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25400" marR="2540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p:txBody>
          <a:bodyPr/>
          <a:lstStyle/>
          <a:p>
            <a:r>
              <a:rPr lang="ru-RU" smtClean="0"/>
              <a:t>Д. Вуд </a:t>
            </a:r>
          </a:p>
        </p:txBody>
      </p:sp>
      <p:sp>
        <p:nvSpPr>
          <p:cNvPr id="17411" name="Содержимое 2"/>
          <p:cNvSpPr>
            <a:spLocks noGrp="1"/>
          </p:cNvSpPr>
          <p:nvPr>
            <p:ph idx="1"/>
          </p:nvPr>
        </p:nvSpPr>
        <p:spPr/>
        <p:txBody>
          <a:bodyPr/>
          <a:lstStyle/>
          <a:p>
            <a:r>
              <a:rPr lang="ru-RU" smtClean="0"/>
              <a:t>предложила следующую </a:t>
            </a:r>
            <a:r>
              <a:rPr lang="ru-RU" i="1" smtClean="0"/>
              <a:t>модель корпоративной социальной деятельности </a:t>
            </a:r>
            <a:r>
              <a:rPr lang="ru-RU" smtClean="0"/>
              <a:t>(КСД), включающую принципы КСД, процессы КСД и результаты корпоративного поведения.</a:t>
            </a:r>
          </a:p>
          <a:p>
            <a:endParaRPr lang="ru-RU"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dirty="0" smtClean="0"/>
              <a:t>Принципы КСО:</a:t>
            </a:r>
            <a:r>
              <a:rPr lang="ru-RU" dirty="0" smtClean="0"/>
              <a:t/>
            </a:r>
            <a:br>
              <a:rPr lang="ru-RU" dirty="0" smtClean="0"/>
            </a:br>
            <a:r>
              <a:rPr lang="ru-RU" dirty="0" smtClean="0"/>
              <a:t>Д. Вуд </a:t>
            </a:r>
            <a:endParaRPr lang="ru-RU" dirty="0"/>
          </a:p>
        </p:txBody>
      </p:sp>
      <p:sp>
        <p:nvSpPr>
          <p:cNvPr id="3" name="Содержимое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ru-RU" b="1" dirty="0" smtClean="0"/>
              <a:t>Институциональный принцип легитимности: </a:t>
            </a:r>
            <a:r>
              <a:rPr lang="ru-RU" dirty="0" smtClean="0"/>
              <a:t>общество обеспечивает бизнесу легитимность и наделяет его властью. В долгосрочной перспективе эту власть теряют те, кто, с точки зрения общества, не использует ее ответственно.</a:t>
            </a:r>
          </a:p>
          <a:p>
            <a:pPr fontAlgn="auto">
              <a:spcAft>
                <a:spcPts val="0"/>
              </a:spcAft>
              <a:buFont typeface="Arial" pitchFamily="34" charset="0"/>
              <a:buChar char="•"/>
              <a:defRPr/>
            </a:pPr>
            <a:r>
              <a:rPr lang="ru-RU" b="1" dirty="0" smtClean="0"/>
              <a:t>Организационный принцип публично-правовой ответственности: </a:t>
            </a:r>
            <a:r>
              <a:rPr lang="ru-RU" dirty="0" smtClean="0"/>
              <a:t>организации в бизнесе ответственны за те результаты, которые относятся к областям их взаимодействия с обществом.</a:t>
            </a:r>
          </a:p>
          <a:p>
            <a:pPr fontAlgn="auto">
              <a:spcAft>
                <a:spcPts val="0"/>
              </a:spcAft>
              <a:buFont typeface="Arial" pitchFamily="34" charset="0"/>
              <a:buChar char="•"/>
              <a:defRPr/>
            </a:pPr>
            <a:r>
              <a:rPr lang="ru-RU" b="1" dirty="0" smtClean="0"/>
              <a:t>Индивидуальный принцип свободы управленческого выбора: </a:t>
            </a:r>
            <a:r>
              <a:rPr lang="ru-RU" dirty="0" smtClean="0"/>
              <a:t>менеджеры являются моральными агентами. В каждой области корпоративной социальной ответственности они обязаны использовать имеющуюся у них свободу выбора для достижения социальноответственных результатов.</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sz="2700" b="1" dirty="0" smtClean="0"/>
              <a:t>Процессы корпоративной социальной восприимчивости:</a:t>
            </a:r>
            <a:br>
              <a:rPr lang="ru-RU" sz="2700" b="1" dirty="0" smtClean="0"/>
            </a:br>
            <a:r>
              <a:rPr lang="ru-RU" sz="2700" b="1" dirty="0" smtClean="0"/>
              <a:t> </a:t>
            </a:r>
            <a:r>
              <a:rPr lang="ru-RU" sz="2700" b="1" dirty="0" smtClean="0"/>
              <a:t>Донны </a:t>
            </a:r>
            <a:r>
              <a:rPr lang="ru-RU" sz="2700" b="1" dirty="0" smtClean="0"/>
              <a:t>Вуд </a:t>
            </a:r>
            <a:r>
              <a:rPr lang="ru-RU" dirty="0" smtClean="0"/>
              <a:t/>
            </a:r>
            <a:br>
              <a:rPr lang="ru-RU" dirty="0" smtClean="0"/>
            </a:br>
            <a:endParaRPr lang="ru-RU" dirty="0"/>
          </a:p>
        </p:txBody>
      </p:sp>
      <p:sp>
        <p:nvSpPr>
          <p:cNvPr id="19459" name="Содержимое 2"/>
          <p:cNvSpPr>
            <a:spLocks noGrp="1"/>
          </p:cNvSpPr>
          <p:nvPr>
            <p:ph idx="1"/>
          </p:nvPr>
        </p:nvSpPr>
        <p:spPr/>
        <p:txBody>
          <a:bodyPr/>
          <a:lstStyle/>
          <a:p>
            <a:r>
              <a:rPr lang="ru-RU" smtClean="0"/>
              <a:t>1. Оценка среды ведения бизнеса.</a:t>
            </a:r>
          </a:p>
          <a:p>
            <a:r>
              <a:rPr lang="ru-RU" smtClean="0"/>
              <a:t>2. Управление заинтересованными сторонами (стейкхолдерами).</a:t>
            </a:r>
          </a:p>
          <a:p>
            <a:r>
              <a:rPr lang="ru-RU" smtClean="0"/>
              <a:t>3. Управление проблемами.</a:t>
            </a:r>
            <a:br>
              <a:rPr lang="ru-RU" smtClean="0"/>
            </a:br>
            <a:endParaRPr lang="ru-RU"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sz="2800" dirty="0" smtClean="0"/>
              <a:t>(Д. Вуд) </a:t>
            </a:r>
            <a:r>
              <a:rPr lang="ru-RU" sz="3200" b="1" dirty="0" smtClean="0"/>
              <a:t>Результаты корпоративного поведения:</a:t>
            </a:r>
            <a:r>
              <a:rPr lang="ru-RU" sz="3200" dirty="0" smtClean="0"/>
              <a:t/>
            </a:r>
            <a:br>
              <a:rPr lang="ru-RU" sz="3200" dirty="0" smtClean="0"/>
            </a:br>
            <a:r>
              <a:rPr lang="ru-RU" sz="3200" dirty="0" smtClean="0"/>
              <a:t> </a:t>
            </a:r>
            <a:br>
              <a:rPr lang="ru-RU" sz="3200" dirty="0" smtClean="0"/>
            </a:br>
            <a:endParaRPr lang="ru-RU" sz="3200" dirty="0"/>
          </a:p>
        </p:txBody>
      </p:sp>
      <p:sp>
        <p:nvSpPr>
          <p:cNvPr id="20483" name="Содержимое 2"/>
          <p:cNvSpPr>
            <a:spLocks noGrp="1"/>
          </p:cNvSpPr>
          <p:nvPr>
            <p:ph idx="1"/>
          </p:nvPr>
        </p:nvSpPr>
        <p:spPr/>
        <p:txBody>
          <a:bodyPr/>
          <a:lstStyle/>
          <a:p>
            <a:r>
              <a:rPr lang="ru-RU" smtClean="0"/>
              <a:t>Воздействие на общество.</a:t>
            </a:r>
          </a:p>
          <a:p>
            <a:r>
              <a:rPr lang="ru-RU" smtClean="0"/>
              <a:t>Социальные программы.</a:t>
            </a:r>
          </a:p>
          <a:p>
            <a:r>
              <a:rPr lang="ru-RU" smtClean="0"/>
              <a:t>Социальная политика. </a:t>
            </a:r>
          </a:p>
          <a:p>
            <a:endParaRPr lang="ru-RU"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endParaRPr lang="ru-RU" smtClean="0"/>
          </a:p>
        </p:txBody>
      </p:sp>
      <p:sp>
        <p:nvSpPr>
          <p:cNvPr id="3075" name="Содержимое 2"/>
          <p:cNvSpPr>
            <a:spLocks noGrp="1"/>
          </p:cNvSpPr>
          <p:nvPr>
            <p:ph idx="1"/>
          </p:nvPr>
        </p:nvSpPr>
        <p:spPr/>
        <p:txBody>
          <a:bodyPr/>
          <a:lstStyle/>
          <a:p>
            <a:r>
              <a:rPr lang="ru-RU" b="1" smtClean="0"/>
              <a:t> 4. Понимание и реализация корпоративной социальной ответственности.</a:t>
            </a:r>
          </a:p>
          <a:p>
            <a:r>
              <a:rPr lang="ru-RU" b="1" smtClean="0"/>
              <a:t>5. Концепции стейкхолдеров и корпоративного гражданства.</a:t>
            </a:r>
          </a:p>
          <a:p>
            <a:endParaRPr lang="ru-RU" smtClean="0"/>
          </a:p>
          <a:p>
            <a:endParaRPr lang="ru-RU"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sz="2800" b="1" dirty="0" smtClean="0"/>
              <a:t>Д. </a:t>
            </a:r>
            <a:r>
              <a:rPr lang="ru-RU" sz="2800" b="1" dirty="0" err="1" smtClean="0"/>
              <a:t>Свансон</a:t>
            </a:r>
            <a:r>
              <a:rPr lang="ru-RU" sz="2800" b="1" dirty="0" smtClean="0"/>
              <a:t> выделила следующие ценностные организационные процессы:</a:t>
            </a:r>
            <a:br>
              <a:rPr lang="ru-RU" sz="2800" b="1" dirty="0" smtClean="0"/>
            </a:br>
            <a:endParaRPr lang="ru-RU" sz="2800" b="1" dirty="0"/>
          </a:p>
        </p:txBody>
      </p:sp>
      <p:sp>
        <p:nvSpPr>
          <p:cNvPr id="3" name="Содержимое 2"/>
          <p:cNvSpPr>
            <a:spLocks noGrp="1"/>
          </p:cNvSpPr>
          <p:nvPr>
            <p:ph idx="1"/>
          </p:nvPr>
        </p:nvSpPr>
        <p:spPr/>
        <p:txBody>
          <a:bodyPr rtlCol="0">
            <a:normAutofit fontScale="77500" lnSpcReduction="20000"/>
          </a:bodyPr>
          <a:lstStyle/>
          <a:p>
            <a:pPr fontAlgn="auto">
              <a:spcAft>
                <a:spcPts val="0"/>
              </a:spcAft>
              <a:buFont typeface="Arial" pitchFamily="34" charset="0"/>
              <a:buChar char="•"/>
              <a:defRPr/>
            </a:pPr>
            <a:r>
              <a:rPr lang="ru-RU" dirty="0" err="1" smtClean="0"/>
              <a:t>экономайзинг</a:t>
            </a:r>
            <a:r>
              <a:rPr lang="ru-RU" dirty="0" smtClean="0"/>
              <a:t> — процесс достижения эффективных результатов в рамках конкурентного поведения; при этом организации несут ответственность за результаты </a:t>
            </a:r>
            <a:r>
              <a:rPr lang="ru-RU" dirty="0" err="1" smtClean="0"/>
              <a:t>экономайзинга</a:t>
            </a:r>
            <a:r>
              <a:rPr lang="ru-RU" dirty="0" smtClean="0"/>
              <a:t>;</a:t>
            </a:r>
          </a:p>
          <a:p>
            <a:pPr fontAlgn="auto">
              <a:spcAft>
                <a:spcPts val="0"/>
              </a:spcAft>
              <a:buFont typeface="Arial" pitchFamily="34" charset="0"/>
              <a:buChar char="•"/>
              <a:defRPr/>
            </a:pPr>
            <a:r>
              <a:rPr lang="ru-RU" dirty="0" smtClean="0"/>
              <a:t>стремление к власти — борьба за повышение статуса в рамках управленческой иерархии; при этом высшие менеджеры при принятии решений должны ставить интересы </a:t>
            </a:r>
            <a:r>
              <a:rPr lang="ru-RU" dirty="0" err="1" smtClean="0"/>
              <a:t>экономайзинга</a:t>
            </a:r>
            <a:r>
              <a:rPr lang="ru-RU" dirty="0" smtClean="0"/>
              <a:t> и </a:t>
            </a:r>
            <a:r>
              <a:rPr lang="ru-RU" dirty="0" err="1" smtClean="0"/>
              <a:t>эколоджайзинга</a:t>
            </a:r>
            <a:r>
              <a:rPr lang="ru-RU" dirty="0" smtClean="0"/>
              <a:t> выше стремления к власти;</a:t>
            </a:r>
          </a:p>
          <a:p>
            <a:pPr fontAlgn="auto">
              <a:spcAft>
                <a:spcPts val="0"/>
              </a:spcAft>
              <a:buFont typeface="Arial" pitchFamily="34" charset="0"/>
              <a:buChar char="•"/>
              <a:defRPr/>
            </a:pPr>
            <a:r>
              <a:rPr lang="ru-RU" dirty="0" err="1" smtClean="0"/>
              <a:t>эколоджайзинг</a:t>
            </a:r>
            <a:r>
              <a:rPr lang="ru-RU" dirty="0" smtClean="0"/>
              <a:t> — процесс развития связей организации с внешней средой, обеспечивающий устойчивость организации; при этом организации несут ответственность за результаты </a:t>
            </a:r>
            <a:r>
              <a:rPr lang="ru-RU" dirty="0" err="1" smtClean="0"/>
              <a:t>эколоджайзинга</a:t>
            </a:r>
            <a:r>
              <a:rPr lang="ru-RU" dirty="0" smtClean="0"/>
              <a:t>.</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sz="3600" b="1" dirty="0" smtClean="0"/>
              <a:t>5. Концепции </a:t>
            </a:r>
            <a:r>
              <a:rPr lang="ru-RU" sz="3600" b="1" dirty="0" err="1" smtClean="0"/>
              <a:t>стейкхолдеров</a:t>
            </a:r>
            <a:r>
              <a:rPr lang="ru-RU" sz="3600" b="1" dirty="0" smtClean="0"/>
              <a:t> и корпоративного гражданства</a:t>
            </a:r>
            <a:r>
              <a:rPr lang="ru-RU" sz="3600" dirty="0" smtClean="0"/>
              <a:t/>
            </a:r>
            <a:br>
              <a:rPr lang="ru-RU" sz="3600" dirty="0" smtClean="0"/>
            </a:br>
            <a:endParaRPr lang="ru-RU" sz="3600" dirty="0"/>
          </a:p>
        </p:txBody>
      </p:sp>
      <p:sp>
        <p:nvSpPr>
          <p:cNvPr id="3" name="Содержимое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ru-RU" dirty="0" smtClean="0"/>
              <a:t>Помимо концепции КСД, начиная с 90-х гг. </a:t>
            </a:r>
            <a:r>
              <a:rPr lang="en-US" dirty="0" smtClean="0"/>
              <a:t>XX</a:t>
            </a:r>
            <a:r>
              <a:rPr lang="ru-RU" dirty="0" smtClean="0"/>
              <a:t> в., стали развиваться альтернативные КСД концепции — концепция </a:t>
            </a:r>
            <a:r>
              <a:rPr lang="ru-RU" i="1" dirty="0" err="1" smtClean="0"/>
              <a:t>стейкхолдеров</a:t>
            </a:r>
            <a:r>
              <a:rPr lang="ru-RU" i="1" dirty="0" smtClean="0"/>
              <a:t> </a:t>
            </a:r>
            <a:r>
              <a:rPr lang="ru-RU" dirty="0" smtClean="0"/>
              <a:t>или </a:t>
            </a:r>
            <a:r>
              <a:rPr lang="ru-RU" i="1" dirty="0" smtClean="0"/>
              <a:t>заинтересованных сторон, </a:t>
            </a:r>
            <a:r>
              <a:rPr lang="ru-RU" dirty="0" smtClean="0"/>
              <a:t>концепция </a:t>
            </a:r>
            <a:r>
              <a:rPr lang="ru-RU" i="1" dirty="0" smtClean="0"/>
              <a:t>корпоративного гражданства </a:t>
            </a:r>
            <a:r>
              <a:rPr lang="ru-RU" dirty="0" smtClean="0"/>
              <a:t>и концепция </a:t>
            </a:r>
            <a:r>
              <a:rPr lang="ru-RU" i="1" dirty="0" smtClean="0"/>
              <a:t>корпоративной устойчивости.</a:t>
            </a:r>
            <a:endParaRPr lang="ru-RU" dirty="0" smtClean="0"/>
          </a:p>
          <a:p>
            <a:pPr fontAlgn="auto">
              <a:spcAft>
                <a:spcPts val="0"/>
              </a:spcAft>
              <a:buFont typeface="Arial" pitchFamily="34" charset="0"/>
              <a:buChar char="•"/>
              <a:defRPr/>
            </a:pPr>
            <a:r>
              <a:rPr lang="ru-RU" dirty="0" smtClean="0"/>
              <a:t>Наиболее важное место среди этих концепций занимает </a:t>
            </a:r>
            <a:r>
              <a:rPr lang="ru-RU" b="1" dirty="0" smtClean="0"/>
              <a:t>концепция заинтересованных сторон или </a:t>
            </a:r>
            <a:r>
              <a:rPr lang="ru-RU" b="1" dirty="0" err="1" smtClean="0"/>
              <a:t>стейкхолдеров</a:t>
            </a:r>
            <a:r>
              <a:rPr lang="ru-RU" b="1" dirty="0" smtClean="0"/>
              <a:t>. </a:t>
            </a:r>
            <a:r>
              <a:rPr lang="ru-RU" dirty="0" smtClean="0"/>
              <a:t>Основоположник концепции — профессор </a:t>
            </a:r>
            <a:r>
              <a:rPr lang="ru-RU" dirty="0" err="1" smtClean="0"/>
              <a:t>Вирджинского</a:t>
            </a:r>
            <a:r>
              <a:rPr lang="ru-RU" dirty="0" smtClean="0"/>
              <a:t> университета Э. </a:t>
            </a:r>
            <a:r>
              <a:rPr lang="ru-RU" dirty="0" err="1" smtClean="0"/>
              <a:t>Фримен</a:t>
            </a:r>
            <a:r>
              <a:rPr lang="ru-RU" dirty="0" smtClean="0"/>
              <a:t>.</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sz="2800" b="1" dirty="0" smtClean="0"/>
              <a:t>Примерный перечень заинтересованных сторон современной организации следующий:</a:t>
            </a:r>
            <a:br>
              <a:rPr lang="ru-RU" sz="2800" b="1" dirty="0" smtClean="0"/>
            </a:br>
            <a:endParaRPr lang="ru-RU" sz="2800" b="1" dirty="0"/>
          </a:p>
        </p:txBody>
      </p:sp>
      <p:sp>
        <p:nvSpPr>
          <p:cNvPr id="3" name="Содержимое 2"/>
          <p:cNvSpPr>
            <a:spLocks noGrp="1"/>
          </p:cNvSpPr>
          <p:nvPr>
            <p:ph idx="1"/>
          </p:nvPr>
        </p:nvSpPr>
        <p:spPr/>
        <p:txBody>
          <a:bodyPr rtlCol="0">
            <a:normAutofit fontScale="77500" lnSpcReduction="20000"/>
          </a:bodyPr>
          <a:lstStyle/>
          <a:p>
            <a:pPr fontAlgn="auto">
              <a:spcAft>
                <a:spcPts val="0"/>
              </a:spcAft>
              <a:buFont typeface="Arial" pitchFamily="34" charset="0"/>
              <a:buChar char="•"/>
              <a:defRPr/>
            </a:pPr>
            <a:r>
              <a:rPr lang="ru-RU" dirty="0" smtClean="0"/>
              <a:t>собственники;</a:t>
            </a:r>
          </a:p>
          <a:p>
            <a:pPr fontAlgn="auto">
              <a:spcAft>
                <a:spcPts val="0"/>
              </a:spcAft>
              <a:buFont typeface="Arial" pitchFamily="34" charset="0"/>
              <a:buChar char="•"/>
              <a:defRPr/>
            </a:pPr>
            <a:r>
              <a:rPr lang="ru-RU" dirty="0" smtClean="0"/>
              <a:t>потребители;</a:t>
            </a:r>
          </a:p>
          <a:p>
            <a:pPr fontAlgn="auto">
              <a:spcAft>
                <a:spcPts val="0"/>
              </a:spcAft>
              <a:buFont typeface="Arial" pitchFamily="34" charset="0"/>
              <a:buChar char="•"/>
              <a:defRPr/>
            </a:pPr>
            <a:r>
              <a:rPr lang="ru-RU" dirty="0" smtClean="0"/>
              <a:t>группы защиты прав потребителей;</a:t>
            </a:r>
          </a:p>
          <a:p>
            <a:pPr fontAlgn="auto">
              <a:spcAft>
                <a:spcPts val="0"/>
              </a:spcAft>
              <a:buFont typeface="Arial" pitchFamily="34" charset="0"/>
              <a:buChar char="•"/>
              <a:defRPr/>
            </a:pPr>
            <a:r>
              <a:rPr lang="ru-RU" dirty="0" smtClean="0"/>
              <a:t>конкуренты;</a:t>
            </a:r>
          </a:p>
          <a:p>
            <a:pPr fontAlgn="auto">
              <a:spcAft>
                <a:spcPts val="0"/>
              </a:spcAft>
              <a:buFont typeface="Arial" pitchFamily="34" charset="0"/>
              <a:buChar char="•"/>
              <a:defRPr/>
            </a:pPr>
            <a:r>
              <a:rPr lang="ru-RU" dirty="0" smtClean="0"/>
              <a:t>средства массовой информации;</a:t>
            </a:r>
          </a:p>
          <a:p>
            <a:pPr fontAlgn="auto">
              <a:spcAft>
                <a:spcPts val="0"/>
              </a:spcAft>
              <a:buFont typeface="Arial" pitchFamily="34" charset="0"/>
              <a:buChar char="•"/>
              <a:defRPr/>
            </a:pPr>
            <a:r>
              <a:rPr lang="ru-RU" dirty="0" smtClean="0"/>
              <a:t>работники;	</a:t>
            </a:r>
          </a:p>
          <a:p>
            <a:pPr fontAlgn="auto">
              <a:spcAft>
                <a:spcPts val="0"/>
              </a:spcAft>
              <a:buFont typeface="Arial" pitchFamily="34" charset="0"/>
              <a:buChar char="•"/>
              <a:defRPr/>
            </a:pPr>
            <a:r>
              <a:rPr lang="ru-RU" dirty="0" smtClean="0"/>
              <a:t>группы по интересам;</a:t>
            </a:r>
          </a:p>
          <a:p>
            <a:pPr fontAlgn="auto">
              <a:spcAft>
                <a:spcPts val="0"/>
              </a:spcAft>
              <a:buFont typeface="Arial" pitchFamily="34" charset="0"/>
              <a:buChar char="•"/>
              <a:defRPr/>
            </a:pPr>
            <a:r>
              <a:rPr lang="ru-RU" dirty="0" smtClean="0"/>
              <a:t>защитники окружающей среды;</a:t>
            </a:r>
          </a:p>
          <a:p>
            <a:pPr fontAlgn="auto">
              <a:spcAft>
                <a:spcPts val="0"/>
              </a:spcAft>
              <a:buFont typeface="Arial" pitchFamily="34" charset="0"/>
              <a:buChar char="•"/>
              <a:defRPr/>
            </a:pPr>
            <a:r>
              <a:rPr lang="ru-RU" dirty="0" smtClean="0"/>
              <a:t>поставщики;</a:t>
            </a:r>
          </a:p>
          <a:p>
            <a:pPr fontAlgn="auto">
              <a:spcAft>
                <a:spcPts val="0"/>
              </a:spcAft>
              <a:buFont typeface="Arial" pitchFamily="34" charset="0"/>
              <a:buChar char="•"/>
              <a:defRPr/>
            </a:pPr>
            <a:r>
              <a:rPr lang="ru-RU" dirty="0" smtClean="0"/>
              <a:t>правительственные организации;</a:t>
            </a:r>
          </a:p>
          <a:p>
            <a:pPr fontAlgn="auto">
              <a:spcAft>
                <a:spcPts val="0"/>
              </a:spcAft>
              <a:buFont typeface="Arial" pitchFamily="34" charset="0"/>
              <a:buChar char="•"/>
              <a:defRPr/>
            </a:pPr>
            <a:r>
              <a:rPr lang="ru-RU" dirty="0" smtClean="0"/>
              <a:t>организации местных сообществ.</a:t>
            </a: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Заголовок 1"/>
          <p:cNvSpPr>
            <a:spLocks noGrp="1"/>
          </p:cNvSpPr>
          <p:nvPr>
            <p:ph type="title"/>
          </p:nvPr>
        </p:nvSpPr>
        <p:spPr/>
        <p:txBody>
          <a:bodyPr/>
          <a:lstStyle/>
          <a:p>
            <a:endParaRPr lang="ru-RU" dirty="0" smtClean="0"/>
          </a:p>
        </p:txBody>
      </p:sp>
      <p:sp>
        <p:nvSpPr>
          <p:cNvPr id="24579" name="Содержимое 2"/>
          <p:cNvSpPr>
            <a:spLocks noGrp="1"/>
          </p:cNvSpPr>
          <p:nvPr>
            <p:ph idx="1"/>
          </p:nvPr>
        </p:nvSpPr>
        <p:spPr/>
        <p:txBody>
          <a:bodyPr/>
          <a:lstStyle/>
          <a:p>
            <a:r>
              <a:rPr lang="ru-RU" dirty="0" smtClean="0"/>
              <a:t>М. </a:t>
            </a:r>
            <a:r>
              <a:rPr lang="ru-RU" dirty="0" err="1" smtClean="0"/>
              <a:t>Кларксон</a:t>
            </a:r>
            <a:r>
              <a:rPr lang="ru-RU" dirty="0" smtClean="0"/>
              <a:t> разработал принципы управления заинтересованными сторонами, так называемые </a:t>
            </a:r>
            <a:r>
              <a:rPr lang="ru-RU" i="1" dirty="0" smtClean="0"/>
              <a:t>принципы М. </a:t>
            </a:r>
            <a:r>
              <a:rPr lang="ru-RU" i="1" dirty="0" err="1" smtClean="0"/>
              <a:t>Кларксона</a:t>
            </a:r>
            <a:r>
              <a:rPr lang="ru-RU" i="1" dirty="0" smtClean="0"/>
              <a:t>, </a:t>
            </a:r>
            <a:r>
              <a:rPr lang="ru-RU" dirty="0" smtClean="0"/>
              <a:t>которые, по сути, содержат рациональные правила управления всей системой принципов, процессов и результатов корпоративной деятельности.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1"/>
          <p:cNvSpPr>
            <a:spLocks noGrp="1"/>
          </p:cNvSpPr>
          <p:nvPr>
            <p:ph type="title"/>
          </p:nvPr>
        </p:nvSpPr>
        <p:spPr/>
        <p:txBody>
          <a:bodyPr/>
          <a:lstStyle/>
          <a:p>
            <a:r>
              <a:rPr lang="ru-RU" i="1" smtClean="0"/>
              <a:t>Принципы  М. Кларксона:</a:t>
            </a:r>
            <a:endParaRPr lang="ru-RU" smtClean="0"/>
          </a:p>
        </p:txBody>
      </p:sp>
      <p:sp>
        <p:nvSpPr>
          <p:cNvPr id="3" name="Содержимое 2"/>
          <p:cNvSpPr>
            <a:spLocks noGrp="1"/>
          </p:cNvSpPr>
          <p:nvPr>
            <p:ph idx="1"/>
          </p:nvPr>
        </p:nvSpPr>
        <p:spPr/>
        <p:txBody>
          <a:bodyPr rtlCol="0">
            <a:normAutofit fontScale="85000" lnSpcReduction="10000"/>
          </a:bodyPr>
          <a:lstStyle/>
          <a:p>
            <a:pPr fontAlgn="auto">
              <a:spcAft>
                <a:spcPts val="0"/>
              </a:spcAft>
              <a:buFont typeface="Arial" pitchFamily="34" charset="0"/>
              <a:buNone/>
              <a:defRPr/>
            </a:pPr>
            <a:r>
              <a:rPr lang="ru-RU" dirty="0" smtClean="0"/>
              <a:t>1. Менеджеры должны осознавать и активно поддерживать свою озабоченность состоянием всех легитимных заинтересованных сторон и, соответственно, принимать во внимание их интересы при принятии решений и осуществлении операций.</a:t>
            </a:r>
          </a:p>
          <a:p>
            <a:pPr fontAlgn="auto">
              <a:spcAft>
                <a:spcPts val="0"/>
              </a:spcAft>
              <a:buFont typeface="Arial" pitchFamily="34" charset="0"/>
              <a:buNone/>
              <a:defRPr/>
            </a:pPr>
            <a:r>
              <a:rPr lang="ru-RU" dirty="0" smtClean="0"/>
              <a:t>2. Менеджеры должны прислушиваться к мнениям заинтересованных сторон и открыто обсуждать с ними возникающие проблемы и возможности сотрудничества, а также риски, которые они несут, вступая во взаимодействие с корпорацией.</a:t>
            </a:r>
          </a:p>
          <a:p>
            <a:pPr fontAlgn="auto">
              <a:spcAft>
                <a:spcPts val="0"/>
              </a:spcAft>
              <a:buFont typeface="Arial" pitchFamily="34" charset="0"/>
              <a:buChar char="•"/>
              <a:defRPr/>
            </a:pP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type="title"/>
          </p:nvPr>
        </p:nvSpPr>
        <p:spPr/>
        <p:txBody>
          <a:bodyPr/>
          <a:lstStyle/>
          <a:p>
            <a:endParaRPr lang="ru-RU" smtClean="0"/>
          </a:p>
        </p:txBody>
      </p:sp>
      <p:sp>
        <p:nvSpPr>
          <p:cNvPr id="3" name="Содержимое 2"/>
          <p:cNvSpPr>
            <a:spLocks noGrp="1"/>
          </p:cNvSpPr>
          <p:nvPr>
            <p:ph idx="1"/>
          </p:nvPr>
        </p:nvSpPr>
        <p:spPr/>
        <p:txBody>
          <a:bodyPr rtlCol="0">
            <a:normAutofit fontScale="85000" lnSpcReduction="20000"/>
          </a:bodyPr>
          <a:lstStyle/>
          <a:p>
            <a:pPr fontAlgn="auto">
              <a:spcAft>
                <a:spcPts val="0"/>
              </a:spcAft>
              <a:buFont typeface="Arial" pitchFamily="34" charset="0"/>
              <a:buNone/>
              <a:defRPr/>
            </a:pPr>
            <a:r>
              <a:rPr lang="ru-RU" dirty="0" smtClean="0"/>
              <a:t>3. Менеджеры должны адаптировать процессы и модели поведения к интересам и возможностям заинтересованных сторон.</a:t>
            </a:r>
          </a:p>
          <a:p>
            <a:pPr fontAlgn="auto">
              <a:spcAft>
                <a:spcPts val="0"/>
              </a:spcAft>
              <a:buFont typeface="Arial" pitchFamily="34" charset="0"/>
              <a:buNone/>
              <a:defRPr/>
            </a:pPr>
            <a:r>
              <a:rPr lang="ru-RU" dirty="0" smtClean="0"/>
              <a:t>4.	Менеджеры должны осознавать взаимозависимость своих действий и их результатов, воздействующих на заинтересованные стороны; должны стремиться к достижению справедливого распределения между заинтересованными сторонами выгод и обременении, связанных с деятельностью корпорации, принимая во внимание соответствующие риски и степень уязвимости заинтересованных сторон.</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1"/>
          <p:cNvSpPr>
            <a:spLocks noGrp="1"/>
          </p:cNvSpPr>
          <p:nvPr>
            <p:ph type="title"/>
          </p:nvPr>
        </p:nvSpPr>
        <p:spPr/>
        <p:txBody>
          <a:bodyPr/>
          <a:lstStyle/>
          <a:p>
            <a:endParaRPr lang="ru-RU" smtClean="0"/>
          </a:p>
        </p:txBody>
      </p:sp>
      <p:sp>
        <p:nvSpPr>
          <p:cNvPr id="3" name="Содержимое 2"/>
          <p:cNvSpPr>
            <a:spLocks noGrp="1"/>
          </p:cNvSpPr>
          <p:nvPr>
            <p:ph idx="1"/>
          </p:nvPr>
        </p:nvSpPr>
        <p:spPr/>
        <p:txBody>
          <a:bodyPr rtlCol="0">
            <a:normAutofit fontScale="85000" lnSpcReduction="20000"/>
          </a:bodyPr>
          <a:lstStyle/>
          <a:p>
            <a:pPr fontAlgn="auto">
              <a:spcAft>
                <a:spcPts val="0"/>
              </a:spcAft>
              <a:buFont typeface="Arial" pitchFamily="34" charset="0"/>
              <a:buNone/>
              <a:defRPr/>
            </a:pPr>
            <a:r>
              <a:rPr lang="ru-RU" dirty="0" smtClean="0"/>
              <a:t>5. Менеджеры должны сотрудничать с другими организациями, как государственными, так и частными, для минимизации рисков и ущерба, связанных с деятельностью корпорации, или, в случае невозможности их избежать, их достойной компенсации.</a:t>
            </a:r>
          </a:p>
          <a:p>
            <a:pPr fontAlgn="auto">
              <a:spcAft>
                <a:spcPts val="0"/>
              </a:spcAft>
              <a:buFont typeface="Arial" pitchFamily="34" charset="0"/>
              <a:buNone/>
              <a:defRPr/>
            </a:pPr>
            <a:r>
              <a:rPr lang="ru-RU" dirty="0" smtClean="0"/>
              <a:t>6. Менеджеры должны полностью исключать деятельность, способную подвергать опасности неотъемлемые права человека, такие, как право на жизнь, либо вызывать риски, которые по результатам анализа были бы очевидно неприемлемы для соответствующих заинтересованных сторон.</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1"/>
          <p:cNvSpPr>
            <a:spLocks noGrp="1"/>
          </p:cNvSpPr>
          <p:nvPr>
            <p:ph type="title"/>
          </p:nvPr>
        </p:nvSpPr>
        <p:spPr/>
        <p:txBody>
          <a:bodyPr/>
          <a:lstStyle/>
          <a:p>
            <a:endParaRPr lang="ru-RU" smtClean="0"/>
          </a:p>
        </p:txBody>
      </p:sp>
      <p:sp>
        <p:nvSpPr>
          <p:cNvPr id="28675" name="Содержимое 2"/>
          <p:cNvSpPr>
            <a:spLocks noGrp="1"/>
          </p:cNvSpPr>
          <p:nvPr>
            <p:ph idx="1"/>
          </p:nvPr>
        </p:nvSpPr>
        <p:spPr/>
        <p:txBody>
          <a:bodyPr/>
          <a:lstStyle/>
          <a:p>
            <a:r>
              <a:rPr lang="ru-RU" smtClean="0"/>
              <a:t>7.	Менеджеры должны сознавать потенциальные конфликты между:</a:t>
            </a:r>
          </a:p>
          <a:p>
            <a:r>
              <a:rPr lang="ru-RU" smtClean="0"/>
              <a:t>их собственной ролью как корпоративной заинтересованной стороны;</a:t>
            </a:r>
          </a:p>
          <a:p>
            <a:r>
              <a:rPr lang="ru-RU" smtClean="0"/>
              <a:t>их правовой и моральной ответственностью перед интересами других сторон.</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dirty="0" smtClean="0"/>
              <a:t>Концепция корпоративного гражданства </a:t>
            </a:r>
            <a:endParaRPr lang="ru-RU" b="1" dirty="0"/>
          </a:p>
        </p:txBody>
      </p:sp>
      <p:sp>
        <p:nvSpPr>
          <p:cNvPr id="29699" name="Содержимое 2"/>
          <p:cNvSpPr>
            <a:spLocks noGrp="1"/>
          </p:cNvSpPr>
          <p:nvPr>
            <p:ph idx="1"/>
          </p:nvPr>
        </p:nvSpPr>
        <p:spPr/>
        <p:txBody>
          <a:bodyPr/>
          <a:lstStyle/>
          <a:p>
            <a:r>
              <a:rPr lang="ru-RU" smtClean="0"/>
              <a:t>уделяет особое внимание наличию у организаций гражданских прав и обязанностей, а также связывает их деятельность с реализацией прав и обязанностей соответствующих индивидов.</a:t>
            </a:r>
          </a:p>
          <a:p>
            <a:endParaRPr lang="ru-RU"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i="1" dirty="0" smtClean="0"/>
              <a:t>Концепция корпоративной устойчивости </a:t>
            </a:r>
            <a:r>
              <a:rPr lang="ru-RU" b="1" dirty="0" smtClean="0"/>
              <a:t>— </a:t>
            </a:r>
            <a:endParaRPr lang="ru-RU" b="1" dirty="0"/>
          </a:p>
        </p:txBody>
      </p:sp>
      <p:sp>
        <p:nvSpPr>
          <p:cNvPr id="3" name="Содержимое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ru-RU" dirty="0" smtClean="0"/>
              <a:t>самая молодая из концепций, составляющих КСО. Пионером этой концепции стал </a:t>
            </a:r>
            <a:r>
              <a:rPr lang="ru-RU" dirty="0" smtClean="0"/>
              <a:t>Джон </a:t>
            </a:r>
            <a:r>
              <a:rPr lang="ru-RU" dirty="0" err="1" smtClean="0"/>
              <a:t>Элкингтон</a:t>
            </a:r>
            <a:r>
              <a:rPr lang="ru-RU" dirty="0" smtClean="0"/>
              <a:t>, который ввел понятие </a:t>
            </a:r>
            <a:r>
              <a:rPr lang="ru-RU" b="1" i="1" dirty="0" smtClean="0"/>
              <a:t>тройного итога деятельности корпорации, </a:t>
            </a:r>
            <a:r>
              <a:rPr lang="ru-RU" dirty="0" smtClean="0"/>
              <a:t>включающего в себя финансовое и экологическое измерения, соответствующие идее эко-эффективности, и, главное добавление — оценку </a:t>
            </a:r>
            <a:r>
              <a:rPr lang="ru-RU" i="1" dirty="0" smtClean="0"/>
              <a:t>социального и широкого экономического воздействия, </a:t>
            </a:r>
            <a:r>
              <a:rPr lang="ru-RU" dirty="0" smtClean="0"/>
              <a:t>редко учитываемого традиционным финансовым итогом.</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1"/>
          <p:cNvSpPr>
            <a:spLocks noGrp="1"/>
          </p:cNvSpPr>
          <p:nvPr>
            <p:ph type="title"/>
          </p:nvPr>
        </p:nvSpPr>
        <p:spPr/>
        <p:txBody>
          <a:bodyPr/>
          <a:lstStyle/>
          <a:p>
            <a:r>
              <a:rPr lang="ru-RU" sz="2400" b="1" smtClean="0"/>
              <a:t>1. Понятие и основные характеристики корпоративной социальной ответственности</a:t>
            </a:r>
            <a:r>
              <a:rPr lang="ru-RU" sz="2400" smtClean="0"/>
              <a:t/>
            </a:r>
            <a:br>
              <a:rPr lang="ru-RU" sz="2400" smtClean="0"/>
            </a:br>
            <a:endParaRPr lang="ru-RU" sz="2400" smtClean="0"/>
          </a:p>
        </p:txBody>
      </p:sp>
      <p:sp>
        <p:nvSpPr>
          <p:cNvPr id="4099" name="Содержимое 2"/>
          <p:cNvSpPr>
            <a:spLocks noGrp="1"/>
          </p:cNvSpPr>
          <p:nvPr>
            <p:ph idx="1"/>
          </p:nvPr>
        </p:nvSpPr>
        <p:spPr/>
        <p:txBody>
          <a:bodyPr/>
          <a:lstStyle/>
          <a:p>
            <a:r>
              <a:rPr lang="ru-RU" b="1" smtClean="0"/>
              <a:t>Корпоративная социальная ответственность (КСО) </a:t>
            </a:r>
            <a:r>
              <a:rPr lang="ru-RU" smtClean="0"/>
              <a:t>— реализация интересов компании (корпорации) посредством обеспечения социального развития ее коллектива и активного участия компании в развитии общества.</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Заголовок 1"/>
          <p:cNvSpPr>
            <a:spLocks noGrp="1"/>
          </p:cNvSpPr>
          <p:nvPr>
            <p:ph type="title"/>
          </p:nvPr>
        </p:nvSpPr>
        <p:spPr/>
        <p:txBody>
          <a:bodyPr/>
          <a:lstStyle/>
          <a:p>
            <a:endParaRPr lang="ru-RU" smtClean="0"/>
          </a:p>
        </p:txBody>
      </p:sp>
      <p:sp>
        <p:nvSpPr>
          <p:cNvPr id="31747" name="Содержимое 2"/>
          <p:cNvSpPr>
            <a:spLocks noGrp="1"/>
          </p:cNvSpPr>
          <p:nvPr>
            <p:ph idx="1"/>
          </p:nvPr>
        </p:nvSpPr>
        <p:spPr/>
        <p:txBody>
          <a:bodyPr/>
          <a:lstStyle/>
          <a:p>
            <a:r>
              <a:rPr lang="ru-RU" dirty="0" smtClean="0"/>
              <a:t>Три основания устойчивости </a:t>
            </a:r>
            <a:r>
              <a:rPr lang="ru-RU" dirty="0" err="1" smtClean="0"/>
              <a:t>Элкингтон</a:t>
            </a:r>
            <a:r>
              <a:rPr lang="ru-RU" dirty="0" smtClean="0"/>
              <a:t> обозначил 3Р (Ре</a:t>
            </a:r>
            <a:r>
              <a:rPr lang="en-US" dirty="0" smtClean="0"/>
              <a:t>o</a:t>
            </a:r>
            <a:r>
              <a:rPr lang="ru-RU" dirty="0" smtClean="0"/>
              <a:t>р</a:t>
            </a:r>
            <a:r>
              <a:rPr lang="en-US" dirty="0" smtClean="0"/>
              <a:t>l</a:t>
            </a:r>
            <a:r>
              <a:rPr lang="ru-RU" dirty="0" smtClean="0"/>
              <a:t>е, Р</a:t>
            </a:r>
            <a:r>
              <a:rPr lang="en-US" dirty="0" smtClean="0"/>
              <a:t>l</a:t>
            </a:r>
            <a:r>
              <a:rPr lang="ru-RU" dirty="0" smtClean="0"/>
              <a:t>а</a:t>
            </a:r>
            <a:r>
              <a:rPr lang="en-US" dirty="0" smtClean="0"/>
              <a:t>n</a:t>
            </a:r>
            <a:r>
              <a:rPr lang="ru-RU" dirty="0" smtClean="0"/>
              <a:t>е</a:t>
            </a:r>
            <a:r>
              <a:rPr lang="en-US" dirty="0" smtClean="0"/>
              <a:t>t</a:t>
            </a:r>
            <a:r>
              <a:rPr lang="ru-RU" dirty="0" smtClean="0"/>
              <a:t>, Р</a:t>
            </a:r>
            <a:r>
              <a:rPr lang="en-US" dirty="0" smtClean="0"/>
              <a:t>r</a:t>
            </a:r>
            <a:r>
              <a:rPr lang="ru-RU" dirty="0" smtClean="0"/>
              <a:t>о</a:t>
            </a:r>
            <a:r>
              <a:rPr lang="en-US" dirty="0" smtClean="0"/>
              <a:t>fits</a:t>
            </a:r>
            <a:r>
              <a:rPr lang="ru-RU" dirty="0" smtClean="0"/>
              <a:t>). Его идея устойчивого развития была воспринята как новая парадигма развития бизнеса, вобравшая принципы КСО, изложенные в форме ЗР.</a:t>
            </a:r>
          </a:p>
          <a:p>
            <a:endParaRPr lang="ru-RU"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dirty="0" smtClean="0"/>
              <a:t>Понятие КСО включает:</a:t>
            </a:r>
            <a:br>
              <a:rPr lang="ru-RU" dirty="0" smtClean="0"/>
            </a:br>
            <a:endParaRPr lang="ru-RU" dirty="0"/>
          </a:p>
        </p:txBody>
      </p:sp>
      <p:sp>
        <p:nvSpPr>
          <p:cNvPr id="3" name="Содержимое 2"/>
          <p:cNvSpPr>
            <a:spLocks noGrp="1"/>
          </p:cNvSpPr>
          <p:nvPr>
            <p:ph idx="1"/>
          </p:nvPr>
        </p:nvSpPr>
        <p:spPr/>
        <p:txBody>
          <a:bodyPr rtlCol="0">
            <a:normAutofit fontScale="62500" lnSpcReduction="20000"/>
          </a:bodyPr>
          <a:lstStyle/>
          <a:p>
            <a:pPr fontAlgn="auto">
              <a:spcAft>
                <a:spcPts val="0"/>
              </a:spcAft>
              <a:buFont typeface="Arial" pitchFamily="34" charset="0"/>
              <a:buChar char="•"/>
              <a:defRPr/>
            </a:pPr>
            <a:r>
              <a:rPr lang="ru-RU" dirty="0" smtClean="0"/>
              <a:t>ответственность организации перед партнерами;</a:t>
            </a:r>
          </a:p>
          <a:p>
            <a:pPr fontAlgn="auto">
              <a:spcAft>
                <a:spcPts val="0"/>
              </a:spcAft>
              <a:buFont typeface="Arial" pitchFamily="34" charset="0"/>
              <a:buChar char="•"/>
              <a:defRPr/>
            </a:pPr>
            <a:r>
              <a:rPr lang="ru-RU" dirty="0" smtClean="0"/>
              <a:t>социальные аспекты взаимодействия с поставщиками и покупателями продукции и услуг;</a:t>
            </a:r>
          </a:p>
          <a:p>
            <a:pPr fontAlgn="auto">
              <a:spcAft>
                <a:spcPts val="0"/>
              </a:spcAft>
              <a:buFont typeface="Arial" pitchFamily="34" charset="0"/>
              <a:buChar char="•"/>
              <a:defRPr/>
            </a:pPr>
            <a:r>
              <a:rPr lang="ru-RU" dirty="0" smtClean="0"/>
              <a:t>корпоративное развитие — проведение реструктуризации и организационных изменений с участием представителей высшего  менеджмента компаний, персонала и общественных организаций;</a:t>
            </a:r>
          </a:p>
          <a:p>
            <a:pPr fontAlgn="auto">
              <a:spcAft>
                <a:spcPts val="0"/>
              </a:spcAft>
              <a:buFont typeface="Arial" pitchFamily="34" charset="0"/>
              <a:buChar char="•"/>
              <a:defRPr/>
            </a:pPr>
            <a:r>
              <a:rPr lang="ru-RU" dirty="0" smtClean="0"/>
              <a:t>здоровье и безопасность персонала на рабочем месте;</a:t>
            </a:r>
          </a:p>
          <a:p>
            <a:pPr fontAlgn="auto">
              <a:spcAft>
                <a:spcPts val="0"/>
              </a:spcAft>
              <a:buFont typeface="Arial" pitchFamily="34" charset="0"/>
              <a:buChar char="•"/>
              <a:defRPr/>
            </a:pPr>
            <a:r>
              <a:rPr lang="ru-RU" dirty="0" smtClean="0"/>
              <a:t>ответственную политику в отношении работников, управление развитием персонала;</a:t>
            </a:r>
          </a:p>
          <a:p>
            <a:pPr fontAlgn="auto">
              <a:spcAft>
                <a:spcPts val="0"/>
              </a:spcAft>
              <a:buFont typeface="Arial" pitchFamily="34" charset="0"/>
              <a:buChar char="•"/>
              <a:defRPr/>
            </a:pPr>
            <a:r>
              <a:rPr lang="ru-RU" dirty="0" smtClean="0"/>
              <a:t>экологическую ответственность, экологическую политику и использование природных ресурсов;</a:t>
            </a:r>
          </a:p>
          <a:p>
            <a:pPr fontAlgn="auto">
              <a:spcAft>
                <a:spcPts val="0"/>
              </a:spcAft>
              <a:buFont typeface="Arial" pitchFamily="34" charset="0"/>
              <a:buChar char="•"/>
              <a:defRPr/>
            </a:pPr>
            <a:r>
              <a:rPr lang="ru-RU" dirty="0" smtClean="0"/>
              <a:t>взаимодействие с местными органами власти, государственными структурами и общественными организациями для решения общих социальных проблем;</a:t>
            </a:r>
          </a:p>
          <a:p>
            <a:pPr fontAlgn="auto">
              <a:spcAft>
                <a:spcPts val="0"/>
              </a:spcAft>
              <a:buFont typeface="Arial" pitchFamily="34" charset="0"/>
              <a:buChar char="•"/>
              <a:defRPr/>
            </a:pPr>
            <a:r>
              <a:rPr lang="ru-RU" dirty="0" smtClean="0"/>
              <a:t>ответственность организации перед обществом в целом.</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sz="3600" b="1" dirty="0" smtClean="0"/>
              <a:t>Ответственность обладает следующими характеристиками:</a:t>
            </a:r>
            <a:r>
              <a:rPr lang="ru-RU" sz="3600" dirty="0" smtClean="0"/>
              <a:t/>
            </a:r>
            <a:br>
              <a:rPr lang="ru-RU" sz="3600" dirty="0" smtClean="0"/>
            </a:br>
            <a:endParaRPr lang="ru-RU" sz="3600" dirty="0"/>
          </a:p>
        </p:txBody>
      </p:sp>
      <p:sp>
        <p:nvSpPr>
          <p:cNvPr id="6147" name="Содержимое 2"/>
          <p:cNvSpPr>
            <a:spLocks noGrp="1"/>
          </p:cNvSpPr>
          <p:nvPr>
            <p:ph idx="1"/>
          </p:nvPr>
        </p:nvSpPr>
        <p:spPr/>
        <p:txBody>
          <a:bodyPr/>
          <a:lstStyle/>
          <a:p>
            <a:r>
              <a:rPr lang="ru-RU" i="1" dirty="0" smtClean="0"/>
              <a:t>Типологическая принадлежность </a:t>
            </a:r>
            <a:r>
              <a:rPr lang="ru-RU" dirty="0" smtClean="0"/>
              <a:t>ответственности.</a:t>
            </a:r>
          </a:p>
          <a:p>
            <a:r>
              <a:rPr lang="ru-RU" i="1" dirty="0" smtClean="0"/>
              <a:t>Мера.</a:t>
            </a:r>
          </a:p>
          <a:p>
            <a:r>
              <a:rPr lang="ru-RU" i="1" dirty="0" smtClean="0"/>
              <a:t>Организационная форма </a:t>
            </a:r>
            <a:r>
              <a:rPr lang="ru-RU" dirty="0" smtClean="0"/>
              <a:t>реализации. </a:t>
            </a:r>
          </a:p>
          <a:p>
            <a:r>
              <a:rPr lang="ru-RU" i="1" dirty="0" smtClean="0"/>
              <a:t>Условный характер. </a:t>
            </a:r>
            <a:endParaRPr lang="ru-RU" dirty="0" smtClean="0"/>
          </a:p>
          <a:p>
            <a:r>
              <a:rPr lang="ru-RU" i="1" dirty="0" smtClean="0"/>
              <a:t>Источник </a:t>
            </a:r>
            <a:r>
              <a:rPr lang="ru-RU" dirty="0" smtClean="0"/>
              <a:t>реализации. </a:t>
            </a:r>
          </a:p>
          <a:p>
            <a:r>
              <a:rPr lang="ru-RU" i="1" dirty="0" smtClean="0"/>
              <a:t>Временные характеристики. </a:t>
            </a:r>
            <a:endParaRPr lang="ru-RU"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sz="3100" b="1" dirty="0" smtClean="0"/>
              <a:t>2. Формирование комплексной модели корпоративной социальной ответственности</a:t>
            </a:r>
            <a:r>
              <a:rPr lang="ru-RU" dirty="0" smtClean="0"/>
              <a:t/>
            </a:r>
            <a:br>
              <a:rPr lang="ru-RU" dirty="0" smtClean="0"/>
            </a:br>
            <a:endParaRPr lang="ru-RU" dirty="0"/>
          </a:p>
        </p:txBody>
      </p:sp>
      <p:sp>
        <p:nvSpPr>
          <p:cNvPr id="3" name="Содержимое 2"/>
          <p:cNvSpPr>
            <a:spLocks noGrp="1"/>
          </p:cNvSpPr>
          <p:nvPr>
            <p:ph idx="1"/>
          </p:nvPr>
        </p:nvSpPr>
        <p:spPr/>
        <p:txBody>
          <a:bodyPr rtlCol="0">
            <a:normAutofit fontScale="92500" lnSpcReduction="20000"/>
          </a:bodyPr>
          <a:lstStyle/>
          <a:p>
            <a:pPr fontAlgn="auto">
              <a:spcAft>
                <a:spcPts val="0"/>
              </a:spcAft>
              <a:buFont typeface="Arial" pitchFamily="34" charset="0"/>
              <a:buNone/>
              <a:defRPr/>
            </a:pPr>
            <a:r>
              <a:rPr lang="ru-RU" dirty="0" smtClean="0"/>
              <a:t>включающей в себя ранее выработанные концепции в качестве составных элементов, дополняющих друг друга:</a:t>
            </a:r>
          </a:p>
          <a:p>
            <a:pPr fontAlgn="auto">
              <a:spcAft>
                <a:spcPts val="0"/>
              </a:spcAft>
              <a:buFont typeface="Arial" pitchFamily="34" charset="0"/>
              <a:buNone/>
              <a:defRPr/>
            </a:pPr>
            <a:r>
              <a:rPr lang="ru-RU" dirty="0" smtClean="0"/>
              <a:t>1. Корпоративная социальная ответственность.</a:t>
            </a:r>
          </a:p>
          <a:p>
            <a:pPr fontAlgn="auto">
              <a:spcAft>
                <a:spcPts val="0"/>
              </a:spcAft>
              <a:buFont typeface="Arial" pitchFamily="34" charset="0"/>
              <a:buNone/>
              <a:defRPr/>
            </a:pPr>
            <a:r>
              <a:rPr lang="ru-RU" dirty="0" smtClean="0"/>
              <a:t>2. Корпоративная соц. восприимчивость.</a:t>
            </a:r>
          </a:p>
          <a:p>
            <a:pPr fontAlgn="auto">
              <a:spcAft>
                <a:spcPts val="0"/>
              </a:spcAft>
              <a:buFont typeface="Arial" pitchFamily="34" charset="0"/>
              <a:buNone/>
              <a:defRPr/>
            </a:pPr>
            <a:r>
              <a:rPr lang="ru-RU" dirty="0" smtClean="0"/>
              <a:t>3. Корпоративная соц. деятельность.</a:t>
            </a:r>
          </a:p>
          <a:p>
            <a:pPr fontAlgn="auto">
              <a:spcAft>
                <a:spcPts val="0"/>
              </a:spcAft>
              <a:buFont typeface="Arial" pitchFamily="34" charset="0"/>
              <a:buNone/>
              <a:defRPr/>
            </a:pPr>
            <a:r>
              <a:rPr lang="ru-RU" dirty="0" smtClean="0"/>
              <a:t>4. Концепция заинтересованных сторон.</a:t>
            </a:r>
          </a:p>
          <a:p>
            <a:pPr fontAlgn="auto">
              <a:spcAft>
                <a:spcPts val="0"/>
              </a:spcAft>
              <a:buFont typeface="Arial" pitchFamily="34" charset="0"/>
              <a:buNone/>
              <a:defRPr/>
            </a:pPr>
            <a:r>
              <a:rPr lang="ru-RU" dirty="0" smtClean="0"/>
              <a:t>5. Корпоративное гражданство.</a:t>
            </a:r>
          </a:p>
          <a:p>
            <a:pPr fontAlgn="auto">
              <a:spcAft>
                <a:spcPts val="0"/>
              </a:spcAft>
              <a:buFont typeface="Arial" pitchFamily="34" charset="0"/>
              <a:buNone/>
              <a:defRPr/>
            </a:pPr>
            <a:r>
              <a:rPr lang="ru-RU" dirty="0" smtClean="0"/>
              <a:t>6. Корпоративная устойчивость                                             </a:t>
            </a:r>
          </a:p>
          <a:p>
            <a:pPr marL="0" indent="0" fontAlgn="auto">
              <a:spcAft>
                <a:spcPts val="0"/>
              </a:spcAft>
              <a:buNone/>
              <a:defRPr/>
            </a:pPr>
            <a:r>
              <a:rPr lang="ru-RU" dirty="0" smtClean="0"/>
              <a:t>     </a:t>
            </a:r>
          </a:p>
          <a:p>
            <a:pPr marL="0" indent="0" fontAlgn="auto">
              <a:spcAft>
                <a:spcPts val="0"/>
              </a:spcAft>
              <a:buNone/>
              <a:defRPr/>
            </a:pPr>
            <a:endParaRPr lang="ru-RU" dirty="0" smtClean="0"/>
          </a:p>
          <a:p>
            <a:pPr fontAlgn="auto">
              <a:spcAft>
                <a:spcPts val="0"/>
              </a:spcAft>
              <a:buFont typeface="Arial" pitchFamily="34" charset="0"/>
              <a:buChar char="•"/>
              <a:defRPr/>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p:txBody>
          <a:bodyPr/>
          <a:lstStyle/>
          <a:p>
            <a:endParaRPr lang="ru-RU" smtClean="0"/>
          </a:p>
        </p:txBody>
      </p:sp>
      <p:sp>
        <p:nvSpPr>
          <p:cNvPr id="8195" name="Содержимое 2"/>
          <p:cNvSpPr>
            <a:spLocks noGrp="1"/>
          </p:cNvSpPr>
          <p:nvPr>
            <p:ph idx="1"/>
          </p:nvPr>
        </p:nvSpPr>
        <p:spPr/>
        <p:txBody>
          <a:bodyPr/>
          <a:lstStyle/>
          <a:p>
            <a:r>
              <a:rPr lang="ru-RU" smtClean="0"/>
              <a:t>Первое определение социальной ответственности в 1953 г. дал Г. Боуэн: </a:t>
            </a:r>
            <a:r>
              <a:rPr lang="ru-RU" i="1" smtClean="0"/>
              <a:t>«Социальная ответственность бизнесмена </a:t>
            </a:r>
            <a:r>
              <a:rPr lang="ru-RU" smtClean="0"/>
              <a:t>состоит в реализации такой политики, принятии таких решений либо следовании такой линии поведения, которые были бы желательны для целей и ценностей общества».</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dirty="0" smtClean="0"/>
              <a:t> </a:t>
            </a:r>
            <a:r>
              <a:rPr lang="ru-RU" sz="3100" b="1" dirty="0" smtClean="0"/>
              <a:t>3. Внешние и внутренние источники корпоративной социальной ответственности</a:t>
            </a:r>
            <a:r>
              <a:rPr lang="ru-RU" sz="3100" dirty="0" smtClean="0"/>
              <a:t/>
            </a:r>
            <a:br>
              <a:rPr lang="ru-RU" sz="3100" dirty="0" smtClean="0"/>
            </a:br>
            <a:endParaRPr lang="ru-RU" sz="3100" dirty="0"/>
          </a:p>
        </p:txBody>
      </p:sp>
      <p:sp>
        <p:nvSpPr>
          <p:cNvPr id="3" name="Содержимое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ru-RU" b="1" dirty="0" smtClean="0"/>
              <a:t>Внешние источники КСО </a:t>
            </a:r>
            <a:r>
              <a:rPr lang="ru-RU" dirty="0" smtClean="0"/>
              <a:t>— это силы, диктующие ответственное поведение бизнеса, которые вызваны существующим в обществе негласным договором, согласующим поведение бизнеса с целями и ценностями всего общества.</a:t>
            </a:r>
          </a:p>
          <a:p>
            <a:pPr fontAlgn="auto">
              <a:spcAft>
                <a:spcPts val="0"/>
              </a:spcAft>
              <a:buFont typeface="Arial" pitchFamily="34" charset="0"/>
              <a:buChar char="•"/>
              <a:defRPr/>
            </a:pPr>
            <a:r>
              <a:rPr lang="ru-RU" b="1" dirty="0" smtClean="0"/>
              <a:t>Внутренние источники КСО </a:t>
            </a:r>
            <a:r>
              <a:rPr lang="ru-RU" dirty="0" smtClean="0"/>
              <a:t>— ответственность, вызванная существующей реальной властью бизнесмена.</a:t>
            </a:r>
          </a:p>
          <a:p>
            <a:pPr fontAlgn="auto">
              <a:spcAft>
                <a:spcPts val="0"/>
              </a:spcAft>
              <a:buFont typeface="Arial" pitchFamily="34" charset="0"/>
              <a:buChar char="•"/>
              <a:defRPr/>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dirty="0" smtClean="0"/>
              <a:t> </a:t>
            </a:r>
            <a:r>
              <a:rPr lang="ru-RU" sz="3100" b="1" dirty="0" smtClean="0"/>
              <a:t>4. Понимание и реализация корпоративной социальной ответственности</a:t>
            </a:r>
            <a:r>
              <a:rPr lang="ru-RU" dirty="0" smtClean="0"/>
              <a:t/>
            </a:r>
            <a:br>
              <a:rPr lang="ru-RU" dirty="0" smtClean="0"/>
            </a:br>
            <a:endParaRPr lang="ru-RU" dirty="0"/>
          </a:p>
        </p:txBody>
      </p:sp>
      <p:sp>
        <p:nvSpPr>
          <p:cNvPr id="3" name="Содержимое 2"/>
          <p:cNvSpPr>
            <a:spLocks noGrp="1"/>
          </p:cNvSpPr>
          <p:nvPr>
            <p:ph idx="1"/>
          </p:nvPr>
        </p:nvSpPr>
        <p:spPr/>
        <p:txBody>
          <a:bodyPr rtlCol="0">
            <a:normAutofit fontScale="70000" lnSpcReduction="20000"/>
          </a:bodyPr>
          <a:lstStyle/>
          <a:p>
            <a:pPr fontAlgn="auto">
              <a:spcAft>
                <a:spcPts val="0"/>
              </a:spcAft>
              <a:buFont typeface="Arial" pitchFamily="34" charset="0"/>
              <a:buNone/>
              <a:defRPr/>
            </a:pPr>
            <a:r>
              <a:rPr lang="ru-RU" dirty="0" smtClean="0"/>
              <a:t>Комплексный подход развивали ученые Л. Престон, Дж. Пост, </a:t>
            </a:r>
            <a:r>
              <a:rPr lang="ru-RU" dirty="0" err="1" smtClean="0"/>
              <a:t>А.Керолл</a:t>
            </a:r>
            <a:r>
              <a:rPr lang="ru-RU" dirty="0" smtClean="0"/>
              <a:t>. Вершина комплексного подхода — трактовка А. </a:t>
            </a:r>
            <a:r>
              <a:rPr lang="ru-RU" dirty="0" err="1" smtClean="0"/>
              <a:t>Керолла</a:t>
            </a:r>
            <a:r>
              <a:rPr lang="ru-RU" dirty="0" smtClean="0"/>
              <a:t>, который дал свое определение КСО.</a:t>
            </a:r>
          </a:p>
          <a:p>
            <a:pPr fontAlgn="auto">
              <a:spcAft>
                <a:spcPts val="0"/>
              </a:spcAft>
              <a:buFont typeface="Arial" pitchFamily="34" charset="0"/>
              <a:buNone/>
              <a:defRPr/>
            </a:pPr>
            <a:r>
              <a:rPr lang="ru-RU" b="1" dirty="0" smtClean="0"/>
              <a:t>Под КСО понимается </a:t>
            </a:r>
            <a:r>
              <a:rPr lang="ru-RU" i="1" dirty="0" smtClean="0"/>
              <a:t>«соответствие </a:t>
            </a:r>
            <a:r>
              <a:rPr lang="ru-RU" dirty="0" smtClean="0"/>
              <a:t>деятельности организации экономическим, правовым и дискреционным (филантропическим) ожиданиям, предъявляемым обществом организации в данный период времени».</a:t>
            </a:r>
          </a:p>
          <a:p>
            <a:pPr fontAlgn="auto">
              <a:spcAft>
                <a:spcPts val="0"/>
              </a:spcAft>
              <a:buFont typeface="Arial" pitchFamily="34" charset="0"/>
              <a:buChar char="•"/>
              <a:defRPr/>
            </a:pPr>
            <a:r>
              <a:rPr lang="ru-RU" dirty="0" smtClean="0"/>
              <a:t>Несколько позже </a:t>
            </a:r>
            <a:r>
              <a:rPr lang="ru-RU" dirty="0" err="1" smtClean="0"/>
              <a:t>Керолл</a:t>
            </a:r>
            <a:r>
              <a:rPr lang="ru-RU" dirty="0" smtClean="0"/>
              <a:t> уточнил свое определение следующим образом: «</a:t>
            </a:r>
            <a:r>
              <a:rPr lang="ru-RU" b="1" dirty="0" smtClean="0"/>
              <a:t>КСО представляет собой </a:t>
            </a:r>
            <a:r>
              <a:rPr lang="ru-RU" i="1" dirty="0" smtClean="0"/>
              <a:t>многоуровневую ответственность, </a:t>
            </a:r>
            <a:r>
              <a:rPr lang="ru-RU" dirty="0" smtClean="0"/>
              <a:t>которую можно представить в виде пирамиды. Исповедующая КСО фирма должна стремиться получать прибыль, исполнять законы, быть этичной, а также быть хорошим корпоративным гражданином».</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1472</Words>
  <Application>Microsoft Office PowerPoint</Application>
  <PresentationFormat>Экран (4:3)</PresentationFormat>
  <Paragraphs>133</Paragraphs>
  <Slides>30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30</vt:i4>
      </vt:variant>
    </vt:vector>
  </HeadingPairs>
  <TitlesOfParts>
    <vt:vector size="34" baseType="lpstr">
      <vt:lpstr>Arial</vt:lpstr>
      <vt:lpstr>Calibri</vt:lpstr>
      <vt:lpstr>Times New Roman</vt:lpstr>
      <vt:lpstr>Тема Office</vt:lpstr>
      <vt:lpstr>Тема  1. ЭВОЛЮЦИЯ И СОДЕРЖАНИЕ КОНЦЕПЦИИ КОРПОРАТИВНОЙ СОЦИАЛЬНОЙ ОТВЕТСТВЕННОСТИ</vt:lpstr>
      <vt:lpstr>Презентация PowerPoint</vt:lpstr>
      <vt:lpstr>1. Понятие и основные характеристики корпоративной социальной ответственности </vt:lpstr>
      <vt:lpstr>Понятие КСО включает: </vt:lpstr>
      <vt:lpstr>Ответственность обладает следующими характеристиками: </vt:lpstr>
      <vt:lpstr>2. Формирование комплексной модели корпоративной социальной ответственности </vt:lpstr>
      <vt:lpstr>Презентация PowerPoint</vt:lpstr>
      <vt:lpstr> 3. Внешние и внутренние источники корпоративной социальной ответственности </vt:lpstr>
      <vt:lpstr> 4. Понимание и реализация корпоративной социальной ответственности </vt:lpstr>
      <vt:lpstr>Пирамида Керолла.</vt:lpstr>
      <vt:lpstr>Презентация PowerPoint</vt:lpstr>
      <vt:lpstr>Далее А. Керолл, развивая комплексную концепцию, предложил модель КСО, которая включила три измерения: </vt:lpstr>
      <vt:lpstr>Модель корпоративной социальной деятельности С. Вартика и Ф. Кохрена</vt:lpstr>
      <vt:lpstr>Корпоративная социальная деятельность </vt:lpstr>
      <vt:lpstr>Направляющие силы, действующие в модели корпоративной социальной деятельности С. Вартика и  Ф. Кохрена</vt:lpstr>
      <vt:lpstr>Д. Вуд </vt:lpstr>
      <vt:lpstr>Принципы КСО: Д. Вуд </vt:lpstr>
      <vt:lpstr>Процессы корпоративной социальной восприимчивости:  Донны Вуд  </vt:lpstr>
      <vt:lpstr>(Д. Вуд) Результаты корпоративного поведения:   </vt:lpstr>
      <vt:lpstr>Д. Свансон выделила следующие ценностные организационные процессы: </vt:lpstr>
      <vt:lpstr>5. Концепции стейкхолдеров и корпоративного гражданства </vt:lpstr>
      <vt:lpstr>Примерный перечень заинтересованных сторон современной организации следующий: </vt:lpstr>
      <vt:lpstr>Презентация PowerPoint</vt:lpstr>
      <vt:lpstr>Принципы  М. Кларксона:</vt:lpstr>
      <vt:lpstr>Презентация PowerPoint</vt:lpstr>
      <vt:lpstr>Презентация PowerPoint</vt:lpstr>
      <vt:lpstr>Презентация PowerPoint</vt:lpstr>
      <vt:lpstr>Концепция корпоративного гражданства </vt:lpstr>
      <vt:lpstr>Концепция корпоративной устойчивости — </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ЭВОЛЮЦИЯ И СОДЕРЖАНИЕ КОНЦЕПЦИИ КОРПОРАТИВНОЙ СОЦИАЛЬНОЙ ОТВЕТСТВЕННОСТИ</dc:title>
  <dc:creator>Мариночка</dc:creator>
  <cp:lastModifiedBy>Кирилл Маркелов</cp:lastModifiedBy>
  <cp:revision>19</cp:revision>
  <dcterms:modified xsi:type="dcterms:W3CDTF">2015-04-19T20:28:12Z</dcterms:modified>
</cp:coreProperties>
</file>