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62" r:id="rId3"/>
    <p:sldId id="260" r:id="rId4"/>
    <p:sldId id="261" r:id="rId5"/>
    <p:sldId id="268" r:id="rId6"/>
    <p:sldId id="266" r:id="rId7"/>
    <p:sldId id="265" r:id="rId8"/>
    <p:sldId id="259" r:id="rId9"/>
    <p:sldId id="269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elands.ru/glops-65-1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221088"/>
            <a:ext cx="8219256" cy="2265115"/>
          </a:xfrm>
        </p:spPr>
        <p:txBody>
          <a:bodyPr>
            <a:normAutofit/>
          </a:bodyPr>
          <a:lstStyle/>
          <a:p>
            <a:pPr marL="18288" indent="0" algn="r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Лизинг как источник финансирования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xmlns="" val="70891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97868" y="4509120"/>
            <a:ext cx="7543800" cy="914400"/>
          </a:xfrm>
        </p:spPr>
        <p:txBody>
          <a:bodyPr/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Боровская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М. А. Банковские услуги предприятиям (учебное пособие) / Таганрог: ТРТУ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2) </a:t>
            </a:r>
            <a:r>
              <a:rPr lang="ru-RU" sz="1800" dirty="0">
                <a:latin typeface="Times New Roman" pitchFamily="18" charset="0"/>
                <a:cs typeface="Times New Roman" pitchFamily="18" charset="0"/>
                <a:hlinkClick r:id="rId2"/>
              </a:rPr>
              <a:t>http://www.financelands.ru/glops-65-1.html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3) Володин, А. А. Справочник финансиста предприятия / А. А. Володин, Н. П. Баранникова, Л. А.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Бумистрова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– 2-е, доп. 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– М.: ИНФРА – М, 2011. – 559 с.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Газман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В. Д. Финансовый лизинг: учеб. пособие / В. Д.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Газман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– М.: ГУ ВШЕ, 2009. – 392 с.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47667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Список использованной литературы:</a:t>
            </a:r>
            <a:endParaRPr lang="ru-RU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76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2494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Лизингом признается специфическая операция, предусматривающая инвестирование временно свободных или привлеченных финансовых ресурсов в приобретение имущества с последующей передачей его клиенту на условиях аренды. В структуре арендных операций лизинг занимает особое место, поскольку представляет собой целенаправленную, специально организованную деятельность по сдаче имущества в аренду. В то же время аренда в своем классическом, обыденном понимании нередко рассматривается как в некотором смысле вынужденная мера - имущество сдается в аренду, поскольку оно не находит должного применения у его владельца. По своему экономическому содержанию договор лизинга близок к операциям по кредитованию.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Лизинг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сравнительно молодой инструмент финансирования, но по сравнению с традиционными формами он обладает существенными преимуществами. Основное преимущество лизинга по сравнению с другими способами инвестирования заключается в том, что предприниматель может начать свое дело, располагая лишь частью необходимых финансовых средств для приобретения основных фондов. Предприятию при этом предоставляются не денежные ресурсы, контроль за использованием которых не всегда возможен, а непосредственно средства производства.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419848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88840"/>
            <a:ext cx="7488832" cy="4521695"/>
          </a:xfrm>
        </p:spPr>
        <p:txBody>
          <a:bodyPr>
            <a:normAutofit lnSpcReduction="10000"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мущество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непосредственно поставляется лизингополучателю, минуя лизингодателя, и принимается в эксплуатацию пользователем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изингодатель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приобретает имущество не для собственного использования, а специально для передачи его во временное пользование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срок договора имущество остается собственностью лизингодателя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обственник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имущества за передачу его во временное пользование получает вознаграждение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ользователь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имущества досрочно или после окончания срока договора имеет право на приобретение в собственность арендуемого объекта.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543800" cy="9144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Лизинг имеет свои характерные особенности:</a:t>
            </a:r>
          </a:p>
        </p:txBody>
      </p:sp>
    </p:spTree>
    <p:extLst>
      <p:ext uri="{BB962C8B-B14F-4D97-AF65-F5344CB8AC3E}">
        <p14:creationId xmlns:p14="http://schemas.microsoft.com/office/powerpoint/2010/main" xmlns="" val="93757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7704856" cy="36575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Лизингодатель - физическое или юридическое лицо, которое за счет привлеченных и (или) собственных средств приобретает в ходе реализации договора лизинга в собственность имущество и предоставляет его в качестве предмета лизинга лизингополучателю за определенную плату, на определенный срок и на определенных условиях во временное владение и в пользование с переходом или без перехода к лизингополучателю права собственности на предмет лизинга;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Лизингополучатель - физическое или юридическое лицо, которое в соответствии с договором лизинга обязано принять предмет лизинга за определенную плату, на определенный срок и на определенных условиях во временное владение и в пользование в соответствии с договором лизинга;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Продавец - физическое или юридическое лицо, которое в соответствии с договором купли-продажи с лизингодателем продает лизингодателю в обусловленный срок имущество, являющееся предметом лизинга. Продавец обязан передать предмет лизинга лизингодателю или лизингополучателю в соответствии с условиями договора купли-продажи. Продавец может одновременно выступать в качестве лизингополучателя в пределах одного лизингового правоотношения.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5544616" cy="9144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Субъектами лизинга являются:</a:t>
            </a:r>
          </a:p>
        </p:txBody>
      </p:sp>
    </p:spTree>
    <p:extLst>
      <p:ext uri="{BB962C8B-B14F-4D97-AF65-F5344CB8AC3E}">
        <p14:creationId xmlns:p14="http://schemas.microsoft.com/office/powerpoint/2010/main" xmlns="" val="71822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>
                <a:solidFill>
                  <a:srgbClr val="FFC000"/>
                </a:solidFill>
                <a:effectLst/>
              </a:rPr>
              <a:t>Предметом лизинга </a:t>
            </a:r>
            <a:r>
              <a:rPr lang="ru-RU" sz="2400" dirty="0" smtClean="0">
                <a:solidFill>
                  <a:srgbClr val="FFC000"/>
                </a:solidFill>
                <a:effectLst/>
              </a:rPr>
              <a:t/>
            </a:r>
            <a:br>
              <a:rPr lang="ru-RU" sz="2400" dirty="0" smtClean="0">
                <a:solidFill>
                  <a:srgbClr val="FFC000"/>
                </a:solidFill>
                <a:effectLst/>
              </a:rPr>
            </a:br>
            <a:r>
              <a:rPr lang="ru-RU" sz="2400" dirty="0" smtClean="0">
                <a:effectLst/>
              </a:rPr>
              <a:t>могут </a:t>
            </a:r>
            <a:r>
              <a:rPr lang="ru-RU" sz="2400" dirty="0">
                <a:effectLst/>
              </a:rPr>
              <a:t>быть любые </a:t>
            </a:r>
            <a:r>
              <a:rPr lang="ru-RU" sz="2400" dirty="0" err="1">
                <a:effectLst/>
              </a:rPr>
              <a:t>непотребляемые</a:t>
            </a:r>
            <a:r>
              <a:rPr lang="ru-RU" sz="2400" dirty="0">
                <a:effectLst/>
              </a:rPr>
              <a:t> вещи</a:t>
            </a:r>
            <a:r>
              <a:rPr lang="ru-RU" sz="2400" dirty="0" smtClean="0">
                <a:effectLst/>
              </a:rPr>
              <a:t>,</a:t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>в </a:t>
            </a:r>
            <a:r>
              <a:rPr lang="ru-RU" sz="2400" dirty="0">
                <a:effectLst/>
              </a:rPr>
              <a:t>том числе предприятия и другие имущественные комплексы, здания, сооружения, оборудование, транспортные средства и иное движимое и недвижимое имущество, которое может использоваться для предпринимательской деятельности. Предметом лизинга не могут быть земельные участки и другие природные объекты, а также имущество, которое федеральными законами запрещено для свободного обращения или для которого установлен особый порядок обращения.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4773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740" y="1700808"/>
            <a:ext cx="8285763" cy="424847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543800" cy="914400"/>
          </a:xfrm>
        </p:spPr>
        <p:txBody>
          <a:bodyPr>
            <a:normAutofit fontScale="90000"/>
          </a:bodyPr>
          <a:lstStyle/>
          <a:p>
            <a:r>
              <a:rPr lang="ru-RU" dirty="0"/>
              <a:t> </a:t>
            </a:r>
            <a:r>
              <a:rPr lang="ru-RU" sz="27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Процедура лизинга предполагает два этапа работ, в которых участвует три </a:t>
            </a:r>
            <a:r>
              <a:rPr lang="ru-RU" sz="27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субъекта:</a:t>
            </a:r>
            <a:endParaRPr lang="ru-RU" sz="27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38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52304"/>
            <a:ext cx="3826768" cy="45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безусловным плюсам можно отнести возможность владельцев небольшого бизнеса не думать о том, где найти денежные средства и какой вид кредита выбрать. Можно отметить, что в последнее время малые предприятия используют в своей работе дорогостоящее оборудование, что увеличивает вероятность участия лизинговых компаний в новых высокотехнологичных проектах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46001"/>
            <a:ext cx="7543800" cy="9144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Положительные </a:t>
            </a:r>
            <a:r>
              <a:rPr lang="ru-RU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 отрицательные </a:t>
            </a:r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моменты при использовании </a:t>
            </a:r>
            <a:r>
              <a:rPr lang="ru-RU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финансовой аренды</a:t>
            </a:r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малым </a:t>
            </a:r>
            <a:r>
              <a:rPr lang="ru-RU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 средним </a:t>
            </a:r>
            <a:r>
              <a:rPr lang="ru-RU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бизнесом.</a:t>
            </a:r>
            <a:endParaRPr lang="ru-RU" sz="2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90900" y="1952304"/>
            <a:ext cx="41764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Минусы касаются финансовых сложностей предприятий малого и среднего бизнеса. Малый возраст существования предприятий, отсутствие начальных финансовых средств и государственной поддержки существенно снижает желание лизинговых компаний заключать соглашения с малыми предприятиями. Также лизинг стоит дороже кредита. По этой причине, предпринимателям, для которых процентная ставка по кредиту слишком высока, лизинг однозначно не подойдёт.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80129" y="1257616"/>
            <a:ext cx="704687" cy="70468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2200" y="1360401"/>
            <a:ext cx="499119" cy="49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328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7920880" cy="4089647"/>
          </a:xfrm>
        </p:spPr>
        <p:txBody>
          <a:bodyPr>
            <a:normAutofit fontScale="85000" lnSpcReduction="20000"/>
          </a:bodyPr>
          <a:lstStyle/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ставки и короткие сроки кредитования. При сохраняющейся в России банковской практике, когда краткосрочные кредиты выгоднее средне- и долгосрочных, получение ссуды на три - четыре года (оптимальный срок погашения кредита на закупку техники лизинговой компанией) весьма проблематично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Высокий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налогов.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значительного стартового капитала для лизинговой компании, т.к., она приобретает оборудование за полную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стоимость.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информационного обеспечения о предложениях лизинговых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услуг.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рубежом термином “ лизинг ” называются отношения финансовой аренды сроком от 3-х лет. В нашей же стране не создан пока еще благоприятный климат для долгосрочных инвестиций. Необходимо принятия налогового законодательства, предоставляющего льготы банкам, покрывающие их риски, связанные с долгосрочным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кредитованием.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Неразвитость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инфраструктуры лизингового рынка.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акторы</a:t>
            </a:r>
            <a:r>
              <a:rPr lang="ru-RU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 сдерживающие развитие лизинга в России.</a:t>
            </a:r>
          </a:p>
        </p:txBody>
      </p:sp>
    </p:spTree>
    <p:extLst>
      <p:ext uri="{BB962C8B-B14F-4D97-AF65-F5344CB8AC3E}">
        <p14:creationId xmlns:p14="http://schemas.microsoft.com/office/powerpoint/2010/main" xmlns="" val="10994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3657599"/>
          </a:xfrm>
        </p:spPr>
        <p:txBody>
          <a:bodyPr>
            <a:noAutofit/>
          </a:bodyPr>
          <a:lstStyle/>
          <a:p>
            <a:pPr marL="18288" indent="0" algn="ctr">
              <a:buNone/>
            </a:pPr>
            <a:r>
              <a:rPr lang="ru-RU" sz="2800" dirty="0">
                <a:effectLst/>
              </a:rPr>
              <a:t>Л</a:t>
            </a:r>
            <a:r>
              <a:rPr lang="ru-RU" sz="2800" dirty="0" smtClean="0">
                <a:effectLst/>
              </a:rPr>
              <a:t>изинг </a:t>
            </a:r>
            <a:r>
              <a:rPr lang="ru-RU" sz="2800" dirty="0">
                <a:effectLst/>
              </a:rPr>
              <a:t>представляет собой способ финансирования в условиях высоких темпов научно-технического прогресса, позволяющий быстрее накапливать денежные средства и безубыточно заменять активы на более прогрессивные. Увеличение норм амортизации приводит к увеличению общего экономического эффекта лизинга для его участников.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0582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178</TotalTime>
  <Words>573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Базовая</vt:lpstr>
      <vt:lpstr>Лизинг как источник финансирования организаций</vt:lpstr>
      <vt:lpstr>Лизинг - сравнительно молодой инструмент финансирования, но по сравнению с традиционными формами он обладает существенными преимуществами. Основное преимущество лизинга по сравнению с другими способами инвестирования заключается в том, что предприниматель может начать свое дело, располагая лишь частью необходимых финансовых средств для приобретения основных фондов. Предприятию при этом предоставляются не денежные ресурсы, контроль за использованием которых не всегда возможен, а непосредственно средства производства.</vt:lpstr>
      <vt:lpstr>Лизинг имеет свои характерные особенности:</vt:lpstr>
      <vt:lpstr> Субъектами лизинга являются:</vt:lpstr>
      <vt:lpstr>Предметом лизинга  могут быть любые непотребляемые вещи, в том числе предприятия и другие имущественные комплексы, здания, сооружения, оборудование, транспортные средства и иное движимое и недвижимое имущество, которое может использоваться для предпринимательской деятельности. Предметом лизинга не могут быть земельные участки и другие природные объекты, а также имущество, которое федеральными законами запрещено для свободного обращения или для которого установлен особый порядок обращения.</vt:lpstr>
      <vt:lpstr> Процедура лизинга предполагает два этапа работ, в которых участвует три субъекта:</vt:lpstr>
      <vt:lpstr>Положительные и отрицательные моменты при использовании финансовой аренды малым и средним бизнесом.</vt:lpstr>
      <vt:lpstr>Факторы, сдерживающие развитие лизинга в России.</vt:lpstr>
      <vt:lpstr>Слайд 9</vt:lpstr>
      <vt:lpstr>1) Боровская М. А. Банковские услуги предприятиям (учебное пособие) / Таганрог: ТРТУ 2) http://www.financelands.ru/glops-65-1.html 3) Володин, А. А. Справочник финансиста предприятия / А. А. Володин, Н. П. Баранникова, Л. А. Бумистрова. – 2-е, доп. и перераб. – М.: ИНФРА – М, 2011. – 559 с. 4) Газман, В. Д. Финансовый лизинг: учеб. пособие / В. Д. Газман. – М.: ГУ ВШЕ, 2009. – 392 с.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Pavel</dc:creator>
  <cp:lastModifiedBy>WiZaRd</cp:lastModifiedBy>
  <cp:revision>9</cp:revision>
  <dcterms:created xsi:type="dcterms:W3CDTF">2015-03-11T14:20:04Z</dcterms:created>
  <dcterms:modified xsi:type="dcterms:W3CDTF">2015-03-13T08:17:10Z</dcterms:modified>
</cp:coreProperties>
</file>