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AE85022-F35B-4E3F-8890-55046E63289A}" type="datetimeFigureOut">
              <a:rPr lang="ru-RU"/>
              <a:pPr>
                <a:defRPr/>
              </a:pPr>
              <a:t>05.12.2014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BB21E52-459C-41FE-8D2A-B2565E7AA0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17AAEF3-1153-42EC-A204-30AEAD7DD7B8}" type="slidenum">
              <a:rPr lang="ru-RU" smtClean="0"/>
              <a:pPr/>
              <a:t>8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25EAFDE-1B39-485E-9D01-0348ED1D1187}" type="slidenum">
              <a:rPr lang="ru-RU" smtClean="0"/>
              <a:pPr/>
              <a:t>9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50E1E87-3958-4153-9AF9-1584788E30F9}" type="slidenum">
              <a:rPr lang="ru-RU" smtClean="0"/>
              <a:pPr/>
              <a:t>10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AA203-2609-48BE-A8AF-DBE9CCBDB65A}" type="datetimeFigureOut">
              <a:rPr lang="ru-RU"/>
              <a:pPr>
                <a:defRPr/>
              </a:pPr>
              <a:t>05.12.2014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89562-397D-41F2-AEF7-97944F7D68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26C8E-067D-4452-A6AD-BD42DFD408A0}" type="datetimeFigureOut">
              <a:rPr lang="ru-RU"/>
              <a:pPr>
                <a:defRPr/>
              </a:pPr>
              <a:t>05.12.2014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D7D4B-3C15-48A3-9942-B19B79FBBA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4392C-EA32-4485-830D-1128DE7F489F}" type="datetimeFigureOut">
              <a:rPr lang="ru-RU"/>
              <a:pPr>
                <a:defRPr/>
              </a:pPr>
              <a:t>05.12.2014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7399A-D872-41A7-8936-8C2F1CCC39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1943B-A763-495E-95E9-D5F97DFA8F5B}" type="datetimeFigureOut">
              <a:rPr lang="ru-RU"/>
              <a:pPr>
                <a:defRPr/>
              </a:pPr>
              <a:t>05.12.2014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E56993-9F98-48DE-9062-325904D260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9B6C9-89E3-4929-84DF-1E22841DC7DF}" type="datetimeFigureOut">
              <a:rPr lang="ru-RU"/>
              <a:pPr>
                <a:defRPr/>
              </a:pPr>
              <a:t>05.12.2014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E9EE4-14CA-45DE-8E29-E903F5F373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B8AA9-40CA-46FD-80B3-36332D0C9EBF}" type="datetimeFigureOut">
              <a:rPr lang="ru-RU"/>
              <a:pPr>
                <a:defRPr/>
              </a:pPr>
              <a:t>05.12.2014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3BEB9-5539-4AC9-A68A-093AA309AE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3F2E1-38F5-4DB7-81D6-0C81077FC720}" type="datetimeFigureOut">
              <a:rPr lang="ru-RU"/>
              <a:pPr>
                <a:defRPr/>
              </a:pPr>
              <a:t>05.12.2014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26B76-59FB-4C2B-9308-99C52274C7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49422-BB78-4C2E-A04E-025EEB4430D9}" type="datetimeFigureOut">
              <a:rPr lang="ru-RU"/>
              <a:pPr>
                <a:defRPr/>
              </a:pPr>
              <a:t>05.12.2014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015ED-E096-408D-8046-D6114AB024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909FF-3258-4D8E-9681-500B1F7EBF20}" type="datetimeFigureOut">
              <a:rPr lang="ru-RU"/>
              <a:pPr>
                <a:defRPr/>
              </a:pPr>
              <a:t>05.12.2014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8D356-12E5-443B-B40F-093A9D1DDA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04D6D-235C-446E-98E1-B9B0AA4C6659}" type="datetimeFigureOut">
              <a:rPr lang="ru-RU"/>
              <a:pPr>
                <a:defRPr/>
              </a:pPr>
              <a:t>05.12.2014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FFD08-F413-4881-8655-FBA50E5D9F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150A1-A082-4C42-A160-64EC9236662D}" type="datetimeFigureOut">
              <a:rPr lang="ru-RU"/>
              <a:pPr>
                <a:defRPr/>
              </a:pPr>
              <a:t>05.12.2014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1484A-82B9-4DE7-9A7D-07E57892A0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7374698-5D88-48C1-A389-CD6137C6C5CF}" type="datetimeFigureOut">
              <a:rPr lang="ru-RU"/>
              <a:pPr>
                <a:defRPr/>
              </a:pPr>
              <a:t>05.12.2014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428666C-5F78-45B0-94DF-6084BCB266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750" y="981075"/>
            <a:ext cx="8204200" cy="14700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Корпоративная социальная ответственность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288" y="2708275"/>
            <a:ext cx="8569325" cy="3529013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1200"/>
              </a:spcAft>
              <a:buFont typeface="Arial" pitchFamily="34" charset="0"/>
              <a:buNone/>
              <a:defRPr/>
            </a:pP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Тема 1 «Введение в проблему»</a:t>
            </a:r>
          </a:p>
          <a:p>
            <a:pPr marL="361950"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1.1. Понятие ответственности и ее ограничительная    и мотивационная роль в деятельности человека</a:t>
            </a:r>
          </a:p>
          <a:p>
            <a:pPr marL="361950"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1.2. Основные термины и определения в теории КСО</a:t>
            </a:r>
          </a:p>
          <a:p>
            <a:pPr marL="361950"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1.3. Бизнес и внешняя среда</a:t>
            </a:r>
          </a:p>
          <a:p>
            <a:pPr marL="361950"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1.4. Историческое развитие корпоративной социальной ответственности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539750" y="44450"/>
            <a:ext cx="8229600" cy="576263"/>
          </a:xfrm>
        </p:spPr>
        <p:txBody>
          <a:bodyPr/>
          <a:lstStyle/>
          <a:p>
            <a:pPr eaLnBrk="1" hangingPunct="1"/>
            <a:r>
              <a:rPr lang="ru-RU" sz="1800" b="1" smtClean="0">
                <a:latin typeface="Arial Black" pitchFamily="34" charset="0"/>
                <a:cs typeface="Arial" charset="0"/>
              </a:rPr>
              <a:t>Историческое развитие корпоративной  </a:t>
            </a:r>
            <a:br>
              <a:rPr lang="ru-RU" sz="1800" b="1" smtClean="0">
                <a:latin typeface="Arial Black" pitchFamily="34" charset="0"/>
                <a:cs typeface="Arial" charset="0"/>
              </a:rPr>
            </a:br>
            <a:r>
              <a:rPr lang="ru-RU" sz="1800" b="1" smtClean="0">
                <a:latin typeface="Arial Black" pitchFamily="34" charset="0"/>
                <a:cs typeface="Arial" charset="0"/>
              </a:rPr>
              <a:t>социальной ответственности</a:t>
            </a:r>
          </a:p>
        </p:txBody>
      </p:sp>
      <p:pic>
        <p:nvPicPr>
          <p:cNvPr id="11267" name="Рисунок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63713" y="620713"/>
            <a:ext cx="5686425" cy="5976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2013" y="692150"/>
            <a:ext cx="7813675" cy="576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pPr eaLnBrk="1" hangingPunct="1"/>
            <a:r>
              <a:rPr lang="ru-RU" sz="2000" smtClean="0">
                <a:latin typeface="Arial Black" pitchFamily="34" charset="0"/>
              </a:rPr>
              <a:t>Ответственность</a:t>
            </a:r>
          </a:p>
        </p:txBody>
      </p:sp>
      <p:sp>
        <p:nvSpPr>
          <p:cNvPr id="3075" name="Прямоугольник 2"/>
          <p:cNvSpPr>
            <a:spLocks noChangeArrowheads="1"/>
          </p:cNvSpPr>
          <p:nvPr/>
        </p:nvSpPr>
        <p:spPr bwMode="auto">
          <a:xfrm>
            <a:off x="671513" y="908050"/>
            <a:ext cx="7993062" cy="486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Arial" charset="0"/>
                <a:cs typeface="Arial" charset="0"/>
              </a:rPr>
              <a:t>Ответственность — это организационное положение, обеспечивающее дисциплинированность и максимально эффективное отношение человека к его обязанностям.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b="1">
                <a:latin typeface="Arial" charset="0"/>
                <a:cs typeface="Arial" charset="0"/>
              </a:rPr>
              <a:t>Ответственность является средством управления, одним из рычагов воздействия на деятельность человека и коллектива в целом.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b="1">
                <a:latin typeface="Arial" charset="0"/>
                <a:cs typeface="Arial" charset="0"/>
              </a:rPr>
              <a:t>Сущность ответственности проявляется в том, что она представляет собой понимание, осознание и учет последствий деятельности по критериям ее необходимости и эффективности, возможности порицания или поощрения. </a:t>
            </a:r>
          </a:p>
          <a:p>
            <a:r>
              <a:rPr lang="ru-RU" b="1">
                <a:latin typeface="Arial" charset="0"/>
                <a:cs typeface="Arial" charset="0"/>
              </a:rPr>
              <a:t>Мера порицания или поощрение может быть результатом внутренней или внешней оценки характера и результата работы человека и проявляться либо в собственной неудовлетворенности работой, либо в отрицательном отношении к ней со стороны других людей.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Рисунок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88913"/>
            <a:ext cx="6156325" cy="558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Прямоугольник 1"/>
          <p:cNvSpPr>
            <a:spLocks noChangeArrowheads="1"/>
          </p:cNvSpPr>
          <p:nvPr/>
        </p:nvSpPr>
        <p:spPr bwMode="auto">
          <a:xfrm>
            <a:off x="2195513" y="6027738"/>
            <a:ext cx="51847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 i="1">
                <a:latin typeface="Arial Black" pitchFamily="34" charset="0"/>
              </a:rPr>
              <a:t>Содержание понятия «ответственность»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Прямоугольник 1"/>
          <p:cNvSpPr>
            <a:spLocks noChangeArrowheads="1"/>
          </p:cNvSpPr>
          <p:nvPr/>
        </p:nvSpPr>
        <p:spPr bwMode="auto">
          <a:xfrm>
            <a:off x="395288" y="115888"/>
            <a:ext cx="8569325" cy="206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>
                <a:latin typeface="Arial" charset="0"/>
                <a:cs typeface="Arial" charset="0"/>
              </a:rPr>
              <a:t>Ответственность должна быть соответствующим образом организована. В основе ее организации лежит система, под которой можно понимать совокупность взаимосвязанных видов ответственности, представляющих собой целостное образование по критериям цели организации, ее внутренней и внешней среды. Каждый из видов ответственности должен обладать определенным организационным статусом. </a:t>
            </a:r>
          </a:p>
          <a:p>
            <a:r>
              <a:rPr lang="ru-RU" sz="1600" b="1">
                <a:latin typeface="Arial" charset="0"/>
                <a:cs typeface="Arial" charset="0"/>
              </a:rPr>
              <a:t>Организационный статус ответственности — это закрепление его в положении обязательного требования и реализация в процессах менеджмента.</a:t>
            </a:r>
            <a:endParaRPr lang="ru-RU"/>
          </a:p>
        </p:txBody>
      </p:sp>
      <p:pic>
        <p:nvPicPr>
          <p:cNvPr id="5123" name="Рисунок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92275" y="2178050"/>
            <a:ext cx="5588000" cy="394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Прямоугольник 2"/>
          <p:cNvSpPr>
            <a:spLocks noChangeArrowheads="1"/>
          </p:cNvSpPr>
          <p:nvPr/>
        </p:nvSpPr>
        <p:spPr bwMode="auto">
          <a:xfrm>
            <a:off x="1476375" y="6115050"/>
            <a:ext cx="7127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/>
              <a:t>Разнообразие организационного статуса ответственности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417512"/>
          </a:xfrm>
        </p:spPr>
        <p:txBody>
          <a:bodyPr/>
          <a:lstStyle/>
          <a:p>
            <a:pPr eaLnBrk="1" hangingPunct="1"/>
            <a:r>
              <a:rPr lang="ru-RU" sz="2000" b="1" smtClean="0">
                <a:latin typeface="Arial Black" pitchFamily="34" charset="0"/>
              </a:rPr>
              <a:t>Основные термины и определения в теории КСО</a:t>
            </a:r>
          </a:p>
        </p:txBody>
      </p:sp>
      <p:sp>
        <p:nvSpPr>
          <p:cNvPr id="6147" name="Прямоугольник 2"/>
          <p:cNvSpPr>
            <a:spLocks noChangeArrowheads="1"/>
          </p:cNvSpPr>
          <p:nvPr/>
        </p:nvSpPr>
        <p:spPr bwMode="auto">
          <a:xfrm>
            <a:off x="179388" y="692150"/>
            <a:ext cx="8785225" cy="597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 i="1" u="sng">
                <a:latin typeface="Arial" charset="0"/>
                <a:cs typeface="Arial" charset="0"/>
              </a:rPr>
              <a:t>Социальная ответственность бизнеса </a:t>
            </a:r>
            <a:r>
              <a:rPr lang="ru-RU" sz="1600" b="1">
                <a:latin typeface="Arial" charset="0"/>
                <a:cs typeface="Arial" charset="0"/>
              </a:rPr>
              <a:t>— это добровольный вклад бизнеса в развитие общества в социальной, экономической и экологической сферах, связанный напрямую с основной деятельностью компании и выходящий за рамки определенного законом минимума.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sz="1600" b="1">
                <a:latin typeface="Arial" charset="0"/>
                <a:cs typeface="Arial" charset="0"/>
              </a:rPr>
              <a:t> </a:t>
            </a:r>
            <a:r>
              <a:rPr lang="ru-RU" sz="1600" b="1" i="1" u="sng">
                <a:latin typeface="Arial" charset="0"/>
                <a:cs typeface="Arial" charset="0"/>
              </a:rPr>
              <a:t>Социальная ответственность бизнеса </a:t>
            </a:r>
            <a:r>
              <a:rPr lang="ru-RU" sz="1600" b="1">
                <a:latin typeface="Arial" charset="0"/>
                <a:cs typeface="Arial" charset="0"/>
              </a:rPr>
              <a:t>— это концепция, согласно которой бизнес, помимо соблюдения законов и производства качественного продукта / услуги, добровольно берет на себя дополнительные обязательства перед обществом.</a:t>
            </a:r>
          </a:p>
          <a:p>
            <a:r>
              <a:rPr lang="ru-RU" sz="1600" b="1" i="1" u="sng">
                <a:latin typeface="Arial" charset="0"/>
                <a:cs typeface="Arial" charset="0"/>
              </a:rPr>
              <a:t>Социальная ответственность бизнеса </a:t>
            </a:r>
            <a:r>
              <a:rPr lang="ru-RU" sz="1600" b="1">
                <a:latin typeface="Arial" charset="0"/>
                <a:cs typeface="Arial" charset="0"/>
              </a:rPr>
              <a:t>— это философия поведения и концепция выстраивания деловым сообществом, компаниями и отдельными менеджерами основной и дополнительной общественно-значимой деятельности.</a:t>
            </a:r>
          </a:p>
          <a:p>
            <a:pPr>
              <a:spcBef>
                <a:spcPts val="1200"/>
              </a:spcBef>
            </a:pPr>
            <a:r>
              <a:rPr lang="ru-RU" sz="1600" b="1" u="sng">
                <a:latin typeface="Arial" charset="0"/>
                <a:cs typeface="Arial" charset="0"/>
              </a:rPr>
              <a:t>Корпоративная социальная ответственность </a:t>
            </a:r>
            <a:r>
              <a:rPr lang="ru-RU" sz="1600" b="1">
                <a:latin typeface="Arial" charset="0"/>
                <a:cs typeface="Arial" charset="0"/>
              </a:rPr>
              <a:t>- это отвечающая специфике и уровню развития корпорации, регулярно пересматриваемая и динамично изменяющаяся совокупность обязательств, добровольно и согласованно вырабатываемых с участием ключевых заинтересованных сторон, принимаемых руководством компании с учетом мнений персонала и акционеров, выполняемых, в основном, за счет средств корпорации и нацеленных на реализацию значимых внутренних и внешних социальных программ, результаты которых содействуют развитию компании, улучшению ее репутации и имиджа, становлению корпоративной идентичности, а также расширению конструктивных партнерских связей с государством, деловыми партнерами, местными сообществами и гражданскими организациями.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Прямоугольник 1"/>
          <p:cNvSpPr>
            <a:spLocks noChangeArrowheads="1"/>
          </p:cNvSpPr>
          <p:nvPr/>
        </p:nvSpPr>
        <p:spPr bwMode="auto">
          <a:xfrm>
            <a:off x="395288" y="476250"/>
            <a:ext cx="8569325" cy="547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 u="sng">
                <a:latin typeface="Arial" charset="0"/>
                <a:cs typeface="Arial" charset="0"/>
              </a:rPr>
              <a:t>Социальные инвестиции </a:t>
            </a:r>
            <a:r>
              <a:rPr lang="ru-RU" sz="1600" b="1">
                <a:latin typeface="Arial" charset="0"/>
                <a:cs typeface="Arial" charset="0"/>
              </a:rPr>
              <a:t>– это форма финансовой или иной ресурсной помощи, оказываемой компанией на реализацию долгосрочных и, как правило, совместных партнерских программ, направленных на снижение социального напряжения в регионах присутствия компании и повышении уровня жизни различных слоев общества.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sz="1600" b="1" u="sng">
                <a:latin typeface="Arial" charset="0"/>
                <a:cs typeface="Arial" charset="0"/>
              </a:rPr>
              <a:t>Корпоративный имидж </a:t>
            </a:r>
            <a:r>
              <a:rPr lang="ru-RU" sz="1600" b="1">
                <a:latin typeface="Arial" charset="0"/>
                <a:cs typeface="Arial" charset="0"/>
              </a:rPr>
              <a:t>- это восприятие организации группами общественности, это то, какой видит организацию группа или группы.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sz="1600" b="1" u="sng">
                <a:latin typeface="Arial" charset="0"/>
                <a:cs typeface="Arial" charset="0"/>
              </a:rPr>
              <a:t>Корпоративная миссия </a:t>
            </a:r>
            <a:r>
              <a:rPr lang="ru-RU" sz="1600" b="1">
                <a:latin typeface="Arial" charset="0"/>
                <a:cs typeface="Arial" charset="0"/>
              </a:rPr>
              <a:t>- общественно-значимый статус, социально значимая роль организации.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sz="1600" b="1" u="sng">
                <a:latin typeface="Arial" charset="0"/>
                <a:cs typeface="Arial" charset="0"/>
              </a:rPr>
              <a:t>Корпоративная миссия </a:t>
            </a:r>
            <a:r>
              <a:rPr lang="ru-RU" sz="1600" b="1">
                <a:latin typeface="Arial" charset="0"/>
                <a:cs typeface="Arial" charset="0"/>
              </a:rPr>
              <a:t>— предназначение компании, определяющее ее социально-значимую роль, влияющее на общественный статус, формирующее ее сторонников и участников, очерчивающее нишу корпорации в деловой среде, на рынке, в обществе.</a:t>
            </a:r>
          </a:p>
          <a:p>
            <a:r>
              <a:rPr lang="ru-RU" sz="1600" b="1" u="sng">
                <a:latin typeface="Arial" charset="0"/>
                <a:cs typeface="Arial" charset="0"/>
              </a:rPr>
              <a:t>Корпоративная идентичность </a:t>
            </a:r>
            <a:r>
              <a:rPr lang="ru-RU" sz="1600" b="1">
                <a:latin typeface="Arial" charset="0"/>
                <a:cs typeface="Arial" charset="0"/>
              </a:rPr>
              <a:t>- это то, что организация сообщает о себе, о своей индивидуальности. Все, что организация говорит, делает и создает, формирует ее идентичность: продукты и услуги, формальные и неформальные коммуникации, политика компании, поступки ее персонала</a:t>
            </a:r>
          </a:p>
          <a:p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b="1" dirty="0" smtClean="0">
                <a:latin typeface="Arial Black" pitchFamily="34" charset="0"/>
              </a:rPr>
              <a:t>Бизнес и внешняя среда</a:t>
            </a:r>
          </a:p>
        </p:txBody>
      </p:sp>
      <p:pic>
        <p:nvPicPr>
          <p:cNvPr id="8195" name="Рисунок 30"/>
          <p:cNvPicPr>
            <a:picLocks noChangeAspect="1" noChangeArrowheads="1"/>
          </p:cNvPicPr>
          <p:nvPr/>
        </p:nvPicPr>
        <p:blipFill>
          <a:blip r:embed="rId2"/>
          <a:srcRect b="9244"/>
          <a:stretch>
            <a:fillRect/>
          </a:stretch>
        </p:blipFill>
        <p:spPr bwMode="auto">
          <a:xfrm>
            <a:off x="1135063" y="765175"/>
            <a:ext cx="6750050" cy="362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Прямоугольник 2"/>
          <p:cNvSpPr>
            <a:spLocks noChangeArrowheads="1"/>
          </p:cNvSpPr>
          <p:nvPr/>
        </p:nvSpPr>
        <p:spPr bwMode="auto">
          <a:xfrm>
            <a:off x="522288" y="4537075"/>
            <a:ext cx="82819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 i="1">
                <a:latin typeface="Arial" charset="0"/>
                <a:cs typeface="Arial" charset="0"/>
              </a:rPr>
              <a:t>Влияние внешней среды на взаимодействие бизнеса с государством и обществом</a:t>
            </a:r>
          </a:p>
        </p:txBody>
      </p:sp>
      <p:sp>
        <p:nvSpPr>
          <p:cNvPr id="8197" name="Прямоугольник 3"/>
          <p:cNvSpPr>
            <a:spLocks noChangeArrowheads="1"/>
          </p:cNvSpPr>
          <p:nvPr/>
        </p:nvSpPr>
        <p:spPr bwMode="auto">
          <a:xfrm>
            <a:off x="200025" y="5084763"/>
            <a:ext cx="885666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 u="sng">
                <a:latin typeface="Arial" charset="0"/>
                <a:cs typeface="Arial" charset="0"/>
              </a:rPr>
              <a:t>Вывод 1:</a:t>
            </a:r>
            <a:r>
              <a:rPr lang="ru-RU">
                <a:latin typeface="Arial" charset="0"/>
                <a:cs typeface="Arial" charset="0"/>
              </a:rPr>
              <a:t>  </a:t>
            </a:r>
            <a:r>
              <a:rPr lang="ru-RU" b="1" i="1">
                <a:latin typeface="Arial" charset="0"/>
                <a:cs typeface="Arial" charset="0"/>
              </a:rPr>
              <a:t>ключевая роль и участие бизнеса в решении задач социально-экономического развития создает стабильность и устойчивость в обществе, делает сам бизнес стабильным.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Прямоугольник 1"/>
          <p:cNvSpPr>
            <a:spLocks noChangeArrowheads="1"/>
          </p:cNvSpPr>
          <p:nvPr/>
        </p:nvSpPr>
        <p:spPr bwMode="auto">
          <a:xfrm>
            <a:off x="293688" y="549275"/>
            <a:ext cx="8569325" cy="552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>
                <a:solidFill>
                  <a:srgbClr val="A50021"/>
                </a:solidFill>
                <a:latin typeface="Arial" charset="0"/>
                <a:cs typeface="Arial" charset="0"/>
              </a:rPr>
              <a:t>В результате социально направленных действий можно достичь следующих изменений в профильной деятельности компании: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A50021"/>
              </a:buClr>
              <a:buFont typeface="Wingdings" pitchFamily="2" charset="2"/>
              <a:buChar char="Ø"/>
            </a:pPr>
            <a:r>
              <a:rPr lang="ru-RU" sz="1600" b="1">
                <a:latin typeface="Arial" charset="0"/>
                <a:cs typeface="Arial" charset="0"/>
              </a:rPr>
              <a:t>позитивное влияние на рынок потребителей (например, содействие развитию местной спортивной команды, участие в поддержке одаренных детей, помощь ветеранам привлекают потребителей товаров данной компании);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A50021"/>
              </a:buClr>
              <a:buFont typeface="Wingdings" pitchFamily="2" charset="2"/>
              <a:buChar char="Ø"/>
            </a:pPr>
            <a:r>
              <a:rPr lang="ru-RU" sz="1600" b="1">
                <a:latin typeface="Arial" charset="0"/>
                <a:cs typeface="Arial" charset="0"/>
              </a:rPr>
              <a:t>позитивное влияние на акционерный капитал (акции компании с устойчивой социальной активностью быстрее находят своих обладателей, что ведет к росту капитализации компании);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A50021"/>
              </a:buClr>
              <a:buFont typeface="Wingdings" pitchFamily="2" charset="2"/>
              <a:buChar char="Ø"/>
            </a:pPr>
            <a:r>
              <a:rPr lang="ru-RU" sz="1600" b="1">
                <a:latin typeface="Arial" charset="0"/>
                <a:cs typeface="Arial" charset="0"/>
              </a:rPr>
              <a:t>привлечение на работу высокопрофессиональных специалистов (обычно компания, имеющая внешние социальные программы проводит стабильную внутреннюю социальную политику);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A50021"/>
              </a:buClr>
              <a:buFont typeface="Wingdings" pitchFamily="2" charset="2"/>
              <a:buChar char="Ø"/>
            </a:pPr>
            <a:r>
              <a:rPr lang="ru-RU" sz="1600" b="1">
                <a:latin typeface="Arial" charset="0"/>
                <a:cs typeface="Arial" charset="0"/>
              </a:rPr>
              <a:t>создание положительной устойчивой репутации компании в обществе (особенно на уровне местного сообщества, а в случае масштабных социальных программ — на национальном и международном уровнях);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A50021"/>
              </a:buClr>
              <a:buFont typeface="Wingdings" pitchFamily="2" charset="2"/>
              <a:buChar char="Ø"/>
            </a:pPr>
            <a:r>
              <a:rPr lang="ru-RU" sz="1600" b="1">
                <a:latin typeface="Arial" charset="0"/>
                <a:cs typeface="Arial" charset="0"/>
              </a:rPr>
              <a:t>содействие развитию интереса со стороны потенциальных инвесторов (особенно, если ведение социальных программ сопровождается увеличением прозрачности в деятельности компании, с использованием форм социальной отчетности.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Прямоугольник 1"/>
          <p:cNvSpPr>
            <a:spLocks noChangeArrowheads="1"/>
          </p:cNvSpPr>
          <p:nvPr/>
        </p:nvSpPr>
        <p:spPr bwMode="auto">
          <a:xfrm>
            <a:off x="395288" y="115888"/>
            <a:ext cx="8497887" cy="140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>
                <a:latin typeface="Arial" charset="0"/>
                <a:cs typeface="Arial" charset="0"/>
              </a:rPr>
              <a:t>Каждая компания функционирует в определенной социально-экономической среде в интересах тех или иных заинтересованных сторон. </a:t>
            </a:r>
          </a:p>
          <a:p>
            <a:pPr>
              <a:spcBef>
                <a:spcPts val="600"/>
              </a:spcBef>
            </a:pPr>
            <a:r>
              <a:rPr lang="ru-RU" sz="1600" b="1">
                <a:latin typeface="Arial" charset="0"/>
                <a:cs typeface="Arial" charset="0"/>
              </a:rPr>
              <a:t>Заинтересованные стороны — это индивидуумы, организации или сообщества, имеющие непосредственное отношение к деятельности компании или связанные с ее деятельностью косвенно.</a:t>
            </a:r>
          </a:p>
        </p:txBody>
      </p:sp>
      <p:pic>
        <p:nvPicPr>
          <p:cNvPr id="1024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7050" y="1600200"/>
            <a:ext cx="5694363" cy="285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Прямоугольник 2"/>
          <p:cNvSpPr>
            <a:spLocks noChangeArrowheads="1"/>
          </p:cNvSpPr>
          <p:nvPr/>
        </p:nvSpPr>
        <p:spPr bwMode="auto">
          <a:xfrm>
            <a:off x="250825" y="4581525"/>
            <a:ext cx="8642350" cy="115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>
                <a:latin typeface="Arial" charset="0"/>
                <a:cs typeface="Arial" charset="0"/>
              </a:rPr>
              <a:t>Основные заинтересованные стороны — это индивидуумы, организации и сообщества, которые имеют прямое отношение к деятельности компании. </a:t>
            </a:r>
          </a:p>
          <a:p>
            <a:pPr>
              <a:spcBef>
                <a:spcPts val="600"/>
              </a:spcBef>
            </a:pPr>
            <a:r>
              <a:rPr lang="ru-RU" sz="1600" b="1">
                <a:latin typeface="Arial" charset="0"/>
                <a:cs typeface="Arial" charset="0"/>
              </a:rPr>
              <a:t>Косвенные заинтересованные стороны — это индивидуумы и организации, имеющие косвенное отношение к деятельности компании.</a:t>
            </a:r>
          </a:p>
        </p:txBody>
      </p:sp>
      <p:sp>
        <p:nvSpPr>
          <p:cNvPr id="10245" name="Прямоугольник 3"/>
          <p:cNvSpPr>
            <a:spLocks noChangeArrowheads="1"/>
          </p:cNvSpPr>
          <p:nvPr/>
        </p:nvSpPr>
        <p:spPr bwMode="auto">
          <a:xfrm>
            <a:off x="781050" y="5786438"/>
            <a:ext cx="772636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 i="1" u="sng">
                <a:latin typeface="Arial" charset="0"/>
                <a:cs typeface="Arial" charset="0"/>
              </a:rPr>
              <a:t>Вывод 2:</a:t>
            </a:r>
            <a:r>
              <a:rPr lang="ru-RU" sz="1600" b="1" i="1">
                <a:latin typeface="Arial" charset="0"/>
                <a:cs typeface="Arial" charset="0"/>
              </a:rPr>
              <a:t> осуществление социальных программ ведет к позитивным изменениям в деятельности компании и создает преимущества в конкурентной среде.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835</Words>
  <Application>Microsoft Office PowerPoint</Application>
  <PresentationFormat>Экран (4:3)</PresentationFormat>
  <Paragraphs>43</Paragraphs>
  <Slides>11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Calibri</vt:lpstr>
      <vt:lpstr>Arial</vt:lpstr>
      <vt:lpstr>Arial Black</vt:lpstr>
      <vt:lpstr>Wingdings</vt:lpstr>
      <vt:lpstr>Тема Office</vt:lpstr>
      <vt:lpstr>Корпоративная социальная ответственность</vt:lpstr>
      <vt:lpstr>Ответственность</vt:lpstr>
      <vt:lpstr>Слайд 3</vt:lpstr>
      <vt:lpstr>Слайд 4</vt:lpstr>
      <vt:lpstr>Основные термины и определения в теории КСО</vt:lpstr>
      <vt:lpstr>Слайд 6</vt:lpstr>
      <vt:lpstr>Бизнес и внешняя среда</vt:lpstr>
      <vt:lpstr>Слайд 8</vt:lpstr>
      <vt:lpstr>Слайд 9</vt:lpstr>
      <vt:lpstr>Историческое развитие корпоративной   социальной ответственности</vt:lpstr>
      <vt:lpstr>Слайд 11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Корпоративная социальная ответственность</dc:title>
  <dc:creator>Admin</dc:creator>
  <cp:lastModifiedBy>1</cp:lastModifiedBy>
  <cp:revision>11</cp:revision>
  <dcterms:created xsi:type="dcterms:W3CDTF">2013-02-03T16:54:00Z</dcterms:created>
  <dcterms:modified xsi:type="dcterms:W3CDTF">2014-12-05T17:48:44Z</dcterms:modified>
</cp:coreProperties>
</file>