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</p:sldMasterIdLst>
  <p:sldIdLst>
    <p:sldId id="256" r:id="rId11"/>
    <p:sldId id="261" r:id="rId12"/>
    <p:sldId id="257" r:id="rId13"/>
    <p:sldId id="258" r:id="rId14"/>
    <p:sldId id="259" r:id="rId15"/>
    <p:sldId id="260" r:id="rId16"/>
    <p:sldId id="262" r:id="rId17"/>
    <p:sldId id="263" r:id="rId18"/>
    <p:sldId id="264" r:id="rId19"/>
    <p:sldId id="266" r:id="rId20"/>
    <p:sldId id="265" r:id="rId21"/>
    <p:sldId id="267" r:id="rId22"/>
    <p:sldId id="268" r:id="rId23"/>
    <p:sldId id="269" r:id="rId24"/>
    <p:sldId id="270" r:id="rId25"/>
    <p:sldId id="271" r:id="rId26"/>
    <p:sldId id="272" r:id="rId27"/>
    <p:sldId id="27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6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1478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208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24768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1263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6720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79941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28938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63458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28249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2527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28540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963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8198" y="1528042"/>
            <a:ext cx="8904553" cy="36625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Факторинг </a:t>
            </a:r>
            <a:r>
              <a:rPr lang="ru-RU" sz="5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источник </a:t>
            </a:r>
          </a:p>
          <a:p>
            <a:pPr algn="ctr"/>
            <a:r>
              <a:rPr lang="ru-RU" sz="5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5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инансирования </a:t>
            </a:r>
          </a:p>
          <a:p>
            <a:pPr algn="ctr"/>
            <a:r>
              <a:rPr lang="ru-RU" sz="5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algn="ctr"/>
            <a:r>
              <a:rPr lang="ru-RU" sz="5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редприятия</a:t>
            </a:r>
            <a:endParaRPr lang="ru-RU" sz="5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21641" y="5733256"/>
            <a:ext cx="1847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4000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06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25144"/>
            <a:ext cx="7992888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000" b="0" dirty="0">
                <a:ln w="5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Схема факторинговой операции состоит из двух </a:t>
            </a:r>
            <a:r>
              <a:rPr lang="ru-RU" sz="3000" b="0" dirty="0" smtClean="0">
                <a:ln w="5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частей:</a:t>
            </a:r>
            <a:r>
              <a:rPr lang="ru-RU" sz="3000" b="0" dirty="0">
                <a:ln w="5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0" dirty="0">
                <a:ln w="5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0" dirty="0" smtClean="0">
                <a:ln w="500">
                  <a:noFill/>
                </a:ln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000" b="0" dirty="0">
                <a:ln w="500">
                  <a:noFill/>
                </a:ln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000" b="0" dirty="0">
                <a:ln w="5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выплаты фирмой-фактором 80–90% суммы контракта;</a:t>
            </a:r>
            <a:br>
              <a:rPr lang="ru-RU" sz="3000" b="0" dirty="0">
                <a:ln w="5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0" dirty="0" smtClean="0">
                <a:ln w="500">
                  <a:noFill/>
                </a:ln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000" b="0" dirty="0">
                <a:ln w="500">
                  <a:noFill/>
                </a:ln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000" b="0" dirty="0">
                <a:ln w="5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выплаты остатка контракта за вычетом комиссионных услуг (включающих премию за риск) после расчетов с покупателями</a:t>
            </a:r>
            <a:r>
              <a:rPr lang="ru-RU" sz="3000" b="0" dirty="0" smtClean="0">
                <a:ln w="5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b="0" dirty="0">
              <a:ln w="5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4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up.ru/books/m71/4_6.files/image022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743200"/>
            <a:ext cx="8136904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718352" y="0"/>
            <a:ext cx="39233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17780" cmpd="sng">
                  <a:noFill/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Схема факторинга:</a:t>
            </a:r>
            <a:endParaRPr lang="ru-RU" sz="3600" cap="none" spc="0" dirty="0">
              <a:ln w="17780" cmpd="sng">
                <a:noFill/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97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-5288"/>
            <a:ext cx="87849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7780" cmpd="sng">
                  <a:noFill/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Отличие финансирования при факторинге от других кредитных продуктов:</a:t>
            </a:r>
            <a:endParaRPr lang="ru-RU" sz="2400" cap="none" spc="0" dirty="0">
              <a:ln w="17780" cmpd="sng">
                <a:noFill/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9763429"/>
              </p:ext>
            </p:extLst>
          </p:nvPr>
        </p:nvGraphicFramePr>
        <p:xfrm>
          <a:off x="180296" y="879258"/>
          <a:ext cx="8784192" cy="5853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064"/>
                <a:gridCol w="2928064"/>
                <a:gridCol w="2928064"/>
              </a:tblGrid>
              <a:tr h="6723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Факторинг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Кредит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Овердрафт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173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Факторинговое финансирование погашается из денег, поступающих от дебиторов клиента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Кредит возвращается Банку заемщиком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Овердрафт возвращается Банку заемщиком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723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Факторинговое финансирование выплачивается на срок фактической отсрочки платежа (до 90 календарных дней)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Кредит выдается на фиксированный срок, как правило, до 1 года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 получении овердрафта устанавливаются жесткие сроки пользования траншем, как правило, не превышающие 30 дней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434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Факторинговое финансирование выплачивается в день поставки товара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Кредит выплачивается в обусловленный кредитным договором день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 действия договора по возобновляемой кредитной линии не может превышать 3–6 месяцев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094078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-5288"/>
            <a:ext cx="87849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7780" cmpd="sng">
                  <a:noFill/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Отличие финансирования при факторинге от других кредитных продуктов:</a:t>
            </a:r>
            <a:endParaRPr lang="ru-RU" sz="2400" cap="none" spc="0" dirty="0">
              <a:ln w="17780" cmpd="sng">
                <a:noFill/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7105514"/>
              </p:ext>
            </p:extLst>
          </p:nvPr>
        </p:nvGraphicFramePr>
        <p:xfrm>
          <a:off x="180296" y="879258"/>
          <a:ext cx="8784192" cy="5563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064"/>
                <a:gridCol w="2928064"/>
                <a:gridCol w="2928064"/>
              </a:tblGrid>
              <a:tr h="6723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Факторинг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Кредит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Овердрафт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453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 факторинге переход компании на расчетно-кассовое обслуживание в Банк не требуется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Кредит предусматривает переход заемщика на расчетно-кассовое обслуживание в Банк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Овердрафт предусматривает переход заемщика на расчетно-кассовое обслуживание в Банк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02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 факторингового финансирования никакого обеспечения не требуется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Кредит, как правило, выдается под залог и предусматривает обороты по расчетному счету, адекватные сумме займа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Овердрафтом предусмотрено поддержание определенного оборота (5:1) по расчетному счету. Обеспечение в виде залога не требуется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34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Размер фактического финансирования не ограничен и может безгранично увеличиваться по мере роста объема продаж клиента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Кредит выдается на заранее обусловленную сумму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Лимит овердрафта устанавливается из расчета 15 – 30% от месячных кредитовых поступлений на расчетный счет заемщика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53148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-5288"/>
            <a:ext cx="87849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7780" cmpd="sng">
                  <a:noFill/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Отличие финансирования при факторинге от других кредитных продуктов:</a:t>
            </a:r>
            <a:endParaRPr lang="ru-RU" sz="2400" cap="none" spc="0" dirty="0">
              <a:ln w="17780" cmpd="sng">
                <a:noFill/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3316615"/>
              </p:ext>
            </p:extLst>
          </p:nvPr>
        </p:nvGraphicFramePr>
        <p:xfrm>
          <a:off x="180296" y="879258"/>
          <a:ext cx="8784192" cy="4939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064"/>
                <a:gridCol w="2928064"/>
                <a:gridCol w="2928064"/>
              </a:tblGrid>
              <a:tr h="6723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Факторинг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Кредит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Овердрафт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453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Факторинговое финансирование погашается в день фактической оплаты дебитором поставленного товара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Кредит погашается в заранее обусловленный день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 кредитовые поступления автоматически списываются с расчетного счета в погашение овердрафта и процентов по нему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02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Факторинговое финансирование выплачивается автоматически при предоставлении накладной и счета-фактуры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 получения кредита необходимо оформлять огромное количество документов.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 получения овердрафта необходимо оформлять большое количество документов.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007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-5288"/>
            <a:ext cx="87849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7780" cmpd="sng">
                  <a:noFill/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Отличие финансирования при факторинге от других кредитных продуктов:</a:t>
            </a:r>
            <a:endParaRPr lang="ru-RU" sz="2400" cap="none" spc="0" dirty="0">
              <a:ln w="17780" cmpd="sng">
                <a:noFill/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3878308"/>
              </p:ext>
            </p:extLst>
          </p:nvPr>
        </p:nvGraphicFramePr>
        <p:xfrm>
          <a:off x="180296" y="879258"/>
          <a:ext cx="8784192" cy="5775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064"/>
                <a:gridCol w="2928064"/>
                <a:gridCol w="2928064"/>
              </a:tblGrid>
              <a:tr h="6723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Факторинг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Кредит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Овердрафт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453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Факторинговое финансирование продолжается бессрочно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Погашение кредита не гарантирует получение нового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Погашение овердрафта не гарантирует получение нового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02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Факторинговое финансирование сопровождается сервисом, который включает в себя: управление дебиторской задолженностью, покрытие рисков, связанных с поставками на условиях отсрочки платежа, консалтинг и многое другое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 кредитовании помимо предоставления средств клиенту и РКО Банк не оказывает заемщику каких-либо дополнительных услуг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 овердрафте помимо предоставления средств клиенту и РКО Банк не оказывает заемщику каких-либо дополнительных услуг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837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749" y="49037"/>
            <a:ext cx="875996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Возможности финансирования продаж при факторинге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сравнению с кредитом и собственными оборотными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средствами:</a:t>
            </a:r>
            <a:endParaRPr lang="ru-RU" sz="2800" cap="none" spc="0" dirty="0">
              <a:ln w="17780" cmpd="sng">
                <a:noFill/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devbusiness.ru/development/finances/fctr4sales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305" y="1434032"/>
            <a:ext cx="8296850" cy="5437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9395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24" y="105005"/>
            <a:ext cx="90454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Преимущества факторинга для поставщика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покупателя:</a:t>
            </a:r>
            <a:endParaRPr lang="ru-RU" sz="2800" cap="none" spc="0" dirty="0">
              <a:ln w="17780" cmpd="sng">
                <a:noFill/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0044088"/>
              </p:ext>
            </p:extLst>
          </p:nvPr>
        </p:nvGraphicFramePr>
        <p:xfrm>
          <a:off x="15423" y="836712"/>
          <a:ext cx="9045426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4609"/>
                <a:gridCol w="4200817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Преимущества факторинга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поставщика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покупателя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Дополнительное беззалоговое финансирование;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Ускорение оборачиваемости дебиторской задолженности;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Уменьшение потерь в случае задержки платежей со стороны покупателя;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Упрощение планирования денежного оборота;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товарооборота;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Усиление контроля за оплатой текущей задолженности;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Возможность предложения покупателям эластичных сроков оплаты;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Своевременная уплата налогов и контрактов поставщиков за счет наличия в необходимом объеме оборотных средств.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Более выгодные условия оплаты, что не требует отвлечения значительных денежных средств из оборота как в случае предоплаты или оплаты по факту;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Планирование графика погашения задолженности;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покупательной способности.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5130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endParaRPr lang="ru-RU" sz="66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717032"/>
            <a:ext cx="6400800" cy="1752600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з</a:t>
            </a:r>
            <a:r>
              <a:rPr lang="ru-RU" sz="66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а внимание !!!</a:t>
            </a:r>
            <a:endParaRPr lang="ru-RU" sz="66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450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7025" y="2204864"/>
            <a:ext cx="638995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Сущность и виды</a:t>
            </a:r>
          </a:p>
          <a:p>
            <a:pPr algn="ctr"/>
            <a:r>
              <a:rPr lang="ru-RU" sz="60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60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акторинга</a:t>
            </a:r>
            <a:endParaRPr lang="ru-RU" sz="6000" b="1" cap="none" spc="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83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5" y="817582"/>
            <a:ext cx="7632849" cy="1202485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Факторинг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финансовая комиссионная операция по переуступке дебиторской задолженности факторинговой компании с целью: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незамедлительного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получения большей части платежа;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гарантии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полного погашения задолженности;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снижения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расходов по ведению счетов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61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980728"/>
            <a:ext cx="814229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акторинг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– есть комплекс услуг,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который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банк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или факторинговая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компания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), выступающий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роли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финансового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агента, оказывает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компаниям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работающим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со своими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покупателями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 условиях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отсрочки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платежа.</a:t>
            </a:r>
          </a:p>
        </p:txBody>
      </p:sp>
    </p:spTree>
    <p:extLst>
      <p:ext uri="{BB962C8B-B14F-4D97-AF65-F5344CB8AC3E}">
        <p14:creationId xmlns:p14="http://schemas.microsoft.com/office/powerpoint/2010/main" xmlns="" val="3517206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653136"/>
            <a:ext cx="8183880" cy="1051560"/>
          </a:xfrm>
        </p:spPr>
        <p:txBody>
          <a:bodyPr>
            <a:noAutofit/>
          </a:bodyPr>
          <a:lstStyle/>
          <a:p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Услуги факторинга включают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себя: 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предоставление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поставщику и получение от покупателя денежных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средств; 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контроль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состояния задолженности покупателя по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поставкам;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осуществление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напоминания дебиторам о наступлении сроков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оплаты; 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проведение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сверок с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дебиторами;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предоставление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поставщику информации о текущем состоянии дебиторской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задолженности;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ведение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аналитики по истории и текущим операциям.</a:t>
            </a: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95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564904"/>
            <a:ext cx="8064896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Виды факторинга:</a:t>
            </a:r>
            <a:br>
              <a:rPr lang="ru-RU" sz="4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4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Факторинг может быть регрессным </a:t>
            </a:r>
            <a:r>
              <a:rPr lang="ru-RU" sz="4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безрегрессным.</a:t>
            </a:r>
            <a:br>
              <a:rPr lang="ru-RU" sz="4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2) Факторинг может быть закрытым или открытым.</a:t>
            </a:r>
            <a:endParaRPr lang="ru-RU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5575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80928"/>
            <a:ext cx="7560840" cy="1202485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езрегрессный факторинг - фактор 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принимает на себя весь риск возможной неуплаты со стороны дебиторов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акторинг </a:t>
            </a:r>
            <a:r>
              <a:rPr lang="ru-RU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регрессом - фактор </a:t>
            </a:r>
            <a:r>
              <a:rPr lang="ru-RU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имеет право вернуть купленные права требования клиенту в том случае, если дебитор вовремя не расплатился.</a:t>
            </a:r>
          </a:p>
        </p:txBody>
      </p:sp>
    </p:spTree>
    <p:extLst>
      <p:ext uri="{BB962C8B-B14F-4D97-AF65-F5344CB8AC3E}">
        <p14:creationId xmlns:p14="http://schemas.microsoft.com/office/powerpoint/2010/main" xmlns="" val="221319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2936"/>
            <a:ext cx="7560840" cy="1202485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Закрытый факторинг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 дебитор не уведомляется об уступке права требования, и тогда клиент обязан после получения средств от дебитора немедленно перечислить их фактору сам. </a:t>
            </a:r>
            <a:b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Открытый факторинг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дебитор уведомляется о том, что его задолженность уступлена фактору, и он обязан платить фактору. </a:t>
            </a:r>
          </a:p>
        </p:txBody>
      </p:sp>
    </p:spTree>
    <p:extLst>
      <p:ext uri="{BB962C8B-B14F-4D97-AF65-F5344CB8AC3E}">
        <p14:creationId xmlns:p14="http://schemas.microsoft.com/office/powerpoint/2010/main" xmlns="" val="3408474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7" y="1484784"/>
            <a:ext cx="6982617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Механизм применения </a:t>
            </a:r>
          </a:p>
          <a:p>
            <a:pPr algn="ctr"/>
            <a:r>
              <a:rPr lang="ru-RU" sz="50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факторинга</a:t>
            </a:r>
          </a:p>
          <a:p>
            <a:pPr algn="ctr"/>
            <a:r>
              <a:rPr lang="ru-RU" sz="5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финансировании</a:t>
            </a:r>
          </a:p>
          <a:p>
            <a:pPr algn="ctr"/>
            <a:r>
              <a:rPr lang="ru-RU" sz="50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0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еятельности </a:t>
            </a:r>
          </a:p>
          <a:p>
            <a:pPr algn="ctr"/>
            <a:r>
              <a:rPr lang="ru-RU" sz="50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предприятия</a:t>
            </a:r>
            <a:endParaRPr lang="ru-RU" sz="50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94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127</TotalTime>
  <Words>606</Words>
  <Application>Microsoft Office PowerPoint</Application>
  <PresentationFormat>Экран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Бумажная</vt:lpstr>
      <vt:lpstr>Кнопка</vt:lpstr>
      <vt:lpstr>NewsPrint</vt:lpstr>
      <vt:lpstr>Аспект</vt:lpstr>
      <vt:lpstr>Солнцестояние</vt:lpstr>
      <vt:lpstr>Кутюр</vt:lpstr>
      <vt:lpstr>1_Кнопка</vt:lpstr>
      <vt:lpstr>Тема Office</vt:lpstr>
      <vt:lpstr>Изящная</vt:lpstr>
      <vt:lpstr>Твердый переплет</vt:lpstr>
      <vt:lpstr>Слайд 1</vt:lpstr>
      <vt:lpstr>Слайд 2</vt:lpstr>
      <vt:lpstr>               Факторинг – финансовая комиссионная операция по переуступке дебиторской задолженности факторинговой компании с целью: - незамедлительного получения большей части платежа; - гарантии полного погашения задолженности; - снижения расходов по ведению счетов.</vt:lpstr>
      <vt:lpstr>Слайд 4</vt:lpstr>
      <vt:lpstr>Услуги факторинга включают в себя:  - предоставление поставщику и получение от покупателя денежных средств;  - контроль состояния задолженности покупателя по поставкам; - осуществление напоминания дебиторам о наступлении сроков оплаты;  - проведение сверок с дебиторами; - предоставление поставщику информации о текущем состоянии дебиторской задолженности; - ведение аналитики по истории и текущим операциям.</vt:lpstr>
      <vt:lpstr>Виды факторинга: 1) Факторинг может быть регрессным и безрегрессным. 2) Факторинг может быть закрытым или открытым.</vt:lpstr>
      <vt:lpstr>Безрегрессный факторинг - фактор принимает на себя весь риск возможной неуплаты со стороны дебиторов. Факторинг с регрессом - фактор имеет право вернуть купленные права требования клиенту в том случае, если дебитор вовремя не расплатился.</vt:lpstr>
      <vt:lpstr>Закрытый факторинг - когда дебитор не уведомляется об уступке права требования, и тогда клиент обязан после получения средств от дебитора немедленно перечислить их фактору сам.  Открытый факторинг - когда дебитор уведомляется о том, что его задолженность уступлена фактору, и он обязан платить фактору. </vt:lpstr>
      <vt:lpstr>Слайд 9</vt:lpstr>
      <vt:lpstr>Схема факторинговой операции состоит из двух частей: 1) выплаты фирмой-фактором 80–90% суммы контракта; 2) выплаты остатка контракта за вычетом комиссионных услуг (включающих премию за риск) после расчетов с покупателями.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Спасибо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MAXIM</dc:creator>
  <cp:lastModifiedBy>WiZaRd</cp:lastModifiedBy>
  <cp:revision>14</cp:revision>
  <dcterms:created xsi:type="dcterms:W3CDTF">2011-10-05T05:48:28Z</dcterms:created>
  <dcterms:modified xsi:type="dcterms:W3CDTF">2015-03-11T13:15:44Z</dcterms:modified>
</cp:coreProperties>
</file>