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03C83E4-F711-4D50-87D3-F6A0448D3683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AAE1077-3E12-4296-B473-24C91148BA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1556792"/>
            <a:ext cx="5321424" cy="3672408"/>
          </a:xfrm>
        </p:spPr>
        <p:txBody>
          <a:bodyPr/>
          <a:lstStyle/>
          <a:p>
            <a:pPr algn="l"/>
            <a:r>
              <a:rPr lang="ru-RU" sz="4000" dirty="0"/>
              <a:t>Зарубежный опыт </a:t>
            </a:r>
            <a:r>
              <a:rPr lang="ru-RU" sz="4000" dirty="0" smtClean="0"/>
              <a:t>государственного регулирования </a:t>
            </a:r>
            <a:r>
              <a:rPr lang="ru-RU" sz="4000" dirty="0" smtClean="0"/>
              <a:t>финансовой </a:t>
            </a:r>
            <a:r>
              <a:rPr lang="ru-RU" sz="4000" dirty="0"/>
              <a:t>политики </a:t>
            </a:r>
            <a:r>
              <a:rPr lang="ru-RU" sz="4000" dirty="0" smtClean="0"/>
              <a:t>организации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5517232"/>
            <a:ext cx="5114778" cy="110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8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130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Италия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7632848" cy="360040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</a:t>
            </a:r>
            <a:r>
              <a:rPr lang="ru-RU" dirty="0" smtClean="0"/>
              <a:t>егулирование </a:t>
            </a:r>
            <a:r>
              <a:rPr lang="ru-RU" dirty="0"/>
              <a:t>цен в этой стране осуществляется Межминистерским комитетом по дисциплине и координации цен и местными комитетами </a:t>
            </a:r>
            <a:r>
              <a:rPr lang="ru-RU" dirty="0" smtClean="0"/>
              <a:t>цен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стране действует разветвленная государственная система контроля за </a:t>
            </a:r>
            <a:r>
              <a:rPr lang="ru-RU" dirty="0" smtClean="0"/>
              <a:t>ценами; </a:t>
            </a:r>
          </a:p>
          <a:p>
            <a:r>
              <a:rPr lang="ru-RU" dirty="0"/>
              <a:t>о</a:t>
            </a:r>
            <a:r>
              <a:rPr lang="ru-RU" dirty="0" smtClean="0"/>
              <a:t>дновременно </a:t>
            </a:r>
            <a:r>
              <a:rPr lang="ru-RU" dirty="0"/>
              <a:t>в стране регулярно и широко проводится сезонная распродажа населению </a:t>
            </a:r>
            <a:r>
              <a:rPr lang="ru-RU" dirty="0" smtClean="0"/>
              <a:t>потребительских </a:t>
            </a:r>
            <a:r>
              <a:rPr lang="ru-RU" dirty="0"/>
              <a:t>товаров по значительно сниженным </a:t>
            </a:r>
            <a:r>
              <a:rPr lang="ru-RU" dirty="0" smtClean="0"/>
              <a:t>ценам; </a:t>
            </a:r>
            <a:endParaRPr lang="ru-RU" dirty="0"/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целом в Италии государство регулирует и контролирует до 30% всех цен промышленных и потребительских товаров и услуг. 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3096"/>
            <a:ext cx="3816424" cy="240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51204"/>
            <a:ext cx="3566170" cy="240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05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239000" cy="444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7920880" cy="374441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действует </a:t>
            </a:r>
            <a:r>
              <a:rPr lang="ru-RU" i="1" dirty="0"/>
              <a:t>комбинированная система управления ценами. </a:t>
            </a:r>
            <a:r>
              <a:rPr lang="ru-RU" dirty="0"/>
              <a:t>В </a:t>
            </a:r>
            <a:r>
              <a:rPr lang="ru-RU" dirty="0" smtClean="0"/>
              <a:t>результате </a:t>
            </a:r>
            <a:r>
              <a:rPr lang="ru-RU" dirty="0"/>
              <a:t>государственного регулирования цен в определенной степени, сглажены диспропорции в их </a:t>
            </a:r>
            <a:r>
              <a:rPr lang="ru-RU" dirty="0" smtClean="0"/>
              <a:t>соотношениях;</a:t>
            </a:r>
          </a:p>
          <a:p>
            <a:r>
              <a:rPr lang="ru-RU" dirty="0"/>
              <a:t>с</a:t>
            </a:r>
            <a:r>
              <a:rPr lang="ru-RU" dirty="0" smtClean="0"/>
              <a:t>ледует </a:t>
            </a:r>
            <a:r>
              <a:rPr lang="ru-RU" dirty="0"/>
              <a:t>обратить внимание на гибкую политику ценообразования в Китае, реагирующую на оперативные корректировки курса реформ в зависимости от происходящих изменений в </a:t>
            </a:r>
            <a:r>
              <a:rPr lang="ru-RU" dirty="0" smtClean="0"/>
              <a:t>хозяйственной жизни;</a:t>
            </a:r>
            <a:endParaRPr lang="ru-RU" dirty="0"/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настоящее время </a:t>
            </a:r>
            <a:r>
              <a:rPr lang="ru-RU" dirty="0" smtClean="0"/>
              <a:t>государство </a:t>
            </a:r>
            <a:r>
              <a:rPr lang="ru-RU" dirty="0"/>
              <a:t>контролирует и регулирует до 30% всех </a:t>
            </a:r>
            <a:r>
              <a:rPr lang="ru-RU" dirty="0" smtClean="0"/>
              <a:t>цен промышленной, </a:t>
            </a:r>
            <a:r>
              <a:rPr lang="ru-RU" dirty="0"/>
              <a:t>сельскохозяйственных </a:t>
            </a:r>
            <a:r>
              <a:rPr lang="ru-RU" b="1" dirty="0"/>
              <a:t>и</a:t>
            </a:r>
            <a:r>
              <a:rPr lang="ru-RU" b="1" dirty="0" smtClean="0"/>
              <a:t> </a:t>
            </a:r>
            <a:r>
              <a:rPr lang="ru-RU" dirty="0"/>
              <a:t>потребительских товаров </a:t>
            </a:r>
            <a:r>
              <a:rPr lang="ru-RU" dirty="0" smtClean="0"/>
              <a:t>и </a:t>
            </a:r>
            <a:r>
              <a:rPr lang="ru-RU" dirty="0"/>
              <a:t>услуг.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3528392" cy="282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1"/>
            <a:ext cx="3744416" cy="246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988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Норвегия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7992888" cy="345638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вопросы </a:t>
            </a:r>
            <a:r>
              <a:rPr lang="ru-RU" dirty="0"/>
              <a:t>цен и торговой конкуренции регулируются законом </a:t>
            </a:r>
            <a:r>
              <a:rPr lang="ru-RU" dirty="0" smtClean="0"/>
              <a:t>«</a:t>
            </a:r>
            <a:r>
              <a:rPr lang="ru-RU" dirty="0"/>
              <a:t>О контроле за ценами, прибылью и ограничением конкуренции», а также рядом королевских </a:t>
            </a:r>
            <a:r>
              <a:rPr lang="ru-RU" dirty="0" smtClean="0"/>
              <a:t>резолюций</a:t>
            </a:r>
            <a:r>
              <a:rPr lang="ru-RU" dirty="0"/>
              <a:t>, изданных на основании данного </a:t>
            </a:r>
            <a:r>
              <a:rPr lang="ru-RU" dirty="0" smtClean="0"/>
              <a:t>закона;</a:t>
            </a:r>
          </a:p>
          <a:p>
            <a:r>
              <a:rPr lang="ru-RU" dirty="0"/>
              <a:t>г</a:t>
            </a:r>
            <a:r>
              <a:rPr lang="ru-RU" dirty="0" smtClean="0"/>
              <a:t>осударство </a:t>
            </a:r>
            <a:r>
              <a:rPr lang="ru-RU" dirty="0"/>
              <a:t>имеет право издавать </a:t>
            </a:r>
            <a:r>
              <a:rPr lang="ru-RU" dirty="0" smtClean="0"/>
              <a:t>обязательные </a:t>
            </a:r>
            <a:r>
              <a:rPr lang="ru-RU" dirty="0"/>
              <a:t>для всех положения, устанавливающие максимальный и минимальный уровень цен, либо «замораживать» </a:t>
            </a:r>
            <a:r>
              <a:rPr lang="ru-RU" dirty="0" smtClean="0"/>
              <a:t>их;</a:t>
            </a:r>
            <a:endParaRPr lang="ru-RU" dirty="0"/>
          </a:p>
          <a:p>
            <a:r>
              <a:rPr lang="ru-RU" dirty="0"/>
              <a:t>о</a:t>
            </a:r>
            <a:r>
              <a:rPr lang="ru-RU" dirty="0" smtClean="0"/>
              <a:t>сновой </a:t>
            </a:r>
            <a:r>
              <a:rPr lang="ru-RU" dirty="0"/>
              <a:t>для установления внутренних цен в Норвегии являются мировые цены.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494" y="3864686"/>
            <a:ext cx="4056112" cy="269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9339"/>
            <a:ext cx="3333751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948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19"/>
            <a:ext cx="7239000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США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7848872" cy="410445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</a:t>
            </a:r>
            <a:r>
              <a:rPr lang="ru-RU" dirty="0" smtClean="0"/>
              <a:t>рямое </a:t>
            </a:r>
            <a:r>
              <a:rPr lang="ru-RU" dirty="0"/>
              <a:t>государственное регулирование цен в настоящее время применяется в высокомонополизированных </a:t>
            </a:r>
            <a:r>
              <a:rPr lang="ru-RU" dirty="0" smtClean="0"/>
              <a:t>отраслях;</a:t>
            </a:r>
          </a:p>
          <a:p>
            <a:r>
              <a:rPr lang="ru-RU" dirty="0"/>
              <a:t>о</a:t>
            </a:r>
            <a:r>
              <a:rPr lang="ru-RU" dirty="0" smtClean="0"/>
              <a:t>собо </a:t>
            </a:r>
            <a:r>
              <a:rPr lang="ru-RU" dirty="0"/>
              <a:t>следует остановиться на государственном регулировании цен продуктов аграрного комплекса. Правительство США придает особое значение регулированию цен </a:t>
            </a:r>
            <a:r>
              <a:rPr lang="ru-RU" dirty="0" smtClean="0"/>
              <a:t>сельскохозяйственной </a:t>
            </a:r>
            <a:r>
              <a:rPr lang="ru-RU" dirty="0"/>
              <a:t>продукции, осуществляя опосредованное влияние на закупочные цены через залоговые </a:t>
            </a:r>
            <a:r>
              <a:rPr lang="ru-RU" dirty="0" smtClean="0"/>
              <a:t>операции</a:t>
            </a:r>
            <a:endParaRPr lang="ru-RU" dirty="0"/>
          </a:p>
          <a:p>
            <a:r>
              <a:rPr lang="ru-RU" dirty="0"/>
              <a:t>т</a:t>
            </a:r>
            <a:r>
              <a:rPr lang="ru-RU" dirty="0" smtClean="0"/>
              <a:t>аким </a:t>
            </a:r>
            <a:r>
              <a:rPr lang="ru-RU" dirty="0"/>
              <a:t>же образом регулируются цены в молочной </a:t>
            </a:r>
            <a:r>
              <a:rPr lang="ru-RU" dirty="0" smtClean="0"/>
              <a:t>промышленности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/>
              <a:t>в</a:t>
            </a:r>
            <a:r>
              <a:rPr lang="ru-RU" dirty="0" smtClean="0"/>
              <a:t>сего </a:t>
            </a:r>
            <a:r>
              <a:rPr lang="ru-RU" dirty="0"/>
              <a:t>в настоящее время в США государством регулируется и контролируется до 10% всех цен промышленных, сельскохозяйственных и потребительских товаров и услуг.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30576"/>
            <a:ext cx="3984104" cy="261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08782"/>
            <a:ext cx="3456384" cy="247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664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39000" cy="6926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Франция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7920880" cy="403244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действует </a:t>
            </a:r>
            <a:r>
              <a:rPr lang="ru-RU" dirty="0"/>
              <a:t>в основном принцип свободного </a:t>
            </a:r>
            <a:r>
              <a:rPr lang="ru-RU" dirty="0" smtClean="0"/>
              <a:t>формирования </a:t>
            </a:r>
            <a:r>
              <a:rPr lang="ru-RU" dirty="0"/>
              <a:t>и установления цен, однако государство при этом проводит прямое регулирование цен </a:t>
            </a:r>
            <a:r>
              <a:rPr lang="ru-RU" dirty="0" smtClean="0"/>
              <a:t>сельскохозяйственной </a:t>
            </a:r>
            <a:r>
              <a:rPr lang="ru-RU" dirty="0"/>
              <a:t>продукции, электроэнергии, газа, транспортных </a:t>
            </a:r>
            <a:r>
              <a:rPr lang="ru-RU" dirty="0" smtClean="0"/>
              <a:t>услуг;</a:t>
            </a:r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экономике Франции государственный сектор занимает небольшой удельный вес и включает </a:t>
            </a:r>
            <a:r>
              <a:rPr lang="ru-RU" dirty="0" smtClean="0"/>
              <a:t>отрасли-монополисты; </a:t>
            </a:r>
            <a:endParaRPr lang="ru-RU" dirty="0"/>
          </a:p>
          <a:p>
            <a:r>
              <a:rPr lang="ru-RU" dirty="0"/>
              <a:t>г</a:t>
            </a:r>
            <a:r>
              <a:rPr lang="ru-RU" dirty="0" smtClean="0"/>
              <a:t>осударственное </a:t>
            </a:r>
            <a:r>
              <a:rPr lang="ru-RU" dirty="0"/>
              <a:t>регулирование цен осуществляется с помощью широкого набора средств и методов: экономически - через соотношение между спросом и предложением на рынке; </a:t>
            </a:r>
            <a:r>
              <a:rPr lang="ru-RU" dirty="0" smtClean="0"/>
              <a:t>административно </a:t>
            </a:r>
            <a:r>
              <a:rPr lang="ru-RU" dirty="0"/>
              <a:t>- путем непосредственного изменения или фиксации уровня </a:t>
            </a:r>
            <a:r>
              <a:rPr lang="ru-RU" dirty="0" smtClean="0"/>
              <a:t>цен</a:t>
            </a:r>
            <a:r>
              <a:rPr lang="ru-RU" dirty="0"/>
              <a:t>;</a:t>
            </a:r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целом во Франции государство регулирует и контролирует около 20% всех цен </a:t>
            </a:r>
            <a:r>
              <a:rPr lang="ru-RU" dirty="0" smtClean="0"/>
              <a:t>промышленных</a:t>
            </a:r>
            <a:r>
              <a:rPr lang="ru-RU" dirty="0"/>
              <a:t>, сельскохозяйственных и потребительских товаров и </a:t>
            </a:r>
            <a:r>
              <a:rPr lang="ru-RU" dirty="0" smtClean="0"/>
              <a:t>услуг.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19110"/>
            <a:ext cx="3312368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42213"/>
            <a:ext cx="3384376" cy="212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59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588680"/>
          </a:xfrm>
        </p:spPr>
        <p:txBody>
          <a:bodyPr/>
          <a:lstStyle/>
          <a:p>
            <a:pPr algn="ctr"/>
            <a:r>
              <a:rPr lang="ru-RU" dirty="0" smtClean="0"/>
              <a:t>Финляндия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920880" cy="266429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государство </a:t>
            </a:r>
            <a:r>
              <a:rPr lang="ru-RU" dirty="0"/>
              <a:t>играет роль важного регулятора экономического развития страны и, в частности, политики установления </a:t>
            </a:r>
            <a:r>
              <a:rPr lang="ru-RU" dirty="0" smtClean="0"/>
              <a:t>цен; </a:t>
            </a:r>
            <a:endParaRPr lang="ru-RU" dirty="0"/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социально ориентированной экономике Финляндии через цены и налоговое регулирование обеспечивается проведение ряда мероприятий, направленных на повышение жизненного уровня населения.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3737992" cy="249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2776"/>
            <a:ext cx="4032448" cy="264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79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Швеция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7632848" cy="453650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наблюдение и контроль за ценами проводит Государственное </a:t>
            </a:r>
            <a:r>
              <a:rPr lang="ru-RU" dirty="0" smtClean="0"/>
              <a:t>управление </a:t>
            </a:r>
            <a:r>
              <a:rPr lang="ru-RU" dirty="0"/>
              <a:t>цен и конкуренции, подчиненное Министерству гражданской </a:t>
            </a:r>
            <a:r>
              <a:rPr lang="ru-RU" dirty="0" smtClean="0"/>
              <a:t>администрации;</a:t>
            </a:r>
            <a:endParaRPr lang="ru-RU" dirty="0"/>
          </a:p>
          <a:p>
            <a:r>
              <a:rPr lang="ru-RU" dirty="0"/>
              <a:t>с</a:t>
            </a:r>
            <a:r>
              <a:rPr lang="ru-RU" dirty="0" smtClean="0"/>
              <a:t>ущественное </a:t>
            </a:r>
            <a:r>
              <a:rPr lang="ru-RU" dirty="0"/>
              <a:t>воздействие на цены оказывают политические решения, принимаемые </a:t>
            </a:r>
            <a:r>
              <a:rPr lang="ru-RU" dirty="0" smtClean="0"/>
              <a:t>центральным </a:t>
            </a:r>
            <a:r>
              <a:rPr lang="ru-RU" dirty="0"/>
              <a:t>правительством и местными органами </a:t>
            </a:r>
            <a:r>
              <a:rPr lang="ru-RU" dirty="0" smtClean="0"/>
              <a:t>власти;</a:t>
            </a:r>
            <a:endParaRPr lang="ru-RU" dirty="0"/>
          </a:p>
          <a:p>
            <a:r>
              <a:rPr lang="ru-RU" dirty="0"/>
              <a:t>р</a:t>
            </a:r>
            <a:r>
              <a:rPr lang="ru-RU" dirty="0" smtClean="0"/>
              <a:t>егулируемое </a:t>
            </a:r>
            <a:r>
              <a:rPr lang="ru-RU" dirty="0"/>
              <a:t>государством повышение цен сельскохозяйственных продуктов играет </a:t>
            </a:r>
            <a:r>
              <a:rPr lang="ru-RU" dirty="0" smtClean="0"/>
              <a:t>важнейшую </a:t>
            </a:r>
            <a:r>
              <a:rPr lang="ru-RU" dirty="0"/>
              <a:t>роль для ценообразования в розничной </a:t>
            </a:r>
            <a:r>
              <a:rPr lang="ru-RU" dirty="0" smtClean="0"/>
              <a:t>торговле;</a:t>
            </a:r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последнее десятилетие в сфере розничной торговли пищевыми продуктами стал широко применяться новый метод конкуренции - временное снижение цен, получившее название системы дополнительных </a:t>
            </a:r>
            <a:r>
              <a:rPr lang="ru-RU" dirty="0" smtClean="0"/>
              <a:t>цен;</a:t>
            </a:r>
            <a:endParaRPr lang="ru-RU" dirty="0"/>
          </a:p>
          <a:p>
            <a:r>
              <a:rPr lang="ru-RU" dirty="0"/>
              <a:t>В современных условиях развития экономики в Швеции государством регулируется и </a:t>
            </a:r>
            <a:r>
              <a:rPr lang="ru-RU" dirty="0" smtClean="0"/>
              <a:t>контролируется </a:t>
            </a:r>
            <a:r>
              <a:rPr lang="ru-RU" dirty="0"/>
              <a:t>до 40% всех цен промышленных, сельскохозяйственных и потребительских товаров и услуг. 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81128"/>
            <a:ext cx="3433564" cy="205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2664"/>
            <a:ext cx="3289548" cy="185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841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098"/>
            <a:ext cx="7239000" cy="660688"/>
          </a:xfrm>
        </p:spPr>
        <p:txBody>
          <a:bodyPr/>
          <a:lstStyle/>
          <a:p>
            <a:pPr algn="ctr"/>
            <a:r>
              <a:rPr lang="ru-RU" dirty="0" smtClean="0"/>
              <a:t>Япония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7776864" cy="352839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прямое вмешательство государства в ценообразование минимально, проводится курс на ограничение любых форм контроля за ценами, </a:t>
            </a:r>
          </a:p>
          <a:p>
            <a:r>
              <a:rPr lang="ru-RU" dirty="0" smtClean="0"/>
              <a:t>правительство </a:t>
            </a:r>
            <a:r>
              <a:rPr lang="ru-RU" dirty="0"/>
              <a:t>воздействует на цены отдельных товаров в интересах ведущих промышленных и торговых компаний.</a:t>
            </a:r>
          </a:p>
          <a:p>
            <a:r>
              <a:rPr lang="ru-RU" dirty="0"/>
              <a:t>запрещено устанавливать несправедливые как монопольно высокие, так и монопольно низкие цены</a:t>
            </a:r>
          </a:p>
          <a:p>
            <a:r>
              <a:rPr lang="ru-RU" dirty="0" smtClean="0"/>
              <a:t>ограничительные </a:t>
            </a:r>
            <a:r>
              <a:rPr lang="ru-RU" dirty="0"/>
              <a:t>меры в отношении одновременного повышения цен</a:t>
            </a:r>
          </a:p>
          <a:p>
            <a:r>
              <a:rPr lang="ru-RU" dirty="0" smtClean="0"/>
              <a:t>государством </a:t>
            </a:r>
            <a:r>
              <a:rPr lang="ru-RU" dirty="0"/>
              <a:t>регулируется и контролируется до 20% всех цен промышленных, сельскохозяйственных и потребительских товаров и услуг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49080"/>
            <a:ext cx="4622726" cy="259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84627"/>
            <a:ext cx="2909900" cy="232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109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Основные принципы реформирования ценообразования в восточно-европейских странах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9416"/>
            <a:ext cx="7776864" cy="4483880"/>
          </a:xfrm>
        </p:spPr>
        <p:txBody>
          <a:bodyPr>
            <a:normAutofit fontScale="92500"/>
          </a:bodyPr>
          <a:lstStyle/>
          <a:p>
            <a:r>
              <a:rPr lang="ru-RU" dirty="0"/>
              <a:t>в</a:t>
            </a:r>
            <a:r>
              <a:rPr lang="ru-RU" dirty="0" smtClean="0"/>
              <a:t>ыбор </a:t>
            </a:r>
            <a:r>
              <a:rPr lang="ru-RU" dirty="0"/>
              <a:t>стоимостной основы определения цен и методов их формирования. </a:t>
            </a:r>
            <a:endParaRPr lang="en-US" dirty="0"/>
          </a:p>
          <a:p>
            <a:r>
              <a:rPr lang="en-US" dirty="0"/>
              <a:t> </a:t>
            </a: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Румынии оптовые цены формируются на основе национальных, общественно необходимых затрат, причем внешнеторговые (мировые) цены рассматриваются как составляющие этих затрат. </a:t>
            </a:r>
          </a:p>
          <a:p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/>
              <a:t>Болгарии, Венгрии, Польше, Чехии оптовые цены определяются с учетом цен мирового рынка и условий внутреннего рынка, а также национальных затрат на производство продукции.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316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Болгария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7848872" cy="3888432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ориентир</a:t>
            </a:r>
            <a:r>
              <a:rPr lang="ru-RU" dirty="0"/>
              <a:t> -цены мирового рынка, складывающиеся на традиционных рынках, цены ведущих иностранных фирм.</a:t>
            </a:r>
          </a:p>
          <a:p>
            <a:r>
              <a:rPr lang="ru-RU" b="1" dirty="0" smtClean="0"/>
              <a:t>Совет </a:t>
            </a:r>
            <a:r>
              <a:rPr lang="ru-RU" b="1" dirty="0"/>
              <a:t>министров </a:t>
            </a:r>
            <a:r>
              <a:rPr lang="ru-RU" dirty="0"/>
              <a:t>установил цены товаров и услуг производственного назначения, закупочные цены сельскохозяйственной продукции, цены некоторых продовольственных и непродовольственных товаров для населения, основных коммунально-бытовых услуг. </a:t>
            </a:r>
          </a:p>
          <a:p>
            <a:r>
              <a:rPr lang="ru-RU" dirty="0" smtClean="0"/>
              <a:t>каждый </a:t>
            </a:r>
            <a:r>
              <a:rPr lang="ru-RU" dirty="0"/>
              <a:t>производитель может продавать на рынке свою продукцию по цене, превышающей государственную розничную цену </a:t>
            </a:r>
            <a:r>
              <a:rPr lang="ru-RU" b="1" dirty="0"/>
              <a:t>не более чем на 50%.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7544"/>
            <a:ext cx="3089920" cy="23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68975"/>
            <a:ext cx="3528392" cy="254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01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992888" cy="1143000"/>
          </a:xfrm>
        </p:spPr>
        <p:txBody>
          <a:bodyPr>
            <a:noAutofit/>
          </a:bodyPr>
          <a:lstStyle/>
          <a:p>
            <a:r>
              <a:rPr lang="ru-RU" sz="2600" dirty="0"/>
              <a:t> Общие закономерности при регулировании и реформировании ценообразования в зарубежных странах </a:t>
            </a:r>
            <a:br>
              <a:rPr lang="ru-RU" sz="2600" dirty="0"/>
            </a:b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7920880" cy="540060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В процессе изучения зарубежного опыта ценообразования появляется возможность выявления его закономерностей и тенденций, использования полученных знаний при формировании и регулировании ценового механизма в период развития рыночных отношений и экономики смешанного типа.</a:t>
            </a:r>
          </a:p>
          <a:p>
            <a:r>
              <a:rPr lang="ru-RU" dirty="0"/>
              <a:t>В развитых странах с рыночной и смешанной экономикой в качестве общей тактики используются определенные правила ценообразования, которые оформляются в виде законов, законодательных актов, регламентирующих порядок и методологию формирования цен.</a:t>
            </a:r>
          </a:p>
          <a:p>
            <a:r>
              <a:rPr lang="ru-RU" dirty="0"/>
              <a:t>Кроме прямого установления и регулирования цен государственные органы осуществляют ценовой контроль; который проводится в основном в виде наблюдения за динамикой цен и </a:t>
            </a:r>
            <a:r>
              <a:rPr lang="ru-RU" dirty="0" smtClean="0"/>
              <a:t>соблюдением </a:t>
            </a:r>
            <a:r>
              <a:rPr lang="ru-RU" dirty="0"/>
              <a:t>ценового законодательства.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239000" cy="444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Венгрия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7239000" cy="266429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Три вида цен: фиксированные, максимальные, свободные. </a:t>
            </a:r>
          </a:p>
          <a:p>
            <a:r>
              <a:rPr lang="ru-RU" dirty="0" smtClean="0"/>
              <a:t>В </a:t>
            </a:r>
            <a:r>
              <a:rPr lang="ru-RU" dirty="0"/>
              <a:t>настоящее время в основном применяются свободные рыночные цены: государство регулирует и контролирует около 5% всех цен промышленных, сельскохозяйственных и потребительских товаров и услуг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7634"/>
            <a:ext cx="4632176" cy="347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2724773" cy="334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21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239000" cy="444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Польша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7239000" cy="338437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Большая дефицитность экономики при слабом национальном производстве, отсутствие у предприятий рыночных мотивов поведения =</a:t>
            </a:r>
            <a:r>
              <a:rPr lang="en-US" dirty="0"/>
              <a:t>&gt;</a:t>
            </a:r>
            <a:r>
              <a:rPr lang="ru-RU" dirty="0"/>
              <a:t> быстрый рост предложения со стороны производственного сектора.</a:t>
            </a:r>
          </a:p>
          <a:p>
            <a:r>
              <a:rPr lang="ru-RU" dirty="0" smtClean="0"/>
              <a:t>В </a:t>
            </a:r>
            <a:r>
              <a:rPr lang="ru-RU" dirty="0"/>
              <a:t>целом при свободном рыночном ценообразовании со стороны государства происходит определенное регулирование и контроль за ценами промышленных, сельскохозяйственных и потребительских товаров и услуг.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4749328" cy="322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84308"/>
            <a:ext cx="2486050" cy="331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600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1916832"/>
            <a:ext cx="6120680" cy="2376264"/>
          </a:xfrm>
        </p:spPr>
        <p:txBody>
          <a:bodyPr/>
          <a:lstStyle/>
          <a:p>
            <a:pPr algn="l"/>
            <a:r>
              <a:rPr lang="ru-RU" sz="6600" dirty="0" smtClean="0"/>
              <a:t>Спасибо за внимание!!!</a:t>
            </a:r>
            <a:endParaRPr lang="ru-RU" sz="6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8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0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7848872" cy="5184576"/>
          </a:xfrm>
        </p:spPr>
        <p:txBody>
          <a:bodyPr>
            <a:normAutofit fontScale="92500"/>
          </a:bodyPr>
          <a:lstStyle/>
          <a:p>
            <a:r>
              <a:rPr lang="ru-RU" sz="2200" dirty="0"/>
              <a:t>При нарушении законодательных и нормативных актов, регулирующих ценообразование и конкуренцию, во многих странах установлены серьезные экономические и административные санкции: изъятие и взыскание определенных денежных средств в период нарушений, взимание штрафов, лишение лицензий, персональная ответственность должностных лиц и др. </a:t>
            </a:r>
          </a:p>
          <a:p>
            <a:r>
              <a:rPr lang="ru-RU" sz="2200" dirty="0"/>
              <a:t>В зарубежных странах с развитой рыночной и смешанной экономикой сфера регулируемого и контролируемого государством ценообразования составляет от 10 до 40% общего объема </a:t>
            </a:r>
            <a:r>
              <a:rPr lang="ru-RU" sz="2200" dirty="0" smtClean="0"/>
              <a:t>выпускаемой </a:t>
            </a:r>
            <a:r>
              <a:rPr lang="ru-RU" sz="2200" dirty="0"/>
              <a:t>продукции. Так, удельный вес контролируемых и регулируемых государством цен в </a:t>
            </a:r>
            <a:r>
              <a:rPr lang="ru-RU" sz="2200" dirty="0" smtClean="0"/>
              <a:t>Австрии </a:t>
            </a:r>
            <a:r>
              <a:rPr lang="ru-RU" sz="2200" dirty="0"/>
              <a:t>достигает 10%, Германии - до 40%, Греции - 20%, Дании - 5%, Испании - 10%, Италии - до 30%, Китае - до 30%, США - до 10%, Франции - 20%, Финляндии - до 40%, Швеции - до 40%, Японии - до 20%.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13176"/>
            <a:ext cx="25202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013176"/>
            <a:ext cx="223224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9838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7776864" cy="44644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i="1" dirty="0" smtClean="0"/>
              <a:t>       Основной </a:t>
            </a:r>
            <a:r>
              <a:rPr lang="ru-RU" i="1" dirty="0"/>
              <a:t>целью государственного регулирования цен является соблюдение в целом </a:t>
            </a:r>
            <a:r>
              <a:rPr lang="ru-RU" i="1" dirty="0" smtClean="0"/>
              <a:t>интересов </a:t>
            </a:r>
            <a:r>
              <a:rPr lang="ru-RU" i="1" dirty="0"/>
              <a:t>общества, </a:t>
            </a:r>
            <a:r>
              <a:rPr lang="ru-RU" dirty="0"/>
              <a:t>и прежде всего социально незащищенных слоев населения: обеспечение </a:t>
            </a:r>
            <a:r>
              <a:rPr lang="ru-RU" dirty="0" smtClean="0"/>
              <a:t>прожиточного </a:t>
            </a:r>
            <a:r>
              <a:rPr lang="ru-RU" dirty="0"/>
              <a:t>минимума, защита интересов будущего поколения, достижение важных социальных </a:t>
            </a:r>
            <a:r>
              <a:rPr lang="ru-RU" dirty="0" smtClean="0"/>
              <a:t>результатов </a:t>
            </a:r>
            <a:r>
              <a:rPr lang="ru-RU" dirty="0"/>
              <a:t>и обеспечение охраны окружающей среды, недопущение серьезного инфляционного роста цен в результате возникновения устойчивого дефицита бюджета страны, резкого роста цен сырья и топлива, монополизма производителей, а также создание условий для нормальной конкуренции, ориентирующей на внедрение достижений научно-технического прогресса, применение </a:t>
            </a:r>
            <a:r>
              <a:rPr lang="ru-RU" dirty="0" smtClean="0"/>
              <a:t>передового </a:t>
            </a:r>
            <a:r>
              <a:rPr lang="ru-RU" dirty="0"/>
              <a:t>опыта организации производства, труда и управления.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0" y="4509120"/>
            <a:ext cx="3368398" cy="221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10203"/>
            <a:ext cx="3672408" cy="220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50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7920880" cy="65973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Государственное </a:t>
            </a:r>
            <a:r>
              <a:rPr lang="ru-RU" dirty="0"/>
              <a:t>регулирование цен в странах с рыночной экономикой является попыткой государства с помощью законодательных, нормативных, административных и бюджетно-финансовых мероприятий воздействовать на цены таким образом, чтобы способствовать </a:t>
            </a:r>
            <a:r>
              <a:rPr lang="ru-RU" dirty="0" smtClean="0"/>
              <a:t>устойчивому </a:t>
            </a:r>
            <a:r>
              <a:rPr lang="ru-RU" dirty="0"/>
              <a:t>развитию экономики, нивелировать циклические колебания процессов воспроизводства. В зависимости от конъюнктуры регулирование цен носит антикризисный, антиинфляционный, </a:t>
            </a:r>
            <a:r>
              <a:rPr lang="ru-RU" dirty="0" smtClean="0"/>
              <a:t>стабилизирующий </a:t>
            </a:r>
            <a:r>
              <a:rPr lang="ru-RU" dirty="0"/>
              <a:t>характер.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Таким </a:t>
            </a:r>
            <a:r>
              <a:rPr lang="ru-RU" dirty="0"/>
              <a:t>образом, </a:t>
            </a:r>
            <a:r>
              <a:rPr lang="ru-RU" i="1" dirty="0"/>
              <a:t>ни в одной стране с развитой рыночной экономикой не существует полной свободы в ценообразовании. </a:t>
            </a:r>
            <a:r>
              <a:rPr lang="ru-RU" dirty="0"/>
              <a:t>Под контролем государства продолжают оставаться целые отрасли, имеющие особую социальную значимость. Прежде всего, речь идет о ценах продукции топливно-энергетического комплекса, коммунального хозяйства и бытового обслуживания населения, </a:t>
            </a:r>
            <a:r>
              <a:rPr lang="ru-RU" dirty="0" smtClean="0"/>
              <a:t>медикаментов</a:t>
            </a:r>
            <a:r>
              <a:rPr lang="ru-RU" dirty="0"/>
              <a:t>, тарифов транспортных (железнодорожных) и почтово-телеграфных услуг и др. В эту группу одновременно включаются основные продовольственные товары, цены которых </a:t>
            </a:r>
            <a:r>
              <a:rPr lang="ru-RU" dirty="0" smtClean="0"/>
              <a:t>регулируются </a:t>
            </a:r>
            <a:r>
              <a:rPr lang="ru-RU" dirty="0"/>
              <a:t>путем жесткого регламентирования закупочных цен сельскохозяйственной продукции. </a:t>
            </a:r>
          </a:p>
        </p:txBody>
      </p:sp>
    </p:spTree>
    <p:extLst>
      <p:ext uri="{BB962C8B-B14F-4D97-AF65-F5344CB8AC3E}">
        <p14:creationId xmlns="" xmlns:p14="http://schemas.microsoft.com/office/powerpoint/2010/main" val="25945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39000" cy="6206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Австрия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7992888" cy="388843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государственное </a:t>
            </a:r>
            <a:r>
              <a:rPr lang="ru-RU" dirty="0"/>
              <a:t>регулирование цен осуществляется на основе закона о </a:t>
            </a:r>
            <a:r>
              <a:rPr lang="ru-RU" dirty="0" smtClean="0"/>
              <a:t>ценах;</a:t>
            </a:r>
          </a:p>
          <a:p>
            <a:r>
              <a:rPr lang="ru-RU" dirty="0" smtClean="0"/>
              <a:t>законодательство </a:t>
            </a:r>
            <a:r>
              <a:rPr lang="ru-RU" dirty="0"/>
              <a:t>исходит из того, что устанавливаемые </a:t>
            </a:r>
            <a:r>
              <a:rPr lang="ru-RU" dirty="0" smtClean="0"/>
              <a:t>цены </a:t>
            </a:r>
            <a:r>
              <a:rPr lang="ru-RU" dirty="0"/>
              <a:t>должны быть экономически оправданными прежде всего с точки зрения приоритетного учета интересов развития экономики страны в целом и потребителей, а не фактической </a:t>
            </a:r>
            <a:r>
              <a:rPr lang="ru-RU" dirty="0" smtClean="0"/>
              <a:t>себестоимости </a:t>
            </a:r>
            <a:r>
              <a:rPr lang="ru-RU" dirty="0"/>
              <a:t>продукции отдельного </a:t>
            </a:r>
            <a:r>
              <a:rPr lang="ru-RU" dirty="0" smtClean="0"/>
              <a:t>предприятия;</a:t>
            </a:r>
            <a:endParaRPr lang="ru-RU" dirty="0"/>
          </a:p>
          <a:p>
            <a:r>
              <a:rPr lang="ru-RU" dirty="0"/>
              <a:t>ц</a:t>
            </a:r>
            <a:r>
              <a:rPr lang="ru-RU" dirty="0" smtClean="0"/>
              <a:t>ены </a:t>
            </a:r>
            <a:r>
              <a:rPr lang="ru-RU" dirty="0"/>
              <a:t>товаров и услуг, на которые в Австрии существует государственная монополия (табак и табачные изделия, соль, почтовые сборы, телефонные, телеграфные и железнодорожные </a:t>
            </a:r>
            <a:r>
              <a:rPr lang="ru-RU" dirty="0" smtClean="0"/>
              <a:t>тарифы</a:t>
            </a:r>
            <a:r>
              <a:rPr lang="ru-RU" dirty="0"/>
              <a:t>), устанавливаются специальными постановлениями </a:t>
            </a:r>
            <a:r>
              <a:rPr lang="ru-RU" dirty="0" smtClean="0"/>
              <a:t>парламента</a:t>
            </a:r>
            <a:r>
              <a:rPr lang="ru-RU" dirty="0"/>
              <a:t>;</a:t>
            </a:r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законе о ценах определены общие правила их установления на импортируемые товары (фрукты, овощи, кофе, какао, удобрения, корма).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35901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3039"/>
            <a:ext cx="3421167" cy="241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295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588680"/>
          </a:xfrm>
        </p:spPr>
        <p:txBody>
          <a:bodyPr/>
          <a:lstStyle/>
          <a:p>
            <a:pPr algn="ctr"/>
            <a:r>
              <a:rPr lang="ru-RU" dirty="0" smtClean="0"/>
              <a:t>Германия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7704856" cy="36724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государство </a:t>
            </a:r>
            <a:r>
              <a:rPr lang="ru-RU" dirty="0"/>
              <a:t>регулирует и контролирует до 40% всех цен </a:t>
            </a:r>
            <a:r>
              <a:rPr lang="ru-RU" dirty="0" smtClean="0"/>
              <a:t>промышленных </a:t>
            </a:r>
            <a:r>
              <a:rPr lang="ru-RU" dirty="0"/>
              <a:t>и потребительских товаров и </a:t>
            </a:r>
            <a:r>
              <a:rPr lang="ru-RU" dirty="0" smtClean="0"/>
              <a:t>услуг;</a:t>
            </a:r>
            <a:endParaRPr lang="ru-RU" dirty="0"/>
          </a:p>
          <a:p>
            <a:r>
              <a:rPr lang="ru-RU" dirty="0" smtClean="0"/>
              <a:t>нет </a:t>
            </a:r>
            <a:r>
              <a:rPr lang="ru-RU" dirty="0"/>
              <a:t>чисто рыночной системы ценообразования в сельском хозяйстве. </a:t>
            </a:r>
            <a:r>
              <a:rPr lang="ru-RU" dirty="0" smtClean="0"/>
              <a:t>Государство </a:t>
            </a:r>
            <a:r>
              <a:rPr lang="ru-RU" dirty="0"/>
              <a:t>в этой сфере поддерживает производителей. Цены ориентированы на уровень возмещения </a:t>
            </a:r>
            <a:r>
              <a:rPr lang="ru-RU" dirty="0" smtClean="0"/>
              <a:t>издержек</a:t>
            </a:r>
            <a:r>
              <a:rPr lang="ru-RU" dirty="0"/>
              <a:t>. Производители сельхозпродукции находятся в неравных условиях из-за разного </a:t>
            </a:r>
            <a:r>
              <a:rPr lang="ru-RU" dirty="0" smtClean="0"/>
              <a:t>плодородия почв</a:t>
            </a:r>
            <a:r>
              <a:rPr lang="ru-RU" dirty="0"/>
              <a:t>;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настоящее время </a:t>
            </a:r>
            <a:r>
              <a:rPr lang="ru-RU" dirty="0" smtClean="0"/>
              <a:t> действуют </a:t>
            </a:r>
            <a:r>
              <a:rPr lang="ru-RU" dirty="0"/>
              <a:t>в основном свободные рыночные цены, </a:t>
            </a:r>
            <a:r>
              <a:rPr lang="ru-RU" dirty="0" smtClean="0"/>
              <a:t>эффективно </a:t>
            </a:r>
            <a:r>
              <a:rPr lang="ru-RU" dirty="0"/>
              <a:t>учитывающие механизм равновесия предложения и спроса, удовлетворяющие потребности всего общества и смягчающие социальные последствия для недостаточно защищенных слоев </a:t>
            </a:r>
            <a:r>
              <a:rPr lang="ru-RU" dirty="0" smtClean="0"/>
              <a:t>населения</a:t>
            </a:r>
            <a:r>
              <a:rPr lang="ru-RU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0337"/>
            <a:ext cx="34563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72430"/>
            <a:ext cx="3600400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00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Греция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7704856" cy="381642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широко </a:t>
            </a:r>
            <a:r>
              <a:rPr lang="ru-RU" dirty="0"/>
              <a:t>применяется </a:t>
            </a:r>
            <a:r>
              <a:rPr lang="ru-RU" dirty="0" smtClean="0"/>
              <a:t>свободное </a:t>
            </a:r>
            <a:r>
              <a:rPr lang="ru-RU" dirty="0"/>
              <a:t>рыночное ценообразование на промышленные и потребительские товары и </a:t>
            </a:r>
            <a:r>
              <a:rPr lang="ru-RU" dirty="0" smtClean="0"/>
              <a:t>услуги; </a:t>
            </a:r>
            <a:endParaRPr lang="ru-RU" dirty="0"/>
          </a:p>
          <a:p>
            <a:r>
              <a:rPr lang="ru-RU" dirty="0" smtClean="0"/>
              <a:t>цены </a:t>
            </a:r>
            <a:r>
              <a:rPr lang="ru-RU" dirty="0"/>
              <a:t>примерно 20% наименований потребительских товаров и услуг </a:t>
            </a:r>
            <a:r>
              <a:rPr lang="ru-RU" dirty="0" smtClean="0"/>
              <a:t>регулируются </a:t>
            </a:r>
            <a:r>
              <a:rPr lang="ru-RU" dirty="0"/>
              <a:t>государственными </a:t>
            </a:r>
            <a:r>
              <a:rPr lang="ru-RU" dirty="0" smtClean="0"/>
              <a:t>органами</a:t>
            </a:r>
            <a:r>
              <a:rPr lang="ru-RU" dirty="0"/>
              <a:t>;</a:t>
            </a:r>
          </a:p>
          <a:p>
            <a:r>
              <a:rPr lang="ru-RU" dirty="0"/>
              <a:t>д</a:t>
            </a:r>
            <a:r>
              <a:rPr lang="ru-RU" dirty="0" smtClean="0"/>
              <a:t>ля </a:t>
            </a:r>
            <a:r>
              <a:rPr lang="ru-RU" dirty="0"/>
              <a:t>товаров и услуг первой категории устанавливается верхний предел цены либо </a:t>
            </a:r>
            <a:r>
              <a:rPr lang="ru-RU" dirty="0" smtClean="0"/>
              <a:t>максимальная </a:t>
            </a:r>
            <a:r>
              <a:rPr lang="ru-RU" dirty="0"/>
              <a:t>прибыль </a:t>
            </a:r>
            <a:r>
              <a:rPr lang="ru-RU" dirty="0" smtClean="0"/>
              <a:t>отдельно </a:t>
            </a:r>
            <a:r>
              <a:rPr lang="ru-RU" dirty="0"/>
              <a:t>для оптового и розничного </a:t>
            </a:r>
            <a:r>
              <a:rPr lang="ru-RU" dirty="0" smtClean="0"/>
              <a:t>звеньев;</a:t>
            </a:r>
          </a:p>
          <a:p>
            <a:r>
              <a:rPr lang="ru-RU" dirty="0"/>
              <a:t>ц</a:t>
            </a:r>
            <a:r>
              <a:rPr lang="ru-RU" dirty="0" smtClean="0"/>
              <a:t>ены </a:t>
            </a:r>
            <a:r>
              <a:rPr lang="ru-RU" dirty="0"/>
              <a:t>товаров и услуг второй категории </a:t>
            </a:r>
            <a:r>
              <a:rPr lang="ru-RU" dirty="0" smtClean="0"/>
              <a:t>контролируются </a:t>
            </a:r>
            <a:r>
              <a:rPr lang="ru-RU" dirty="0"/>
              <a:t>только в целях предотвращения получения торговой сверхприбыли. </a:t>
            </a:r>
          </a:p>
          <a:p>
            <a:r>
              <a:rPr lang="ru-RU" dirty="0"/>
              <a:t>ц</a:t>
            </a:r>
            <a:r>
              <a:rPr lang="ru-RU" dirty="0" smtClean="0"/>
              <a:t>ены </a:t>
            </a:r>
            <a:r>
              <a:rPr lang="ru-RU" dirty="0"/>
              <a:t>товаров и услуг третьей категории, которые не считаются предметами первой </a:t>
            </a:r>
            <a:r>
              <a:rPr lang="ru-RU" dirty="0" smtClean="0"/>
              <a:t>необходимости</a:t>
            </a:r>
            <a:r>
              <a:rPr lang="ru-RU" dirty="0"/>
              <a:t>, формируются свободно, без участия органов государственной </a:t>
            </a:r>
            <a:r>
              <a:rPr lang="ru-RU" dirty="0" smtClean="0"/>
              <a:t>власти.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93096"/>
            <a:ext cx="3874135" cy="244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76132"/>
            <a:ext cx="3312367" cy="213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54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516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Испания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064896" cy="4248472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/>
              <a:t>Разрешительные </a:t>
            </a:r>
            <a:r>
              <a:rPr lang="ru-RU" i="1" dirty="0"/>
              <a:t>цены. </a:t>
            </a:r>
            <a:r>
              <a:rPr lang="ru-RU" dirty="0" smtClean="0"/>
              <a:t>Такие </a:t>
            </a:r>
            <a:r>
              <a:rPr lang="ru-RU" dirty="0"/>
              <a:t>цены </a:t>
            </a:r>
            <a:r>
              <a:rPr lang="ru-RU" dirty="0" smtClean="0"/>
              <a:t>устанавливаются </a:t>
            </a:r>
            <a:r>
              <a:rPr lang="ru-RU" dirty="0"/>
              <a:t>на электроэнергию, газ, бензин, керосин, нефть и </a:t>
            </a:r>
            <a:r>
              <a:rPr lang="ru-RU" dirty="0" smtClean="0"/>
              <a:t>другие </a:t>
            </a:r>
            <a:r>
              <a:rPr lang="ru-RU" dirty="0"/>
              <a:t>виды топлива, </a:t>
            </a:r>
            <a:r>
              <a:rPr lang="ru-RU" dirty="0" smtClean="0"/>
              <a:t>фармацевтические </a:t>
            </a:r>
            <a:r>
              <a:rPr lang="ru-RU" dirty="0"/>
              <a:t>товары, услуги почтовой, телеграфной и телефонной связи, железнодорожный и </a:t>
            </a:r>
            <a:r>
              <a:rPr lang="ru-RU" dirty="0" smtClean="0"/>
              <a:t>автомобильный </a:t>
            </a:r>
            <a:r>
              <a:rPr lang="ru-RU" dirty="0"/>
              <a:t>транспорт, морские и воздушные перевозки пассажиров в пределах страны и </a:t>
            </a:r>
            <a:r>
              <a:rPr lang="ru-RU" dirty="0" err="1" smtClean="0"/>
              <a:t>др</a:t>
            </a:r>
            <a:r>
              <a:rPr lang="ru-RU" dirty="0"/>
              <a:t>;</a:t>
            </a:r>
          </a:p>
          <a:p>
            <a:r>
              <a:rPr lang="ru-RU" i="1" dirty="0"/>
              <a:t>Уведомительные цены. </a:t>
            </a:r>
            <a:r>
              <a:rPr lang="ru-RU" dirty="0"/>
              <a:t>Повышение цен таких товаров, как стерилизованное молоко, расти-тельное масло, фуражное зерно, минеральные удобрения, производится после уведомления </a:t>
            </a:r>
            <a:r>
              <a:rPr lang="ru-RU" dirty="0" smtClean="0"/>
              <a:t>Высшего </a:t>
            </a:r>
            <a:r>
              <a:rPr lang="ru-RU" dirty="0"/>
              <a:t>совета по ценам о предстоящем их увеличении за один месяц до его </a:t>
            </a:r>
            <a:r>
              <a:rPr lang="ru-RU" dirty="0" smtClean="0"/>
              <a:t>осуществления</a:t>
            </a:r>
            <a:r>
              <a:rPr lang="ru-RU" dirty="0"/>
              <a:t>;</a:t>
            </a:r>
          </a:p>
          <a:p>
            <a:r>
              <a:rPr lang="ru-RU" i="1" dirty="0"/>
              <a:t>Местные цены. </a:t>
            </a:r>
            <a:r>
              <a:rPr lang="ru-RU" dirty="0"/>
              <a:t>Повышение цен таких товаров и услуг, как водоснабжение для нужд </a:t>
            </a:r>
            <a:r>
              <a:rPr lang="ru-RU" dirty="0" smtClean="0"/>
              <a:t>населения</a:t>
            </a:r>
            <a:r>
              <a:rPr lang="ru-RU" dirty="0"/>
              <a:t>, городские пассажирские перевозки, услуги клиник, санаториев, больниц, относится к </a:t>
            </a:r>
            <a:r>
              <a:rPr lang="ru-RU" dirty="0" smtClean="0"/>
              <a:t>компетенции </a:t>
            </a:r>
            <a:r>
              <a:rPr lang="ru-RU" dirty="0"/>
              <a:t>местных комиссий по ценам. </a:t>
            </a:r>
          </a:p>
          <a:p>
            <a:r>
              <a:rPr lang="ru-RU" dirty="0" smtClean="0"/>
              <a:t>В </a:t>
            </a:r>
            <a:r>
              <a:rPr lang="ru-RU" dirty="0"/>
              <a:t>Испании не существует единой методики определения цен, в том числе новой продукции.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65104"/>
            <a:ext cx="3744416" cy="237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36834"/>
            <a:ext cx="3142744" cy="203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255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124</TotalTime>
  <Words>1695</Words>
  <Application>Microsoft Office PowerPoint</Application>
  <PresentationFormat>Экран (4:3)</PresentationFormat>
  <Paragraphs>83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Изящная</vt:lpstr>
      <vt:lpstr>Зарубежный опыт государственного регулирования финансовой политики организации </vt:lpstr>
      <vt:lpstr> Общие закономерности при регулировании и реформировании ценообразования в зарубежных странах  </vt:lpstr>
      <vt:lpstr>Слайд 3</vt:lpstr>
      <vt:lpstr>Слайд 4</vt:lpstr>
      <vt:lpstr>Слайд 5</vt:lpstr>
      <vt:lpstr>Австрия</vt:lpstr>
      <vt:lpstr>Германия</vt:lpstr>
      <vt:lpstr>Греция</vt:lpstr>
      <vt:lpstr>Испания</vt:lpstr>
      <vt:lpstr>Италия</vt:lpstr>
      <vt:lpstr>Китай</vt:lpstr>
      <vt:lpstr>Норвегия</vt:lpstr>
      <vt:lpstr>США</vt:lpstr>
      <vt:lpstr>Франция</vt:lpstr>
      <vt:lpstr>Финляндия</vt:lpstr>
      <vt:lpstr>Швеция</vt:lpstr>
      <vt:lpstr>Япония</vt:lpstr>
      <vt:lpstr>Основные принципы реформирования ценообразования в восточно-европейских странах </vt:lpstr>
      <vt:lpstr>Болгария</vt:lpstr>
      <vt:lpstr>Венгрия</vt:lpstr>
      <vt:lpstr>Польша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Зарубежный опыт построения финансовой политики организации </dc:title>
  <dc:creator>Admin</dc:creator>
  <cp:lastModifiedBy>WiZaRd</cp:lastModifiedBy>
  <cp:revision>26</cp:revision>
  <dcterms:created xsi:type="dcterms:W3CDTF">2011-10-04T18:44:22Z</dcterms:created>
  <dcterms:modified xsi:type="dcterms:W3CDTF">2015-03-11T13:41:22Z</dcterms:modified>
</cp:coreProperties>
</file>