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5B80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CC471-EA7E-4FEF-BFD4-B4A60E7A72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74FB3-9DE5-4ED3-A80E-EF4A250CA4D7}">
      <dgm:prSet phldrT="[Текст]" custT="1"/>
      <dgm:spPr/>
      <dgm:t>
        <a:bodyPr/>
        <a:lstStyle/>
        <a:p>
          <a:r>
            <a:rPr lang="ru-RU" sz="2400" dirty="0" smtClean="0"/>
            <a:t>Потенциальные и существенные инвесторы и кредиторы</a:t>
          </a:r>
          <a:endParaRPr lang="ru-RU" sz="2400" dirty="0"/>
        </a:p>
      </dgm:t>
    </dgm:pt>
    <dgm:pt modelId="{C2878986-E2D4-4888-BF27-81114D3EF887}" type="parTrans" cxnId="{303B670C-7C9B-4A76-A7C7-A2DE597A877C}">
      <dgm:prSet/>
      <dgm:spPr/>
      <dgm:t>
        <a:bodyPr/>
        <a:lstStyle/>
        <a:p>
          <a:endParaRPr lang="ru-RU"/>
        </a:p>
      </dgm:t>
    </dgm:pt>
    <dgm:pt modelId="{290D7942-C7E9-47E1-8459-7E4318096452}" type="sibTrans" cxnId="{303B670C-7C9B-4A76-A7C7-A2DE597A877C}">
      <dgm:prSet/>
      <dgm:spPr/>
      <dgm:t>
        <a:bodyPr/>
        <a:lstStyle/>
        <a:p>
          <a:endParaRPr lang="ru-RU"/>
        </a:p>
      </dgm:t>
    </dgm:pt>
    <dgm:pt modelId="{45B0E856-7CE3-4B1C-8C6D-D933379EFDEB}">
      <dgm:prSet phldrT="[Текст]" custT="1"/>
      <dgm:spPr/>
      <dgm:t>
        <a:bodyPr/>
        <a:lstStyle/>
        <a:p>
          <a:r>
            <a:rPr lang="ru-RU" sz="2400" dirty="0" smtClean="0"/>
            <a:t>Менеджеры банка</a:t>
          </a:r>
          <a:endParaRPr lang="ru-RU" sz="2400" dirty="0"/>
        </a:p>
      </dgm:t>
    </dgm:pt>
    <dgm:pt modelId="{A1023EEF-F93D-4427-A688-84A1A465F1F7}" type="parTrans" cxnId="{9B6AA233-3D0A-4F7D-BF42-B518DCB825F9}">
      <dgm:prSet/>
      <dgm:spPr/>
      <dgm:t>
        <a:bodyPr/>
        <a:lstStyle/>
        <a:p>
          <a:endParaRPr lang="ru-RU"/>
        </a:p>
      </dgm:t>
    </dgm:pt>
    <dgm:pt modelId="{DD0790DC-E98F-410D-885B-1C89CC3A225A}" type="sibTrans" cxnId="{9B6AA233-3D0A-4F7D-BF42-B518DCB825F9}">
      <dgm:prSet/>
      <dgm:spPr/>
      <dgm:t>
        <a:bodyPr/>
        <a:lstStyle/>
        <a:p>
          <a:endParaRPr lang="ru-RU"/>
        </a:p>
      </dgm:t>
    </dgm:pt>
    <dgm:pt modelId="{682EE76E-607C-40A6-9726-347DF06ABA8F}">
      <dgm:prSet phldrT="[Текст]" custT="1"/>
      <dgm:spPr/>
      <dgm:t>
        <a:bodyPr/>
        <a:lstStyle/>
        <a:p>
          <a:r>
            <a:rPr lang="ru-RU" sz="2400" dirty="0" smtClean="0"/>
            <a:t>Контрольные (надзорные ) организации</a:t>
          </a:r>
          <a:endParaRPr lang="ru-RU" sz="2400" dirty="0"/>
        </a:p>
      </dgm:t>
    </dgm:pt>
    <dgm:pt modelId="{12A22372-3F2A-45A1-B9B5-76D4544AEC19}" type="parTrans" cxnId="{5887F367-FB26-4753-87F5-9791FA4C88E1}">
      <dgm:prSet/>
      <dgm:spPr/>
      <dgm:t>
        <a:bodyPr/>
        <a:lstStyle/>
        <a:p>
          <a:endParaRPr lang="ru-RU"/>
        </a:p>
      </dgm:t>
    </dgm:pt>
    <dgm:pt modelId="{3E38FBDA-DACB-4DE9-8E70-497BC4A1273C}" type="sibTrans" cxnId="{5887F367-FB26-4753-87F5-9791FA4C88E1}">
      <dgm:prSet/>
      <dgm:spPr/>
      <dgm:t>
        <a:bodyPr/>
        <a:lstStyle/>
        <a:p>
          <a:endParaRPr lang="ru-RU"/>
        </a:p>
      </dgm:t>
    </dgm:pt>
    <dgm:pt modelId="{60D52D56-21B3-4993-8AB6-B0D449359B5C}" type="pres">
      <dgm:prSet presAssocID="{75FCC471-EA7E-4FEF-BFD4-B4A60E7A72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1F254-52A8-4E6C-B7BD-06327A2D4429}" type="pres">
      <dgm:prSet presAssocID="{87874FB3-9DE5-4ED3-A80E-EF4A250CA4D7}" presName="parentLin" presStyleCnt="0"/>
      <dgm:spPr/>
    </dgm:pt>
    <dgm:pt modelId="{2A8B0187-1B50-4FF6-A882-BCC352ECE30D}" type="pres">
      <dgm:prSet presAssocID="{87874FB3-9DE5-4ED3-A80E-EF4A250CA4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FE4F18-7295-43AC-A812-ADAACD065AFC}" type="pres">
      <dgm:prSet presAssocID="{87874FB3-9DE5-4ED3-A80E-EF4A250CA4D7}" presName="parentText" presStyleLbl="node1" presStyleIdx="0" presStyleCnt="3" custScaleX="142997" custScaleY="302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EF460-7AFB-4A6B-B4CF-F28EBAF0DB49}" type="pres">
      <dgm:prSet presAssocID="{87874FB3-9DE5-4ED3-A80E-EF4A250CA4D7}" presName="negativeSpace" presStyleCnt="0"/>
      <dgm:spPr/>
    </dgm:pt>
    <dgm:pt modelId="{F4B0B623-901F-4C84-B63D-E12DF9ABDDD5}" type="pres">
      <dgm:prSet presAssocID="{87874FB3-9DE5-4ED3-A80E-EF4A250CA4D7}" presName="childText" presStyleLbl="conFgAcc1" presStyleIdx="0" presStyleCnt="3">
        <dgm:presLayoutVars>
          <dgm:bulletEnabled val="1"/>
        </dgm:presLayoutVars>
      </dgm:prSet>
      <dgm:spPr/>
    </dgm:pt>
    <dgm:pt modelId="{23561343-264D-4FCD-98D2-8E21B1BC85FB}" type="pres">
      <dgm:prSet presAssocID="{290D7942-C7E9-47E1-8459-7E4318096452}" presName="spaceBetweenRectangles" presStyleCnt="0"/>
      <dgm:spPr/>
    </dgm:pt>
    <dgm:pt modelId="{1B4111D3-4ED4-42EB-A9AC-0988AA037C98}" type="pres">
      <dgm:prSet presAssocID="{45B0E856-7CE3-4B1C-8C6D-D933379EFDEB}" presName="parentLin" presStyleCnt="0"/>
      <dgm:spPr/>
    </dgm:pt>
    <dgm:pt modelId="{847490E3-72BA-4058-B8D4-C5EDC6B51E8D}" type="pres">
      <dgm:prSet presAssocID="{45B0E856-7CE3-4B1C-8C6D-D933379EFDE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4159078-FFC4-4636-98AC-7FF46FEEF50F}" type="pres">
      <dgm:prSet presAssocID="{45B0E856-7CE3-4B1C-8C6D-D933379EFDEB}" presName="parentText" presStyleLbl="node1" presStyleIdx="1" presStyleCnt="3" custScaleX="142997" custScaleY="276680" custLinFactNeighborX="9476" custLinFactNeighborY="14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F30CE-4850-464F-B562-B81EA805B5B4}" type="pres">
      <dgm:prSet presAssocID="{45B0E856-7CE3-4B1C-8C6D-D933379EFDEB}" presName="negativeSpace" presStyleCnt="0"/>
      <dgm:spPr/>
    </dgm:pt>
    <dgm:pt modelId="{B15772FF-7C4C-49B9-A305-7F94FD1122EB}" type="pres">
      <dgm:prSet presAssocID="{45B0E856-7CE3-4B1C-8C6D-D933379EFDEB}" presName="childText" presStyleLbl="conFgAcc1" presStyleIdx="1" presStyleCnt="3">
        <dgm:presLayoutVars>
          <dgm:bulletEnabled val="1"/>
        </dgm:presLayoutVars>
      </dgm:prSet>
      <dgm:spPr/>
    </dgm:pt>
    <dgm:pt modelId="{31CE47E7-B693-4BC9-9284-19F3E092C92D}" type="pres">
      <dgm:prSet presAssocID="{DD0790DC-E98F-410D-885B-1C89CC3A225A}" presName="spaceBetweenRectangles" presStyleCnt="0"/>
      <dgm:spPr/>
    </dgm:pt>
    <dgm:pt modelId="{DB80E77B-518E-47B7-A795-DF9F169A4F3B}" type="pres">
      <dgm:prSet presAssocID="{682EE76E-607C-40A6-9726-347DF06ABA8F}" presName="parentLin" presStyleCnt="0"/>
      <dgm:spPr/>
    </dgm:pt>
    <dgm:pt modelId="{1B3EF17A-4252-4CEB-AF3F-69733253BDFB}" type="pres">
      <dgm:prSet presAssocID="{682EE76E-607C-40A6-9726-347DF06ABA8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2C56DF0-FE0A-4F8C-B2A6-2CF11C42BC50}" type="pres">
      <dgm:prSet presAssocID="{682EE76E-607C-40A6-9726-347DF06ABA8F}" presName="parentText" presStyleLbl="node1" presStyleIdx="2" presStyleCnt="3" custScaleX="142997" custScaleY="317014" custLinFactNeighborX="-13985" custLinFactNeighborY="554">
        <dgm:presLayoutVars>
          <dgm:chMax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549231B-D384-4835-A9D6-3DDE85D2E765}" type="pres">
      <dgm:prSet presAssocID="{682EE76E-607C-40A6-9726-347DF06ABA8F}" presName="negativeSpace" presStyleCnt="0"/>
      <dgm:spPr/>
    </dgm:pt>
    <dgm:pt modelId="{F5B65BE6-3C7D-4388-8964-F70CE1F0AD5E}" type="pres">
      <dgm:prSet presAssocID="{682EE76E-607C-40A6-9726-347DF06ABA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250086-4FDE-49F3-8BDC-4C9BF4E91249}" type="presOf" srcId="{682EE76E-607C-40A6-9726-347DF06ABA8F}" destId="{1B3EF17A-4252-4CEB-AF3F-69733253BDFB}" srcOrd="0" destOrd="0" presId="urn:microsoft.com/office/officeart/2005/8/layout/list1"/>
    <dgm:cxn modelId="{303B670C-7C9B-4A76-A7C7-A2DE597A877C}" srcId="{75FCC471-EA7E-4FEF-BFD4-B4A60E7A728E}" destId="{87874FB3-9DE5-4ED3-A80E-EF4A250CA4D7}" srcOrd="0" destOrd="0" parTransId="{C2878986-E2D4-4888-BF27-81114D3EF887}" sibTransId="{290D7942-C7E9-47E1-8459-7E4318096452}"/>
    <dgm:cxn modelId="{202DB7DC-2E52-4897-8E59-29D0D745DADE}" type="presOf" srcId="{87874FB3-9DE5-4ED3-A80E-EF4A250CA4D7}" destId="{2A8B0187-1B50-4FF6-A882-BCC352ECE30D}" srcOrd="0" destOrd="0" presId="urn:microsoft.com/office/officeart/2005/8/layout/list1"/>
    <dgm:cxn modelId="{5887F367-FB26-4753-87F5-9791FA4C88E1}" srcId="{75FCC471-EA7E-4FEF-BFD4-B4A60E7A728E}" destId="{682EE76E-607C-40A6-9726-347DF06ABA8F}" srcOrd="2" destOrd="0" parTransId="{12A22372-3F2A-45A1-B9B5-76D4544AEC19}" sibTransId="{3E38FBDA-DACB-4DE9-8E70-497BC4A1273C}"/>
    <dgm:cxn modelId="{E8D790DB-5BE9-40B2-87A0-F8CF9E347419}" type="presOf" srcId="{45B0E856-7CE3-4B1C-8C6D-D933379EFDEB}" destId="{64159078-FFC4-4636-98AC-7FF46FEEF50F}" srcOrd="1" destOrd="0" presId="urn:microsoft.com/office/officeart/2005/8/layout/list1"/>
    <dgm:cxn modelId="{8884992C-3D35-4EB5-B881-00651CE5339F}" type="presOf" srcId="{682EE76E-607C-40A6-9726-347DF06ABA8F}" destId="{E2C56DF0-FE0A-4F8C-B2A6-2CF11C42BC50}" srcOrd="1" destOrd="0" presId="urn:microsoft.com/office/officeart/2005/8/layout/list1"/>
    <dgm:cxn modelId="{0223FBAB-9462-4FEF-9EA4-FAA5FC81786C}" type="presOf" srcId="{75FCC471-EA7E-4FEF-BFD4-B4A60E7A728E}" destId="{60D52D56-21B3-4993-8AB6-B0D449359B5C}" srcOrd="0" destOrd="0" presId="urn:microsoft.com/office/officeart/2005/8/layout/list1"/>
    <dgm:cxn modelId="{1CAD1783-4FAD-4A83-B7E4-196EB709F7F7}" type="presOf" srcId="{45B0E856-7CE3-4B1C-8C6D-D933379EFDEB}" destId="{847490E3-72BA-4058-B8D4-C5EDC6B51E8D}" srcOrd="0" destOrd="0" presId="urn:microsoft.com/office/officeart/2005/8/layout/list1"/>
    <dgm:cxn modelId="{68F85756-F604-4CE0-B4CF-8955627FDD80}" type="presOf" srcId="{87874FB3-9DE5-4ED3-A80E-EF4A250CA4D7}" destId="{18FE4F18-7295-43AC-A812-ADAACD065AFC}" srcOrd="1" destOrd="0" presId="urn:microsoft.com/office/officeart/2005/8/layout/list1"/>
    <dgm:cxn modelId="{9B6AA233-3D0A-4F7D-BF42-B518DCB825F9}" srcId="{75FCC471-EA7E-4FEF-BFD4-B4A60E7A728E}" destId="{45B0E856-7CE3-4B1C-8C6D-D933379EFDEB}" srcOrd="1" destOrd="0" parTransId="{A1023EEF-F93D-4427-A688-84A1A465F1F7}" sibTransId="{DD0790DC-E98F-410D-885B-1C89CC3A225A}"/>
    <dgm:cxn modelId="{C04F9AC6-A427-4AB8-8629-CEBC9D1B0330}" type="presParOf" srcId="{60D52D56-21B3-4993-8AB6-B0D449359B5C}" destId="{20F1F254-52A8-4E6C-B7BD-06327A2D4429}" srcOrd="0" destOrd="0" presId="urn:microsoft.com/office/officeart/2005/8/layout/list1"/>
    <dgm:cxn modelId="{63514C84-A197-4B27-B115-AF2475AC17C9}" type="presParOf" srcId="{20F1F254-52A8-4E6C-B7BD-06327A2D4429}" destId="{2A8B0187-1B50-4FF6-A882-BCC352ECE30D}" srcOrd="0" destOrd="0" presId="urn:microsoft.com/office/officeart/2005/8/layout/list1"/>
    <dgm:cxn modelId="{40D018FC-1B25-4115-9071-9C79AEFE5609}" type="presParOf" srcId="{20F1F254-52A8-4E6C-B7BD-06327A2D4429}" destId="{18FE4F18-7295-43AC-A812-ADAACD065AFC}" srcOrd="1" destOrd="0" presId="urn:microsoft.com/office/officeart/2005/8/layout/list1"/>
    <dgm:cxn modelId="{C3F08C14-7A67-4679-90FA-F82EADE49034}" type="presParOf" srcId="{60D52D56-21B3-4993-8AB6-B0D449359B5C}" destId="{5EFEF460-7AFB-4A6B-B4CF-F28EBAF0DB49}" srcOrd="1" destOrd="0" presId="urn:microsoft.com/office/officeart/2005/8/layout/list1"/>
    <dgm:cxn modelId="{78319936-5E82-4299-A383-FD942ED5FF29}" type="presParOf" srcId="{60D52D56-21B3-4993-8AB6-B0D449359B5C}" destId="{F4B0B623-901F-4C84-B63D-E12DF9ABDDD5}" srcOrd="2" destOrd="0" presId="urn:microsoft.com/office/officeart/2005/8/layout/list1"/>
    <dgm:cxn modelId="{0EDD1F01-7B34-440F-8E6A-8D799F360F6C}" type="presParOf" srcId="{60D52D56-21B3-4993-8AB6-B0D449359B5C}" destId="{23561343-264D-4FCD-98D2-8E21B1BC85FB}" srcOrd="3" destOrd="0" presId="urn:microsoft.com/office/officeart/2005/8/layout/list1"/>
    <dgm:cxn modelId="{9EF18CC4-62A3-423D-942D-856EDD165844}" type="presParOf" srcId="{60D52D56-21B3-4993-8AB6-B0D449359B5C}" destId="{1B4111D3-4ED4-42EB-A9AC-0988AA037C98}" srcOrd="4" destOrd="0" presId="urn:microsoft.com/office/officeart/2005/8/layout/list1"/>
    <dgm:cxn modelId="{B8F7E744-4D0E-4D06-8DF5-159E4BE2825E}" type="presParOf" srcId="{1B4111D3-4ED4-42EB-A9AC-0988AA037C98}" destId="{847490E3-72BA-4058-B8D4-C5EDC6B51E8D}" srcOrd="0" destOrd="0" presId="urn:microsoft.com/office/officeart/2005/8/layout/list1"/>
    <dgm:cxn modelId="{7D6D37E4-8BF5-4007-B713-66A9F2175C1F}" type="presParOf" srcId="{1B4111D3-4ED4-42EB-A9AC-0988AA037C98}" destId="{64159078-FFC4-4636-98AC-7FF46FEEF50F}" srcOrd="1" destOrd="0" presId="urn:microsoft.com/office/officeart/2005/8/layout/list1"/>
    <dgm:cxn modelId="{E8133B81-0FD8-40DB-A278-84031D5CD0AC}" type="presParOf" srcId="{60D52D56-21B3-4993-8AB6-B0D449359B5C}" destId="{7B5F30CE-4850-464F-B562-B81EA805B5B4}" srcOrd="5" destOrd="0" presId="urn:microsoft.com/office/officeart/2005/8/layout/list1"/>
    <dgm:cxn modelId="{7D6454BB-C592-4EB5-94F2-B5832B5FC1D1}" type="presParOf" srcId="{60D52D56-21B3-4993-8AB6-B0D449359B5C}" destId="{B15772FF-7C4C-49B9-A305-7F94FD1122EB}" srcOrd="6" destOrd="0" presId="urn:microsoft.com/office/officeart/2005/8/layout/list1"/>
    <dgm:cxn modelId="{FADA872D-24AD-488A-AED1-243781BF97D5}" type="presParOf" srcId="{60D52D56-21B3-4993-8AB6-B0D449359B5C}" destId="{31CE47E7-B693-4BC9-9284-19F3E092C92D}" srcOrd="7" destOrd="0" presId="urn:microsoft.com/office/officeart/2005/8/layout/list1"/>
    <dgm:cxn modelId="{49BBE5F1-F152-4D78-92B2-B441B2D436B3}" type="presParOf" srcId="{60D52D56-21B3-4993-8AB6-B0D449359B5C}" destId="{DB80E77B-518E-47B7-A795-DF9F169A4F3B}" srcOrd="8" destOrd="0" presId="urn:microsoft.com/office/officeart/2005/8/layout/list1"/>
    <dgm:cxn modelId="{47AD7584-CFCD-4C20-A5D6-E93F837FB084}" type="presParOf" srcId="{DB80E77B-518E-47B7-A795-DF9F169A4F3B}" destId="{1B3EF17A-4252-4CEB-AF3F-69733253BDFB}" srcOrd="0" destOrd="0" presId="urn:microsoft.com/office/officeart/2005/8/layout/list1"/>
    <dgm:cxn modelId="{A2B3406E-4C7B-4CBE-8C81-56778CCA8380}" type="presParOf" srcId="{DB80E77B-518E-47B7-A795-DF9F169A4F3B}" destId="{E2C56DF0-FE0A-4F8C-B2A6-2CF11C42BC50}" srcOrd="1" destOrd="0" presId="urn:microsoft.com/office/officeart/2005/8/layout/list1"/>
    <dgm:cxn modelId="{60E6CBCC-B34A-4CC6-BF2E-7CF200042604}" type="presParOf" srcId="{60D52D56-21B3-4993-8AB6-B0D449359B5C}" destId="{5549231B-D384-4835-A9D6-3DDE85D2E765}" srcOrd="9" destOrd="0" presId="urn:microsoft.com/office/officeart/2005/8/layout/list1"/>
    <dgm:cxn modelId="{2529454F-3E1F-43C2-8E1D-92F85E03B562}" type="presParOf" srcId="{60D52D56-21B3-4993-8AB6-B0D449359B5C}" destId="{F5B65BE6-3C7D-4388-8964-F70CE1F0AD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F2E21-146E-4E04-A721-4C15A930AB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CC17AA-2FBC-49D1-A7A2-FC02E25E2F3A}">
      <dgm:prSet phldrT="[Текст]"/>
      <dgm:spPr/>
      <dgm:t>
        <a:bodyPr/>
        <a:lstStyle/>
        <a:p>
          <a:r>
            <a:rPr lang="ru-RU" dirty="0" smtClean="0"/>
            <a:t>Непрерывность деятельности</a:t>
          </a:r>
          <a:endParaRPr lang="ru-RU" dirty="0"/>
        </a:p>
      </dgm:t>
    </dgm:pt>
    <dgm:pt modelId="{14D79650-3730-4203-AA93-01B3B5BC7E5A}" type="parTrans" cxnId="{AD708A7E-9C14-49BB-BA94-1E3EE55FD105}">
      <dgm:prSet/>
      <dgm:spPr/>
      <dgm:t>
        <a:bodyPr/>
        <a:lstStyle/>
        <a:p>
          <a:endParaRPr lang="ru-RU"/>
        </a:p>
      </dgm:t>
    </dgm:pt>
    <dgm:pt modelId="{E6B879EC-5DDF-4BFC-A220-FD2316E1E94B}" type="sibTrans" cxnId="{AD708A7E-9C14-49BB-BA94-1E3EE55FD105}">
      <dgm:prSet/>
      <dgm:spPr/>
      <dgm:t>
        <a:bodyPr/>
        <a:lstStyle/>
        <a:p>
          <a:endParaRPr lang="ru-RU"/>
        </a:p>
      </dgm:t>
    </dgm:pt>
    <dgm:pt modelId="{B3D4DFFE-2394-4EE4-A256-DC38DDB3F4A7}">
      <dgm:prSet phldrT="[Текст]"/>
      <dgm:spPr/>
      <dgm:t>
        <a:bodyPr/>
        <a:lstStyle/>
        <a:p>
          <a:r>
            <a:rPr lang="ru-RU" dirty="0" smtClean="0"/>
            <a:t>Распределение по финансовому году</a:t>
          </a:r>
          <a:endParaRPr lang="ru-RU" dirty="0"/>
        </a:p>
      </dgm:t>
    </dgm:pt>
    <dgm:pt modelId="{771E9997-BE58-475B-8527-42103A5D79E2}" type="parTrans" cxnId="{E2BA73FE-E9E9-4EBE-9BF4-5EEA4D9F6E73}">
      <dgm:prSet/>
      <dgm:spPr/>
      <dgm:t>
        <a:bodyPr/>
        <a:lstStyle/>
        <a:p>
          <a:endParaRPr lang="ru-RU"/>
        </a:p>
      </dgm:t>
    </dgm:pt>
    <dgm:pt modelId="{9C284A38-876A-4E9C-9E44-340F73C49998}" type="sibTrans" cxnId="{E2BA73FE-E9E9-4EBE-9BF4-5EEA4D9F6E73}">
      <dgm:prSet/>
      <dgm:spPr/>
      <dgm:t>
        <a:bodyPr/>
        <a:lstStyle/>
        <a:p>
          <a:endParaRPr lang="ru-RU"/>
        </a:p>
      </dgm:t>
    </dgm:pt>
    <dgm:pt modelId="{5D1A253C-EA98-438F-8313-3EDD563640F5}">
      <dgm:prSet phldrT="[Текст]"/>
      <dgm:spPr/>
      <dgm:t>
        <a:bodyPr/>
        <a:lstStyle/>
        <a:p>
          <a:r>
            <a:rPr lang="ru-RU" dirty="0" smtClean="0"/>
            <a:t>Осторожность </a:t>
          </a:r>
          <a:endParaRPr lang="ru-RU" dirty="0"/>
        </a:p>
      </dgm:t>
    </dgm:pt>
    <dgm:pt modelId="{5B3F991C-4FAF-4DD3-8BA1-5EDFE5E6A116}" type="parTrans" cxnId="{CB2D0015-7B03-437B-8424-7750D698B672}">
      <dgm:prSet/>
      <dgm:spPr/>
      <dgm:t>
        <a:bodyPr/>
        <a:lstStyle/>
        <a:p>
          <a:endParaRPr lang="ru-RU"/>
        </a:p>
      </dgm:t>
    </dgm:pt>
    <dgm:pt modelId="{246FB652-D2D1-4FFD-A800-A6880FF4C8B2}" type="sibTrans" cxnId="{CB2D0015-7B03-437B-8424-7750D698B672}">
      <dgm:prSet/>
      <dgm:spPr/>
      <dgm:t>
        <a:bodyPr/>
        <a:lstStyle/>
        <a:p>
          <a:endParaRPr lang="ru-RU"/>
        </a:p>
      </dgm:t>
    </dgm:pt>
    <dgm:pt modelId="{2CD2D76F-54EC-4392-933C-C0A6CA5B50F8}" type="pres">
      <dgm:prSet presAssocID="{6ACF2E21-146E-4E04-A721-4C15A930AB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31DA6D-FB35-43DB-90BE-0A08034A2E1A}" type="pres">
      <dgm:prSet presAssocID="{64CC17AA-2FBC-49D1-A7A2-FC02E25E2F3A}" presName="parentLin" presStyleCnt="0"/>
      <dgm:spPr/>
    </dgm:pt>
    <dgm:pt modelId="{0E9F4D2A-7706-4F6E-9954-89BA36990C82}" type="pres">
      <dgm:prSet presAssocID="{64CC17AA-2FBC-49D1-A7A2-FC02E25E2F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0B7E37-6465-4B1C-94E8-DBC233619074}" type="pres">
      <dgm:prSet presAssocID="{64CC17AA-2FBC-49D1-A7A2-FC02E25E2F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B9502-769F-46A5-B2AA-84B43B73E800}" type="pres">
      <dgm:prSet presAssocID="{64CC17AA-2FBC-49D1-A7A2-FC02E25E2F3A}" presName="negativeSpace" presStyleCnt="0"/>
      <dgm:spPr/>
    </dgm:pt>
    <dgm:pt modelId="{875F77D8-E4CD-4B6B-8F74-2A17C17EE4B5}" type="pres">
      <dgm:prSet presAssocID="{64CC17AA-2FBC-49D1-A7A2-FC02E25E2F3A}" presName="childText" presStyleLbl="conFgAcc1" presStyleIdx="0" presStyleCnt="3">
        <dgm:presLayoutVars>
          <dgm:bulletEnabled val="1"/>
        </dgm:presLayoutVars>
      </dgm:prSet>
      <dgm:spPr/>
    </dgm:pt>
    <dgm:pt modelId="{65A6CC12-9C27-482D-BE65-85244562461C}" type="pres">
      <dgm:prSet presAssocID="{E6B879EC-5DDF-4BFC-A220-FD2316E1E94B}" presName="spaceBetweenRectangles" presStyleCnt="0"/>
      <dgm:spPr/>
    </dgm:pt>
    <dgm:pt modelId="{CE8DFBB5-2B78-4CE1-999F-C45FE3F27243}" type="pres">
      <dgm:prSet presAssocID="{B3D4DFFE-2394-4EE4-A256-DC38DDB3F4A7}" presName="parentLin" presStyleCnt="0"/>
      <dgm:spPr/>
    </dgm:pt>
    <dgm:pt modelId="{0079C2A1-4B85-4326-B3D0-554CE3698808}" type="pres">
      <dgm:prSet presAssocID="{B3D4DFFE-2394-4EE4-A256-DC38DDB3F4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409864-7DB1-40D4-AACE-32B4B5656ED3}" type="pres">
      <dgm:prSet presAssocID="{B3D4DFFE-2394-4EE4-A256-DC38DDB3F4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78E76-0147-4F9C-82A7-78611CC0410A}" type="pres">
      <dgm:prSet presAssocID="{B3D4DFFE-2394-4EE4-A256-DC38DDB3F4A7}" presName="negativeSpace" presStyleCnt="0"/>
      <dgm:spPr/>
    </dgm:pt>
    <dgm:pt modelId="{AE391C0D-F20A-4E70-9890-36174DB88513}" type="pres">
      <dgm:prSet presAssocID="{B3D4DFFE-2394-4EE4-A256-DC38DDB3F4A7}" presName="childText" presStyleLbl="conFgAcc1" presStyleIdx="1" presStyleCnt="3">
        <dgm:presLayoutVars>
          <dgm:bulletEnabled val="1"/>
        </dgm:presLayoutVars>
      </dgm:prSet>
      <dgm:spPr/>
    </dgm:pt>
    <dgm:pt modelId="{9EF9D14A-3C9C-4556-931C-D515B9864E08}" type="pres">
      <dgm:prSet presAssocID="{9C284A38-876A-4E9C-9E44-340F73C49998}" presName="spaceBetweenRectangles" presStyleCnt="0"/>
      <dgm:spPr/>
    </dgm:pt>
    <dgm:pt modelId="{12545B6F-9893-4415-B34A-F5229AB319A6}" type="pres">
      <dgm:prSet presAssocID="{5D1A253C-EA98-438F-8313-3EDD563640F5}" presName="parentLin" presStyleCnt="0"/>
      <dgm:spPr/>
    </dgm:pt>
    <dgm:pt modelId="{C3F7AC7D-5761-4952-922E-F9A3F8F4B219}" type="pres">
      <dgm:prSet presAssocID="{5D1A253C-EA98-438F-8313-3EDD563640F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F6A6F7-6C77-408E-80E9-6DB7AEDA4FE0}" type="pres">
      <dgm:prSet presAssocID="{5D1A253C-EA98-438F-8313-3EDD563640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0F45A-2967-4404-B801-57FF57499FB9}" type="pres">
      <dgm:prSet presAssocID="{5D1A253C-EA98-438F-8313-3EDD563640F5}" presName="negativeSpace" presStyleCnt="0"/>
      <dgm:spPr/>
    </dgm:pt>
    <dgm:pt modelId="{73FCCBD9-194A-4728-B199-1E1DF2411F77}" type="pres">
      <dgm:prSet presAssocID="{5D1A253C-EA98-438F-8313-3EDD563640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D7B7D2-2EE5-4568-A650-4296A61AE003}" type="presOf" srcId="{6ACF2E21-146E-4E04-A721-4C15A930ABB9}" destId="{2CD2D76F-54EC-4392-933C-C0A6CA5B50F8}" srcOrd="0" destOrd="0" presId="urn:microsoft.com/office/officeart/2005/8/layout/list1"/>
    <dgm:cxn modelId="{E2BA73FE-E9E9-4EBE-9BF4-5EEA4D9F6E73}" srcId="{6ACF2E21-146E-4E04-A721-4C15A930ABB9}" destId="{B3D4DFFE-2394-4EE4-A256-DC38DDB3F4A7}" srcOrd="1" destOrd="0" parTransId="{771E9997-BE58-475B-8527-42103A5D79E2}" sibTransId="{9C284A38-876A-4E9C-9E44-340F73C49998}"/>
    <dgm:cxn modelId="{3E0BFFCA-786E-4409-887B-10D65CAE3C89}" type="presOf" srcId="{B3D4DFFE-2394-4EE4-A256-DC38DDB3F4A7}" destId="{6D409864-7DB1-40D4-AACE-32B4B5656ED3}" srcOrd="1" destOrd="0" presId="urn:microsoft.com/office/officeart/2005/8/layout/list1"/>
    <dgm:cxn modelId="{48D43221-33B9-4459-8876-EE1FEC446BB3}" type="presOf" srcId="{5D1A253C-EA98-438F-8313-3EDD563640F5}" destId="{08F6A6F7-6C77-408E-80E9-6DB7AEDA4FE0}" srcOrd="1" destOrd="0" presId="urn:microsoft.com/office/officeart/2005/8/layout/list1"/>
    <dgm:cxn modelId="{0254A03F-0711-4F2C-8F7E-A1B118114300}" type="presOf" srcId="{64CC17AA-2FBC-49D1-A7A2-FC02E25E2F3A}" destId="{370B7E37-6465-4B1C-94E8-DBC233619074}" srcOrd="1" destOrd="0" presId="urn:microsoft.com/office/officeart/2005/8/layout/list1"/>
    <dgm:cxn modelId="{AD708A7E-9C14-49BB-BA94-1E3EE55FD105}" srcId="{6ACF2E21-146E-4E04-A721-4C15A930ABB9}" destId="{64CC17AA-2FBC-49D1-A7A2-FC02E25E2F3A}" srcOrd="0" destOrd="0" parTransId="{14D79650-3730-4203-AA93-01B3B5BC7E5A}" sibTransId="{E6B879EC-5DDF-4BFC-A220-FD2316E1E94B}"/>
    <dgm:cxn modelId="{CB2D0015-7B03-437B-8424-7750D698B672}" srcId="{6ACF2E21-146E-4E04-A721-4C15A930ABB9}" destId="{5D1A253C-EA98-438F-8313-3EDD563640F5}" srcOrd="2" destOrd="0" parTransId="{5B3F991C-4FAF-4DD3-8BA1-5EDFE5E6A116}" sibTransId="{246FB652-D2D1-4FFD-A800-A6880FF4C8B2}"/>
    <dgm:cxn modelId="{0C3A7C0D-1184-40AE-A800-36412F6573A6}" type="presOf" srcId="{5D1A253C-EA98-438F-8313-3EDD563640F5}" destId="{C3F7AC7D-5761-4952-922E-F9A3F8F4B219}" srcOrd="0" destOrd="0" presId="urn:microsoft.com/office/officeart/2005/8/layout/list1"/>
    <dgm:cxn modelId="{42D63D88-9931-4F77-B3E0-9BB9B3E033C6}" type="presOf" srcId="{B3D4DFFE-2394-4EE4-A256-DC38DDB3F4A7}" destId="{0079C2A1-4B85-4326-B3D0-554CE3698808}" srcOrd="0" destOrd="0" presId="urn:microsoft.com/office/officeart/2005/8/layout/list1"/>
    <dgm:cxn modelId="{AC1B0E93-EBBD-4A42-9EFC-C4754216CE72}" type="presOf" srcId="{64CC17AA-2FBC-49D1-A7A2-FC02E25E2F3A}" destId="{0E9F4D2A-7706-4F6E-9954-89BA36990C82}" srcOrd="0" destOrd="0" presId="urn:microsoft.com/office/officeart/2005/8/layout/list1"/>
    <dgm:cxn modelId="{F5D5D229-F53A-4E92-9730-D9BE266F0336}" type="presParOf" srcId="{2CD2D76F-54EC-4392-933C-C0A6CA5B50F8}" destId="{AC31DA6D-FB35-43DB-90BE-0A08034A2E1A}" srcOrd="0" destOrd="0" presId="urn:microsoft.com/office/officeart/2005/8/layout/list1"/>
    <dgm:cxn modelId="{6F31FE3E-95B7-4EDF-9C34-3D455643F4E5}" type="presParOf" srcId="{AC31DA6D-FB35-43DB-90BE-0A08034A2E1A}" destId="{0E9F4D2A-7706-4F6E-9954-89BA36990C82}" srcOrd="0" destOrd="0" presId="urn:microsoft.com/office/officeart/2005/8/layout/list1"/>
    <dgm:cxn modelId="{625D67F3-C348-4D95-AAB6-EB94FD8FA780}" type="presParOf" srcId="{AC31DA6D-FB35-43DB-90BE-0A08034A2E1A}" destId="{370B7E37-6465-4B1C-94E8-DBC233619074}" srcOrd="1" destOrd="0" presId="urn:microsoft.com/office/officeart/2005/8/layout/list1"/>
    <dgm:cxn modelId="{6E1E575A-D71B-40CE-A057-2CA8FA099ED7}" type="presParOf" srcId="{2CD2D76F-54EC-4392-933C-C0A6CA5B50F8}" destId="{575B9502-769F-46A5-B2AA-84B43B73E800}" srcOrd="1" destOrd="0" presId="urn:microsoft.com/office/officeart/2005/8/layout/list1"/>
    <dgm:cxn modelId="{E036F175-4F20-45EA-8632-80BEA1E89EA9}" type="presParOf" srcId="{2CD2D76F-54EC-4392-933C-C0A6CA5B50F8}" destId="{875F77D8-E4CD-4B6B-8F74-2A17C17EE4B5}" srcOrd="2" destOrd="0" presId="urn:microsoft.com/office/officeart/2005/8/layout/list1"/>
    <dgm:cxn modelId="{E4D55228-247C-4089-868E-D1225DF7E7C3}" type="presParOf" srcId="{2CD2D76F-54EC-4392-933C-C0A6CA5B50F8}" destId="{65A6CC12-9C27-482D-BE65-85244562461C}" srcOrd="3" destOrd="0" presId="urn:microsoft.com/office/officeart/2005/8/layout/list1"/>
    <dgm:cxn modelId="{38632570-F420-4981-87D7-73FB41AAF2A7}" type="presParOf" srcId="{2CD2D76F-54EC-4392-933C-C0A6CA5B50F8}" destId="{CE8DFBB5-2B78-4CE1-999F-C45FE3F27243}" srcOrd="4" destOrd="0" presId="urn:microsoft.com/office/officeart/2005/8/layout/list1"/>
    <dgm:cxn modelId="{515460D3-8861-4B74-AEB8-777E7740B705}" type="presParOf" srcId="{CE8DFBB5-2B78-4CE1-999F-C45FE3F27243}" destId="{0079C2A1-4B85-4326-B3D0-554CE3698808}" srcOrd="0" destOrd="0" presId="urn:microsoft.com/office/officeart/2005/8/layout/list1"/>
    <dgm:cxn modelId="{D4D4E62A-413B-47E3-B001-437DAE58589F}" type="presParOf" srcId="{CE8DFBB5-2B78-4CE1-999F-C45FE3F27243}" destId="{6D409864-7DB1-40D4-AACE-32B4B5656ED3}" srcOrd="1" destOrd="0" presId="urn:microsoft.com/office/officeart/2005/8/layout/list1"/>
    <dgm:cxn modelId="{77C3BD71-1BD1-490F-BF29-7D26A1B168AE}" type="presParOf" srcId="{2CD2D76F-54EC-4392-933C-C0A6CA5B50F8}" destId="{5AE78E76-0147-4F9C-82A7-78611CC0410A}" srcOrd="5" destOrd="0" presId="urn:microsoft.com/office/officeart/2005/8/layout/list1"/>
    <dgm:cxn modelId="{014E3EC0-9BA5-428F-AF6E-BB61787EFCA0}" type="presParOf" srcId="{2CD2D76F-54EC-4392-933C-C0A6CA5B50F8}" destId="{AE391C0D-F20A-4E70-9890-36174DB88513}" srcOrd="6" destOrd="0" presId="urn:microsoft.com/office/officeart/2005/8/layout/list1"/>
    <dgm:cxn modelId="{92D59898-188D-4161-9537-6AE5BA9A7EED}" type="presParOf" srcId="{2CD2D76F-54EC-4392-933C-C0A6CA5B50F8}" destId="{9EF9D14A-3C9C-4556-931C-D515B9864E08}" srcOrd="7" destOrd="0" presId="urn:microsoft.com/office/officeart/2005/8/layout/list1"/>
    <dgm:cxn modelId="{CC1FF920-85A4-4DF8-A6CD-A70F8FE21F68}" type="presParOf" srcId="{2CD2D76F-54EC-4392-933C-C0A6CA5B50F8}" destId="{12545B6F-9893-4415-B34A-F5229AB319A6}" srcOrd="8" destOrd="0" presId="urn:microsoft.com/office/officeart/2005/8/layout/list1"/>
    <dgm:cxn modelId="{9B0D7306-3A4A-46A9-BB4A-5CE1C71D0841}" type="presParOf" srcId="{12545B6F-9893-4415-B34A-F5229AB319A6}" destId="{C3F7AC7D-5761-4952-922E-F9A3F8F4B219}" srcOrd="0" destOrd="0" presId="urn:microsoft.com/office/officeart/2005/8/layout/list1"/>
    <dgm:cxn modelId="{D70F8782-7889-47BF-971B-C8DD3F489D7F}" type="presParOf" srcId="{12545B6F-9893-4415-B34A-F5229AB319A6}" destId="{08F6A6F7-6C77-408E-80E9-6DB7AEDA4FE0}" srcOrd="1" destOrd="0" presId="urn:microsoft.com/office/officeart/2005/8/layout/list1"/>
    <dgm:cxn modelId="{B3D05C2C-7734-43CD-A196-CB15D2D0890D}" type="presParOf" srcId="{2CD2D76F-54EC-4392-933C-C0A6CA5B50F8}" destId="{5140F45A-2967-4404-B801-57FF57499FB9}" srcOrd="9" destOrd="0" presId="urn:microsoft.com/office/officeart/2005/8/layout/list1"/>
    <dgm:cxn modelId="{DE26F425-6666-47AB-8640-DD1A1E0E7EDB}" type="presParOf" srcId="{2CD2D76F-54EC-4392-933C-C0A6CA5B50F8}" destId="{73FCCBD9-194A-4728-B199-1E1DF2411F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0B623-901F-4C84-B63D-E12DF9ABDDD5}">
      <dsp:nvSpPr>
        <dsp:cNvPr id="0" name=""/>
        <dsp:cNvSpPr/>
      </dsp:nvSpPr>
      <dsp:spPr>
        <a:xfrm>
          <a:off x="0" y="934771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E4F18-7295-43AC-A812-ADAACD065AFC}">
      <dsp:nvSpPr>
        <dsp:cNvPr id="0" name=""/>
        <dsp:cNvSpPr/>
      </dsp:nvSpPr>
      <dsp:spPr>
        <a:xfrm>
          <a:off x="289917" y="115340"/>
          <a:ext cx="5804020" cy="981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Потенциальные и существенные инвесторы и кредиторы</a:t>
          </a:r>
          <a:endParaRPr lang="ru-RU" sz="2400" kern="1200" dirty="0"/>
        </a:p>
      </dsp:txBody>
      <dsp:txXfrm>
        <a:off x="337844" y="163267"/>
        <a:ext cx="5708166" cy="885936"/>
      </dsp:txXfrm>
    </dsp:sp>
    <dsp:sp modelId="{B15772FF-7C4C-49B9-A305-7F94FD1122EB}">
      <dsp:nvSpPr>
        <dsp:cNvPr id="0" name=""/>
        <dsp:cNvSpPr/>
      </dsp:nvSpPr>
      <dsp:spPr>
        <a:xfrm>
          <a:off x="0" y="2007447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59078-FFC4-4636-98AC-7FF46FEEF50F}">
      <dsp:nvSpPr>
        <dsp:cNvPr id="0" name=""/>
        <dsp:cNvSpPr/>
      </dsp:nvSpPr>
      <dsp:spPr>
        <a:xfrm>
          <a:off x="291979" y="1318238"/>
          <a:ext cx="5804020" cy="898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Менеджеры банка</a:t>
          </a:r>
          <a:endParaRPr lang="ru-RU" sz="2400" kern="1200" dirty="0"/>
        </a:p>
      </dsp:txBody>
      <dsp:txXfrm>
        <a:off x="335837" y="1362096"/>
        <a:ext cx="5716304" cy="810719"/>
      </dsp:txXfrm>
    </dsp:sp>
    <dsp:sp modelId="{F5B65BE6-3C7D-4388-8964-F70CE1F0AD5E}">
      <dsp:nvSpPr>
        <dsp:cNvPr id="0" name=""/>
        <dsp:cNvSpPr/>
      </dsp:nvSpPr>
      <dsp:spPr>
        <a:xfrm>
          <a:off x="0" y="3211095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56DF0-FE0A-4F8C-B2A6-2CF11C42BC50}">
      <dsp:nvSpPr>
        <dsp:cNvPr id="0" name=""/>
        <dsp:cNvSpPr/>
      </dsp:nvSpPr>
      <dsp:spPr>
        <a:xfrm>
          <a:off x="249372" y="2345846"/>
          <a:ext cx="5804020" cy="102940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Контрольные (надзорные ) организации</a:t>
          </a:r>
          <a:endParaRPr lang="ru-RU" sz="2400" kern="1200" dirty="0"/>
        </a:p>
      </dsp:txBody>
      <dsp:txXfrm>
        <a:off x="299623" y="2396097"/>
        <a:ext cx="5703518" cy="92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F77D8-E4CD-4B6B-8F74-2A17C17EE4B5}">
      <dsp:nvSpPr>
        <dsp:cNvPr id="0" name=""/>
        <dsp:cNvSpPr/>
      </dsp:nvSpPr>
      <dsp:spPr>
        <a:xfrm>
          <a:off x="0" y="623155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B7E37-6465-4B1C-94E8-DBC233619074}">
      <dsp:nvSpPr>
        <dsp:cNvPr id="0" name=""/>
        <dsp:cNvSpPr/>
      </dsp:nvSpPr>
      <dsp:spPr>
        <a:xfrm>
          <a:off x="304800" y="342715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Непрерывность деятельности</a:t>
          </a:r>
          <a:endParaRPr lang="ru-RU" sz="1900" kern="1200" dirty="0"/>
        </a:p>
      </dsp:txBody>
      <dsp:txXfrm>
        <a:off x="332180" y="370095"/>
        <a:ext cx="4212440" cy="506120"/>
      </dsp:txXfrm>
    </dsp:sp>
    <dsp:sp modelId="{AE391C0D-F20A-4E70-9890-36174DB88513}">
      <dsp:nvSpPr>
        <dsp:cNvPr id="0" name=""/>
        <dsp:cNvSpPr/>
      </dsp:nvSpPr>
      <dsp:spPr>
        <a:xfrm>
          <a:off x="0" y="1484995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09864-7DB1-40D4-AACE-32B4B5656ED3}">
      <dsp:nvSpPr>
        <dsp:cNvPr id="0" name=""/>
        <dsp:cNvSpPr/>
      </dsp:nvSpPr>
      <dsp:spPr>
        <a:xfrm>
          <a:off x="304800" y="1204555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Распределение по финансовому году</a:t>
          </a:r>
          <a:endParaRPr lang="ru-RU" sz="1900" kern="1200" dirty="0"/>
        </a:p>
      </dsp:txBody>
      <dsp:txXfrm>
        <a:off x="332180" y="1231935"/>
        <a:ext cx="4212440" cy="506120"/>
      </dsp:txXfrm>
    </dsp:sp>
    <dsp:sp modelId="{73FCCBD9-194A-4728-B199-1E1DF2411F77}">
      <dsp:nvSpPr>
        <dsp:cNvPr id="0" name=""/>
        <dsp:cNvSpPr/>
      </dsp:nvSpPr>
      <dsp:spPr>
        <a:xfrm>
          <a:off x="0" y="2346836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6A6F7-6C77-408E-80E9-6DB7AEDA4FE0}">
      <dsp:nvSpPr>
        <dsp:cNvPr id="0" name=""/>
        <dsp:cNvSpPr/>
      </dsp:nvSpPr>
      <dsp:spPr>
        <a:xfrm>
          <a:off x="304800" y="2066396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Осторожность </a:t>
          </a:r>
          <a:endParaRPr lang="ru-RU" sz="1900" kern="1200" dirty="0"/>
        </a:p>
      </dsp:txBody>
      <dsp:txXfrm>
        <a:off x="332180" y="2093776"/>
        <a:ext cx="42124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84C2-49F4-4FC6-9E96-F17A2A81BF7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BCB4-0E7F-4B36-9300-728B8CF64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4896544" cy="101054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utura Md BT" pitchFamily="34" charset="0"/>
              </a:rPr>
              <a:t>Виды банковской отчетности.</a:t>
            </a:r>
            <a:br>
              <a:rPr lang="ru-RU" sz="3600" dirty="0" smtClean="0">
                <a:solidFill>
                  <a:schemeClr val="bg1"/>
                </a:solidFill>
                <a:latin typeface="Futura Md B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Futura Md BT" pitchFamily="34" charset="0"/>
              </a:rPr>
              <a:t>Особенности МСФО</a:t>
            </a:r>
            <a:r>
              <a:rPr lang="ru-RU" sz="3200" dirty="0" smtClean="0">
                <a:solidFill>
                  <a:schemeClr val="bg1"/>
                </a:solidFill>
                <a:latin typeface="Futura Md BT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56992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500042"/>
            <a:ext cx="709402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utura Md BT" pitchFamily="34" charset="0"/>
              </a:rPr>
              <a:t>Банковская отчетность-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Futura Md BT" pitchFamily="34" charset="0"/>
              </a:rPr>
              <a:t>это единая система количественных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Futura Md BT" pitchFamily="34" charset="0"/>
              </a:rPr>
              <a:t>характеристик и показателей</a:t>
            </a:r>
            <a:r>
              <a:rPr lang="en-US" sz="2400" dirty="0" smtClean="0">
                <a:solidFill>
                  <a:srgbClr val="FF0000"/>
                </a:solidFill>
                <a:latin typeface="Futura Md BT" pitchFamily="34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Futura Md BT" pitchFamily="34" charset="0"/>
              </a:rPr>
              <a:t>отражающих финансовое и имущественное положение кредитной организации и результаты ее деятельности на отчетную дату.</a:t>
            </a:r>
            <a:endParaRPr lang="ru-RU" sz="2400" dirty="0">
              <a:solidFill>
                <a:srgbClr val="FF0000"/>
              </a:solidFill>
              <a:latin typeface="Futura Md BT" pitchFamily="34" charset="0"/>
            </a:endParaRPr>
          </a:p>
          <a:p>
            <a:pPr algn="ctr"/>
            <a:endParaRPr lang="ru-RU" sz="2400" dirty="0" smtClean="0">
              <a:solidFill>
                <a:srgbClr val="00B050"/>
              </a:solidFill>
              <a:latin typeface="Futura Md BT" pitchFamily="34" charset="0"/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Futura Md BT" pitchFamily="34" charset="0"/>
              </a:rPr>
              <a:t>Основные задачи банковской отчетности в кредитных учреждениях РФ</a:t>
            </a:r>
            <a:r>
              <a:rPr lang="en-US" sz="3200" dirty="0" smtClean="0">
                <a:solidFill>
                  <a:srgbClr val="00B050"/>
                </a:solidFill>
                <a:latin typeface="Futura Md BT" pitchFamily="34" charset="0"/>
              </a:rPr>
              <a:t>:</a:t>
            </a:r>
            <a:r>
              <a:rPr lang="ru-RU" dirty="0" smtClean="0">
                <a:solidFill>
                  <a:srgbClr val="00B050"/>
                </a:solidFill>
                <a:latin typeface="Futura Md BT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Futura Md BT" pitchFamily="34" charset="0"/>
              </a:rPr>
            </a:br>
            <a:r>
              <a:rPr lang="ru-RU" dirty="0">
                <a:latin typeface="Futura Md BT" pitchFamily="34" charset="0"/>
              </a:rPr>
              <a:t>- </a:t>
            </a:r>
            <a:r>
              <a:rPr lang="ru-RU" dirty="0" smtClean="0">
                <a:latin typeface="Futura Md BT" pitchFamily="34" charset="0"/>
              </a:rPr>
              <a:t>формирование легальной</a:t>
            </a:r>
            <a:r>
              <a:rPr lang="en-US" dirty="0" smtClean="0">
                <a:latin typeface="Futura Md BT" pitchFamily="34" charset="0"/>
              </a:rPr>
              <a:t>,</a:t>
            </a:r>
            <a:r>
              <a:rPr lang="ru-RU" dirty="0" smtClean="0">
                <a:latin typeface="Futura Md BT" pitchFamily="34" charset="0"/>
              </a:rPr>
              <a:t> достоверной и содержательной информации о деятельности кредитной организации</a:t>
            </a:r>
            <a:r>
              <a:rPr lang="en-US" dirty="0" smtClean="0">
                <a:latin typeface="Futura Md BT" pitchFamily="34" charset="0"/>
              </a:rPr>
              <a:t>;</a:t>
            </a:r>
            <a:r>
              <a:rPr lang="ru-RU" dirty="0">
                <a:latin typeface="Futura Md BT" pitchFamily="34" charset="0"/>
              </a:rPr>
              <a:t/>
            </a:r>
            <a:br>
              <a:rPr lang="ru-RU" dirty="0">
                <a:latin typeface="Futura Md BT" pitchFamily="34" charset="0"/>
              </a:rPr>
            </a:br>
            <a:endParaRPr lang="ru-RU" dirty="0">
              <a:latin typeface="Futura Md BT" pitchFamily="34" charset="0"/>
            </a:endParaRPr>
          </a:p>
          <a:p>
            <a:pPr algn="ctr"/>
            <a:r>
              <a:rPr lang="ru-RU" dirty="0">
                <a:latin typeface="Futura Md BT" pitchFamily="34" charset="0"/>
              </a:rPr>
              <a:t>- </a:t>
            </a:r>
            <a:r>
              <a:rPr lang="ru-RU" dirty="0" smtClean="0">
                <a:latin typeface="Futura Md BT" pitchFamily="34" charset="0"/>
              </a:rPr>
              <a:t>подробное</a:t>
            </a:r>
            <a:r>
              <a:rPr lang="en-US" dirty="0" smtClean="0">
                <a:latin typeface="Futura Md BT" pitchFamily="34" charset="0"/>
              </a:rPr>
              <a:t>,</a:t>
            </a:r>
            <a:r>
              <a:rPr lang="ru-RU" dirty="0" smtClean="0">
                <a:latin typeface="Futura Md BT" pitchFamily="34" charset="0"/>
              </a:rPr>
              <a:t>полное и достоверное отражение и анализ всех банковских операций</a:t>
            </a:r>
            <a:r>
              <a:rPr lang="en-US" dirty="0" smtClean="0">
                <a:latin typeface="Futura Md BT" pitchFamily="34" charset="0"/>
              </a:rPr>
              <a:t>;</a:t>
            </a:r>
            <a:r>
              <a:rPr lang="ru-RU" dirty="0">
                <a:latin typeface="Futura Md BT" pitchFamily="34" charset="0"/>
              </a:rPr>
              <a:t/>
            </a:r>
            <a:br>
              <a:rPr lang="ru-RU" dirty="0">
                <a:latin typeface="Futura Md BT" pitchFamily="34" charset="0"/>
              </a:rPr>
            </a:br>
            <a:r>
              <a:rPr lang="ru-RU" dirty="0">
                <a:latin typeface="Futura Md BT" pitchFamily="34" charset="0"/>
              </a:rPr>
              <a:t/>
            </a:r>
            <a:br>
              <a:rPr lang="ru-RU" dirty="0">
                <a:latin typeface="Futura Md BT" pitchFamily="34" charset="0"/>
              </a:rPr>
            </a:br>
            <a:r>
              <a:rPr lang="ru-RU" dirty="0">
                <a:latin typeface="Futura Md BT" pitchFamily="34" charset="0"/>
              </a:rPr>
              <a:t>- </a:t>
            </a:r>
            <a:r>
              <a:rPr lang="ru-RU" dirty="0" smtClean="0">
                <a:latin typeface="Futura Md BT" pitchFamily="34" charset="0"/>
              </a:rPr>
              <a:t>выявление внутрихозяйственных резервов для обеспечения финансовой устойчивости кредитной организации.</a:t>
            </a:r>
          </a:p>
          <a:p>
            <a:endParaRPr lang="ru-RU" dirty="0" smtClean="0">
              <a:latin typeface="Futura Md BT" pitchFamily="34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Futura Md BT" pitchFamily="34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Futura Md BT" pitchFamily="34" charset="0"/>
              </a:rPr>
            </a:br>
            <a:r>
              <a:rPr lang="ru-RU" dirty="0" smtClean="0">
                <a:latin typeface="Futura Md BT" pitchFamily="34" charset="0"/>
              </a:rPr>
              <a:t/>
            </a:r>
            <a:br>
              <a:rPr lang="ru-RU" dirty="0" smtClean="0">
                <a:latin typeface="Futura Md BT" pitchFamily="34" charset="0"/>
              </a:rPr>
            </a:br>
            <a:r>
              <a:rPr lang="ru-RU" dirty="0" smtClean="0">
                <a:latin typeface="Futura Md BT" pitchFamily="34" charset="0"/>
              </a:rPr>
              <a:t/>
            </a:r>
            <a:br>
              <a:rPr lang="ru-RU" dirty="0" smtClean="0">
                <a:latin typeface="Futura Md BT" pitchFamily="34" charset="0"/>
              </a:rPr>
            </a:br>
            <a:endParaRPr lang="ru-RU" dirty="0" smtClean="0">
              <a:latin typeface="Futura Md B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85794"/>
            <a:ext cx="68580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utura Md BT" pitchFamily="34" charset="0"/>
              </a:rPr>
              <a:t>Классификация  банковской отчетности</a:t>
            </a:r>
            <a:r>
              <a:rPr lang="en-US" sz="2400" dirty="0" smtClean="0">
                <a:solidFill>
                  <a:srgbClr val="00B050"/>
                </a:solidFill>
                <a:latin typeface="Futura Md BT" pitchFamily="34" charset="0"/>
              </a:rPr>
              <a:t>:</a:t>
            </a:r>
            <a:r>
              <a:rPr lang="en-US" sz="2800" dirty="0" smtClean="0">
                <a:solidFill>
                  <a:srgbClr val="00B050"/>
                </a:solidFill>
                <a:latin typeface="Futura Md BT" pitchFamily="34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Futura Md BT" pitchFamily="34" charset="0"/>
              </a:rPr>
            </a:br>
            <a:r>
              <a:rPr lang="ru-RU" sz="2800" dirty="0" smtClean="0">
                <a:latin typeface="Futura Md BT" pitchFamily="34" charset="0"/>
              </a:rPr>
              <a:t>- </a:t>
            </a:r>
            <a:r>
              <a:rPr lang="ru-RU" sz="1600" dirty="0" smtClean="0">
                <a:latin typeface="Futura Md BT" pitchFamily="34" charset="0"/>
              </a:rPr>
              <a:t>по экономическому содержанию и способу формирования (статистическая, бухгалтерская, финансовая)</a:t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/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>- по периодичности составления</a:t>
            </a:r>
            <a:r>
              <a:rPr lang="en-US" sz="1600" dirty="0" smtClean="0">
                <a:latin typeface="Futura Md BT" pitchFamily="34" charset="0"/>
              </a:rPr>
              <a:t>:</a:t>
            </a:r>
            <a:r>
              <a:rPr lang="ru-RU" sz="1600" dirty="0" smtClean="0">
                <a:latin typeface="Futura Md BT" pitchFamily="34" charset="0"/>
              </a:rPr>
              <a:t> оперативная (предоставляемая по требованию) и периодическая (ежедневная, декадная, месячная, квартальная, годовая)</a:t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/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>- по степени группировки показателей (первичная и сводная)</a:t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/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>- в зависимости от включения в отчетность результатов работы филиалов КБ (консолидированная</a:t>
            </a:r>
            <a:r>
              <a:rPr lang="ru-RU" sz="1600" smtClean="0">
                <a:latin typeface="Futura Md BT" pitchFamily="34" charset="0"/>
              </a:rPr>
              <a:t>, </a:t>
            </a:r>
            <a:r>
              <a:rPr lang="ru-RU" sz="1600" smtClean="0">
                <a:latin typeface="Futura Md BT" pitchFamily="34" charset="0"/>
              </a:rPr>
              <a:t>неконсолидированная</a:t>
            </a:r>
            <a:r>
              <a:rPr lang="ru-RU" sz="1600" dirty="0" smtClean="0">
                <a:latin typeface="Futura Md BT" pitchFamily="34" charset="0"/>
              </a:rPr>
              <a:t>)</a:t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/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>- по адресату, предоставляемую</a:t>
            </a:r>
            <a:r>
              <a:rPr lang="en-US" sz="1600" dirty="0" smtClean="0">
                <a:latin typeface="Futura Md BT" pitchFamily="34" charset="0"/>
              </a:rPr>
              <a:t>:</a:t>
            </a:r>
            <a:r>
              <a:rPr lang="ru-RU" sz="1600" dirty="0" smtClean="0">
                <a:latin typeface="Futura Md BT" pitchFamily="34" charset="0"/>
              </a:rPr>
              <a:t> ЦБ РФ и его подразделениям, налоговым органам, руководству банка, сторонним организациям</a:t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/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>- по способу передачи</a:t>
            </a:r>
            <a:r>
              <a:rPr lang="en-US" sz="1600" dirty="0" smtClean="0">
                <a:latin typeface="Futura Md BT" pitchFamily="34" charset="0"/>
              </a:rPr>
              <a:t>:</a:t>
            </a:r>
            <a:r>
              <a:rPr lang="ru-RU" sz="1600" dirty="0" smtClean="0">
                <a:latin typeface="Futura Md BT" pitchFamily="34" charset="0"/>
              </a:rPr>
              <a:t> обычной почтой, электронной почтой, телеграфом</a:t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/>
            </a:r>
            <a:br>
              <a:rPr lang="ru-RU" sz="1600" dirty="0" smtClean="0">
                <a:latin typeface="Futura Md BT" pitchFamily="34" charset="0"/>
              </a:rPr>
            </a:br>
            <a:r>
              <a:rPr lang="ru-RU" sz="1600" dirty="0" smtClean="0">
                <a:latin typeface="Futura Md BT" pitchFamily="34" charset="0"/>
              </a:rPr>
              <a:t>- по степени секретности</a:t>
            </a:r>
            <a:r>
              <a:rPr lang="en-US" sz="1600" dirty="0" smtClean="0">
                <a:latin typeface="Futura Md BT" pitchFamily="34" charset="0"/>
              </a:rPr>
              <a:t>:</a:t>
            </a:r>
            <a:r>
              <a:rPr lang="ru-RU" sz="1600" dirty="0" smtClean="0">
                <a:latin typeface="Futura Md BT" pitchFamily="34" charset="0"/>
              </a:rPr>
              <a:t>  разрешенную к публикации в открытой печати и не разрешенную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85794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Основные пользователи банковской отчетности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071670" y="2285992"/>
          <a:ext cx="6096000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Виды банковской отчетности</a:t>
            </a:r>
            <a:r>
              <a:rPr lang="en-US" sz="3200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1.Текущая бухгалтерская отчетность.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62500" lnSpcReduction="20000"/>
          </a:bodyPr>
          <a:lstStyle/>
          <a:p>
            <a:endParaRPr lang="ru-RU" sz="1800" dirty="0" smtClean="0"/>
          </a:p>
          <a:p>
            <a:r>
              <a:rPr lang="ru-RU" sz="2300" dirty="0" smtClean="0">
                <a:solidFill>
                  <a:srgbClr val="FF0000"/>
                </a:solidFill>
              </a:rPr>
              <a:t>Текущая бухгалтерская отчетность по итогам месяца</a:t>
            </a:r>
            <a:r>
              <a:rPr lang="en-US" sz="2300" dirty="0" smtClean="0">
                <a:solidFill>
                  <a:srgbClr val="FF0000"/>
                </a:solidFill>
              </a:rPr>
              <a:t>:</a:t>
            </a:r>
            <a:endParaRPr lang="ru-RU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900" dirty="0" smtClean="0"/>
              <a:t>баланс (ф.№1)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-</a:t>
            </a:r>
            <a:r>
              <a:rPr lang="ru-RU" sz="1900" dirty="0" smtClean="0"/>
              <a:t>сводный баланс (включая балансы филиалов)</a:t>
            </a:r>
          </a:p>
          <a:p>
            <a:pPr marL="0" indent="0">
              <a:buNone/>
            </a:pPr>
            <a:r>
              <a:rPr lang="ru-RU" sz="1900" dirty="0" smtClean="0"/>
              <a:t>-расшифровка ссудной задолженности и неплатежей по ссудам банка</a:t>
            </a:r>
          </a:p>
          <a:p>
            <a:pPr marL="0" indent="0">
              <a:buNone/>
            </a:pPr>
            <a:r>
              <a:rPr lang="ru-RU" sz="1900" dirty="0" smtClean="0"/>
              <a:t>-расшифровка отдельных счетов баланса по срокам привлечения и направления средств</a:t>
            </a:r>
          </a:p>
          <a:p>
            <a:pPr marL="0" indent="0">
              <a:buNone/>
            </a:pPr>
            <a:r>
              <a:rPr lang="ru-RU" sz="1900" dirty="0" smtClean="0"/>
              <a:t>-расшифровка отдельных балансовых счетов для экономических нормативов деятельности коммерческого банка</a:t>
            </a:r>
          </a:p>
          <a:p>
            <a:pPr marL="0" indent="0">
              <a:buNone/>
            </a:pPr>
            <a:r>
              <a:rPr lang="ru-RU" sz="1900" dirty="0" smtClean="0"/>
              <a:t>-список крупных кредиторов</a:t>
            </a:r>
          </a:p>
          <a:p>
            <a:pPr marL="0" indent="0">
              <a:buNone/>
            </a:pPr>
            <a:r>
              <a:rPr lang="ru-RU" sz="1900" dirty="0" smtClean="0"/>
              <a:t>-расшифровка по балансовому счету </a:t>
            </a:r>
            <a:r>
              <a:rPr lang="en-US" sz="1900" dirty="0" smtClean="0"/>
              <a:t>“</a:t>
            </a:r>
            <a:r>
              <a:rPr lang="ru-RU" sz="1900" dirty="0" smtClean="0"/>
              <a:t>Уставный фонд банка</a:t>
            </a:r>
            <a:r>
              <a:rPr lang="en-US" sz="1900" dirty="0" smtClean="0"/>
              <a:t>”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-расчет экономических нормативов</a:t>
            </a:r>
          </a:p>
          <a:p>
            <a:pPr marL="0" indent="0">
              <a:buNone/>
            </a:pPr>
            <a:r>
              <a:rPr lang="ru-RU" sz="1900" dirty="0" smtClean="0"/>
              <a:t>-расчет фонда обязательных резервов</a:t>
            </a:r>
          </a:p>
          <a:p>
            <a:pPr marL="0" indent="0">
              <a:buNone/>
            </a:pPr>
            <a:r>
              <a:rPr lang="ru-RU" sz="1900" dirty="0" smtClean="0"/>
              <a:t>-расшифровка балансового счета № 30102</a:t>
            </a:r>
          </a:p>
          <a:p>
            <a:pPr marL="0" indent="0">
              <a:buNone/>
            </a:pPr>
            <a:r>
              <a:rPr lang="ru-RU" sz="1900" dirty="0" smtClean="0"/>
              <a:t>-расшифровка балансовых счетов по корреспондентским счетам № 30109</a:t>
            </a:r>
            <a:r>
              <a:rPr lang="en-US" sz="1900" dirty="0" smtClean="0"/>
              <a:t>,</a:t>
            </a:r>
            <a:r>
              <a:rPr lang="ru-RU" sz="1900" dirty="0" smtClean="0"/>
              <a:t> 30110</a:t>
            </a:r>
          </a:p>
          <a:p>
            <a:pPr marL="0" indent="0">
              <a:buNone/>
            </a:pPr>
            <a:r>
              <a:rPr lang="ru-RU" sz="1900" dirty="0" smtClean="0"/>
              <a:t>-отчет о движении иностранных активов и пассивов в свободно конвертируемых валютах</a:t>
            </a:r>
            <a:r>
              <a:rPr lang="en-US" sz="1900" dirty="0" smtClean="0"/>
              <a:t>,</a:t>
            </a:r>
            <a:r>
              <a:rPr lang="ru-RU" sz="1900" dirty="0" smtClean="0"/>
              <a:t>а также в других видах валют по операциям с нерезидентами (для банков</a:t>
            </a:r>
            <a:r>
              <a:rPr lang="en-US" sz="1900" dirty="0" smtClean="0"/>
              <a:t>,</a:t>
            </a:r>
            <a:r>
              <a:rPr lang="ru-RU" sz="1900" dirty="0" smtClean="0"/>
              <a:t>выполняющих операции в иностранной валюте)</a:t>
            </a:r>
            <a:endParaRPr lang="ru-RU" sz="19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62500" lnSpcReduction="20000"/>
          </a:bodyPr>
          <a:lstStyle/>
          <a:p>
            <a:endParaRPr lang="ru-RU" sz="1800" dirty="0" smtClean="0"/>
          </a:p>
          <a:p>
            <a:r>
              <a:rPr lang="ru-RU" sz="2300" dirty="0" smtClean="0">
                <a:solidFill>
                  <a:srgbClr val="FF0000"/>
                </a:solidFill>
              </a:rPr>
              <a:t>Текущая бухгалтерская отчетность по итогам квартала</a:t>
            </a:r>
          </a:p>
          <a:p>
            <a:pPr marL="0" indent="0">
              <a:buNone/>
            </a:pPr>
            <a:r>
              <a:rPr lang="ru-RU" sz="1500" dirty="0"/>
              <a:t>--</a:t>
            </a:r>
            <a:r>
              <a:rPr lang="ru-RU" sz="1800" dirty="0"/>
              <a:t>баланс (ф.№1)</a:t>
            </a:r>
          </a:p>
          <a:p>
            <a:pPr marL="0" indent="0">
              <a:buNone/>
            </a:pPr>
            <a:r>
              <a:rPr lang="ru-RU" sz="1800" dirty="0"/>
              <a:t>-сводный баланс (включая балансы филиалов)</a:t>
            </a:r>
          </a:p>
          <a:p>
            <a:pPr marL="0" indent="0">
              <a:buNone/>
            </a:pPr>
            <a:r>
              <a:rPr lang="ru-RU" sz="1800" dirty="0"/>
              <a:t>-расшифровка ссудной задолженности и неплатежей по ссудам банка</a:t>
            </a:r>
          </a:p>
          <a:p>
            <a:pPr marL="0" indent="0">
              <a:buNone/>
            </a:pPr>
            <a:r>
              <a:rPr lang="ru-RU" sz="1800" dirty="0"/>
              <a:t>-расшифровка отдельных счетов баланса по срокам привлечения и направления средств</a:t>
            </a:r>
          </a:p>
          <a:p>
            <a:pPr marL="0" indent="0">
              <a:buNone/>
            </a:pPr>
            <a:r>
              <a:rPr lang="ru-RU" sz="1800" dirty="0"/>
              <a:t>-расшифровка отдельных балансовых счетов для экономических нормативов деятельности коммерческого банка</a:t>
            </a:r>
          </a:p>
          <a:p>
            <a:pPr marL="0" indent="0">
              <a:buNone/>
            </a:pPr>
            <a:r>
              <a:rPr lang="ru-RU" sz="1800" dirty="0"/>
              <a:t>-список крупных кредиторов</a:t>
            </a:r>
          </a:p>
          <a:p>
            <a:pPr marL="0" indent="0">
              <a:buNone/>
            </a:pPr>
            <a:r>
              <a:rPr lang="ru-RU" sz="1800" dirty="0"/>
              <a:t>-расшифровка по балансовому счету “Уставный фонд банка”</a:t>
            </a:r>
          </a:p>
          <a:p>
            <a:pPr marL="0" indent="0">
              <a:buNone/>
            </a:pPr>
            <a:r>
              <a:rPr lang="ru-RU" sz="1800" dirty="0"/>
              <a:t>-расчет экономических нормативов</a:t>
            </a:r>
          </a:p>
          <a:p>
            <a:pPr marL="0" indent="0">
              <a:buNone/>
            </a:pPr>
            <a:r>
              <a:rPr lang="ru-RU" sz="1800" dirty="0"/>
              <a:t>-расчет фонда обязательных резервов</a:t>
            </a:r>
          </a:p>
          <a:p>
            <a:pPr marL="0" indent="0">
              <a:buNone/>
            </a:pPr>
            <a:r>
              <a:rPr lang="ru-RU" sz="1800" dirty="0"/>
              <a:t>-расшифровка балансового счета № 30102</a:t>
            </a:r>
          </a:p>
          <a:p>
            <a:pPr marL="0" indent="0">
              <a:buNone/>
            </a:pPr>
            <a:r>
              <a:rPr lang="ru-RU" sz="1800" dirty="0"/>
              <a:t>-расшифровка балансовых счетов по корреспондентским счетам № 30109, </a:t>
            </a:r>
            <a:r>
              <a:rPr lang="ru-RU" sz="1800" dirty="0" smtClean="0"/>
              <a:t>30110</a:t>
            </a:r>
          </a:p>
          <a:p>
            <a:pPr marL="0" indent="0">
              <a:buNone/>
            </a:pPr>
            <a:r>
              <a:rPr lang="ru-RU" sz="1800" dirty="0" smtClean="0"/>
              <a:t>-оборотные ведомости по балансу в рублях и по балансу в иностранной валюте</a:t>
            </a:r>
          </a:p>
          <a:p>
            <a:pPr marL="0" indent="0">
              <a:buNone/>
            </a:pPr>
            <a:r>
              <a:rPr lang="ru-RU" sz="1800" dirty="0" smtClean="0"/>
              <a:t>-оборотные ведомости филиалов и по консолидированному балансу</a:t>
            </a:r>
          </a:p>
          <a:p>
            <a:pPr marL="0" indent="0">
              <a:buNone/>
            </a:pPr>
            <a:r>
              <a:rPr lang="ru-RU" sz="1800" dirty="0" smtClean="0"/>
              <a:t>-отчет о прибылях и убытках</a:t>
            </a:r>
          </a:p>
          <a:p>
            <a:pPr marL="0" indent="0">
              <a:buNone/>
            </a:pPr>
            <a:r>
              <a:rPr lang="ru-RU" sz="1800" dirty="0" smtClean="0"/>
              <a:t>-расчет фонда страхования депозитов в коммерческих банках и фонда страхования коммерческих банков от банкротства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-отчет о движении иностранных активов и пассивов в свободно конвертируемых валютах</a:t>
            </a:r>
            <a:r>
              <a:rPr lang="ru-RU" sz="1800" dirty="0" smtClean="0"/>
              <a:t>, а </a:t>
            </a:r>
            <a:r>
              <a:rPr lang="ru-RU" sz="1800" dirty="0"/>
              <a:t>также в других видах валют по операциям с нерезидентами (для банков</a:t>
            </a:r>
            <a:r>
              <a:rPr lang="ru-RU" sz="1800" dirty="0" smtClean="0"/>
              <a:t>, выполняющих </a:t>
            </a:r>
            <a:r>
              <a:rPr lang="ru-RU" sz="1800" dirty="0"/>
              <a:t>операции в иностранной валюте)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8579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Futura Md BT" pitchFamily="34" charset="0"/>
            </a:endParaRPr>
          </a:p>
          <a:p>
            <a:r>
              <a:rPr lang="ru-RU" sz="2400" dirty="0" smtClean="0">
                <a:latin typeface="Futura Md BT" pitchFamily="34" charset="0"/>
              </a:rPr>
              <a:t>2.Годовая бухгалтерская отчетность.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79208"/>
            <a:ext cx="6534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-годовой баланс </a:t>
            </a:r>
            <a:r>
              <a:rPr lang="ru-RU" sz="2000" dirty="0">
                <a:solidFill>
                  <a:prstClr val="black"/>
                </a:solidFill>
              </a:rPr>
              <a:t>(ф.№</a:t>
            </a:r>
            <a:r>
              <a:rPr lang="ru-RU" sz="2000" dirty="0" smtClean="0">
                <a:solidFill>
                  <a:prstClr val="black"/>
                </a:solidFill>
              </a:rPr>
              <a:t>101)</a:t>
            </a: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-отчет о прибылях и убытках (ф.№ 102)</a:t>
            </a: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-приложение к балансу об использовании прибыли и фондов (ф.№126)</a:t>
            </a: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-расчет резерва на возможные потери по ссудам (ф.№115)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-отчет о состоянии внутреннего контроля в банке</a:t>
            </a: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-объяснительная записка по бухгалтерскому годовому отчету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836712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Futura Md BT" pitchFamily="34" charset="0"/>
              </a:rPr>
              <a:t>Причины необходимости перехода России на стандарты МСФО.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844824"/>
            <a:ext cx="6534472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dirty="0">
                <a:solidFill>
                  <a:srgbClr val="FF0000"/>
                </a:solidFill>
              </a:rPr>
              <a:t>Международные стандарты финансовой отчетности (МСФО)-</a:t>
            </a:r>
          </a:p>
          <a:p>
            <a:pPr lvl="0" algn="just">
              <a:spcBef>
                <a:spcPct val="20000"/>
              </a:spcBef>
            </a:pPr>
            <a:r>
              <a:rPr lang="ru-RU" dirty="0">
                <a:solidFill>
                  <a:srgbClr val="FF0000"/>
                </a:solidFill>
              </a:rPr>
              <a:t>это свод правил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ru-RU" dirty="0">
                <a:solidFill>
                  <a:srgbClr val="FF0000"/>
                </a:solidFill>
              </a:rPr>
              <a:t> методов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ru-RU" dirty="0">
                <a:solidFill>
                  <a:srgbClr val="FF0000"/>
                </a:solidFill>
              </a:rPr>
              <a:t> терминов и процедур бухгалтерского учета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ru-RU" dirty="0">
                <a:solidFill>
                  <a:srgbClr val="FF0000"/>
                </a:solidFill>
              </a:rPr>
              <a:t> разработанных высокопрофессиональными международными организациями и носящих рекомендательный характер.</a:t>
            </a:r>
            <a:endParaRPr lang="en-US" sz="1200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rgbClr val="007635"/>
                </a:solidFill>
              </a:rPr>
              <a:t>Причины для перехода России на стандарты МСФО</a:t>
            </a:r>
            <a:r>
              <a:rPr lang="en-US" dirty="0">
                <a:solidFill>
                  <a:srgbClr val="007635"/>
                </a:solidFill>
              </a:rPr>
              <a:t>:</a:t>
            </a:r>
          </a:p>
          <a:p>
            <a:pPr lvl="0" algn="just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</a:rPr>
              <a:t>1)</a:t>
            </a:r>
            <a:r>
              <a:rPr lang="ru-RU" sz="1600" dirty="0">
                <a:solidFill>
                  <a:prstClr val="black"/>
                </a:solidFill>
              </a:rPr>
              <a:t>Развитие мировой экономики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  <a:r>
              <a:rPr lang="ru-RU" sz="1600" dirty="0">
                <a:solidFill>
                  <a:prstClr val="black"/>
                </a:solidFill>
              </a:rPr>
              <a:t> требующей единой информационной бухгалтерской системы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  <a:r>
              <a:rPr lang="ru-RU" sz="1600" dirty="0">
                <a:solidFill>
                  <a:prstClr val="black"/>
                </a:solidFill>
              </a:rPr>
              <a:t>адекватного языка общения между компаниями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  <a:r>
              <a:rPr lang="ru-RU" sz="1600" dirty="0">
                <a:solidFill>
                  <a:prstClr val="black"/>
                </a:solidFill>
              </a:rPr>
              <a:t> действующими на международных рынках.</a:t>
            </a:r>
          </a:p>
          <a:p>
            <a:pPr lvl="0" algn="just">
              <a:spcBef>
                <a:spcPct val="20000"/>
              </a:spcBef>
            </a:pPr>
            <a:endParaRPr lang="ru-RU" sz="16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2)Отчетность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  <a:r>
              <a:rPr lang="ru-RU" sz="1600" dirty="0">
                <a:solidFill>
                  <a:prstClr val="black"/>
                </a:solidFill>
              </a:rPr>
              <a:t>сформированная согласно МСФО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  <a:r>
              <a:rPr lang="ru-RU" sz="1600" dirty="0">
                <a:solidFill>
                  <a:prstClr val="black"/>
                </a:solidFill>
              </a:rPr>
              <a:t> отличается высокой информативностью и полезностью для пользователей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16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3)МСФО закрепляют достаточно длительный опыт ведения бухгалтерского учета и отчетности в условиях рыночной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1132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85794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utura Md BT" pitchFamily="34" charset="0"/>
              </a:rPr>
              <a:t>Проблемы перехода на международные принципы учета в банках.</a:t>
            </a:r>
            <a:r>
              <a:rPr lang="en-US" sz="2800" dirty="0" smtClean="0">
                <a:solidFill>
                  <a:srgbClr val="0070C0"/>
                </a:solidFill>
                <a:latin typeface="Futura Md BT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Futura Md BT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772816"/>
            <a:ext cx="633670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1.Неравномерное насыщение коммерческих банков квалифицированными бухгалтерскими кадрами.</a:t>
            </a:r>
          </a:p>
          <a:p>
            <a:pPr marL="228600" lvl="0" indent="-228600">
              <a:spcBef>
                <a:spcPct val="20000"/>
              </a:spcBef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2.Принципиальное изменение представлений о бухгалтерской профессии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 которое сейчас зарождается в банковской практике в связи с приобщением к международным стандартам учета.</a:t>
            </a: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3.Недостаточность нормативной базы для бухгалтерского оформления целого ряда банковских операций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 имеющиеся российские стандарты затрудняют анализ банковской деятельности не позволяют использовать показатели и коэффициенты оценки надежности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устойчивости банков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 используемые в зарубежной банковской практике.</a:t>
            </a: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4.Недостаточный уровень технической оснащенности средств передачи данных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 телекоммуникаций и защиты банковской информации от проникновения фальшивых документов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 общий низкий уровень банковской безопасности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 включая компьютерную безопасность.</a:t>
            </a: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5.Недостаточный профессионализм в области бухгалтерского учета некоторых аудиторских фирм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 smtClean="0">
                <a:solidFill>
                  <a:prstClr val="black"/>
                </a:solidFill>
              </a:rPr>
              <a:t> отсутствие их ответственности за качество проверок.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85794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utura Md BT" pitchFamily="34" charset="0"/>
              </a:rPr>
              <a:t>Основные принципы бухгалтерского учета</a:t>
            </a:r>
            <a:r>
              <a:rPr lang="en-US" sz="2400" dirty="0" smtClean="0">
                <a:latin typeface="Futura Md BT" pitchFamily="34" charset="0"/>
              </a:rPr>
              <a:t>,</a:t>
            </a:r>
            <a:r>
              <a:rPr lang="ru-RU" sz="2400" dirty="0" smtClean="0">
                <a:latin typeface="Futura Md BT" pitchFamily="34" charset="0"/>
              </a:rPr>
              <a:t> раскрывающие международные стандарты</a:t>
            </a:r>
            <a:r>
              <a:rPr lang="en-US" sz="2400" dirty="0" smtClean="0">
                <a:latin typeface="Futura Md BT" pitchFamily="34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Futura Md BT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Futura Md BT" pitchFamily="34" charset="0"/>
              </a:rPr>
            </a:br>
            <a:endParaRPr lang="ru-RU" sz="1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23495558"/>
              </p:ext>
            </p:extLst>
          </p:nvPr>
        </p:nvGraphicFramePr>
        <p:xfrm>
          <a:off x="2267744" y="1772816"/>
          <a:ext cx="6096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7088832" cy="158417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7635"/>
                </a:solidFill>
              </a:rPr>
              <a:t>Реализация других международных принципов учета</a:t>
            </a:r>
            <a:r>
              <a:rPr lang="en-US" sz="1800" dirty="0" smtClean="0">
                <a:solidFill>
                  <a:srgbClr val="007635"/>
                </a:solidFill>
              </a:rPr>
              <a:t>,</a:t>
            </a:r>
            <a:r>
              <a:rPr lang="ru-RU" sz="1800" dirty="0" smtClean="0">
                <a:solidFill>
                  <a:srgbClr val="007635"/>
                </a:solidFill>
              </a:rPr>
              <a:t>таких</a:t>
            </a:r>
            <a:r>
              <a:rPr lang="en-US" sz="1800" dirty="0" smtClean="0">
                <a:solidFill>
                  <a:srgbClr val="007635"/>
                </a:solidFill>
              </a:rPr>
              <a:t>,</a:t>
            </a:r>
            <a:r>
              <a:rPr lang="ru-RU" sz="1800" dirty="0" smtClean="0">
                <a:solidFill>
                  <a:srgbClr val="007635"/>
                </a:solidFill>
              </a:rPr>
              <a:t> как приоритете содержания над формой</a:t>
            </a:r>
            <a:r>
              <a:rPr lang="en-US" sz="1800" dirty="0" smtClean="0">
                <a:solidFill>
                  <a:srgbClr val="007635"/>
                </a:solidFill>
              </a:rPr>
              <a:t>,</a:t>
            </a:r>
            <a:r>
              <a:rPr lang="ru-RU" sz="1800" dirty="0" smtClean="0">
                <a:solidFill>
                  <a:srgbClr val="007635"/>
                </a:solidFill>
              </a:rPr>
              <a:t> постоянство методов учета</a:t>
            </a:r>
            <a:r>
              <a:rPr lang="en-US" sz="1800" dirty="0" smtClean="0">
                <a:solidFill>
                  <a:srgbClr val="007635"/>
                </a:solidFill>
              </a:rPr>
              <a:t>,</a:t>
            </a:r>
            <a:r>
              <a:rPr lang="ru-RU" sz="1800" dirty="0" smtClean="0">
                <a:solidFill>
                  <a:srgbClr val="007635"/>
                </a:solidFill>
              </a:rPr>
              <a:t> открытость</a:t>
            </a:r>
            <a:r>
              <a:rPr lang="en-US" sz="1800" dirty="0" smtClean="0">
                <a:solidFill>
                  <a:srgbClr val="007635"/>
                </a:solidFill>
              </a:rPr>
              <a:t>,</a:t>
            </a:r>
            <a:r>
              <a:rPr lang="ru-RU" sz="1800" dirty="0" smtClean="0">
                <a:solidFill>
                  <a:srgbClr val="007635"/>
                </a:solidFill>
              </a:rPr>
              <a:t> консолидация</a:t>
            </a:r>
            <a:r>
              <a:rPr lang="en-US" sz="1800" dirty="0" smtClean="0">
                <a:solidFill>
                  <a:srgbClr val="007635"/>
                </a:solidFill>
              </a:rPr>
              <a:t>,</a:t>
            </a:r>
            <a:r>
              <a:rPr lang="ru-RU" sz="1800" dirty="0" smtClean="0">
                <a:solidFill>
                  <a:srgbClr val="007635"/>
                </a:solidFill>
              </a:rPr>
              <a:t> существенность потребует от бухгалтерского персонала большой и серьезной работы и высокого профессионализма.</a:t>
            </a:r>
            <a:endParaRPr lang="ru-RU" sz="1800" dirty="0">
              <a:solidFill>
                <a:srgbClr val="0076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698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Виды банковской отчетности. Особенности МСФО.</vt:lpstr>
      <vt:lpstr>Слайд 2</vt:lpstr>
      <vt:lpstr>Слайд 3</vt:lpstr>
      <vt:lpstr>Слайд 4</vt:lpstr>
      <vt:lpstr>Виды банковской отчетности: 1.Текущая бухгалтерская отчетность.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ИВГУ</cp:lastModifiedBy>
  <cp:revision>28</cp:revision>
  <dcterms:created xsi:type="dcterms:W3CDTF">2013-08-03T16:51:11Z</dcterms:created>
  <dcterms:modified xsi:type="dcterms:W3CDTF">2015-04-21T11:59:25Z</dcterms:modified>
</cp:coreProperties>
</file>