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6" r:id="rId8"/>
    <p:sldId id="267" r:id="rId9"/>
    <p:sldId id="268" r:id="rId10"/>
    <p:sldId id="261" r:id="rId11"/>
    <p:sldId id="269" r:id="rId12"/>
    <p:sldId id="271" r:id="rId13"/>
    <p:sldId id="265" r:id="rId14"/>
    <p:sldId id="264" r:id="rId15"/>
    <p:sldId id="263" r:id="rId16"/>
    <p:sldId id="262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34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3C937F-FEF5-4465-90FF-251853EA27AE}" type="doc">
      <dgm:prSet loTypeId="urn:microsoft.com/office/officeart/2005/8/layout/pyramid2" loCatId="pyramid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8D6E89-C78B-4A8C-BE59-6E953E5E9FA3}">
      <dgm:prSet/>
      <dgm:spPr/>
      <dgm:t>
        <a:bodyPr/>
        <a:lstStyle/>
        <a:p>
          <a:pPr rtl="0"/>
          <a:r>
            <a:rPr lang="ru-RU" b="1" dirty="0" smtClean="0"/>
            <a:t>наличие на предприятии технологии, позволяющей составлять точные и обоснованные финансовые и маркетинговые прогнозы, и специалистов, способных эти технологии реализовать;</a:t>
          </a:r>
          <a:endParaRPr lang="ru-RU" b="1" dirty="0"/>
        </a:p>
      </dgm:t>
    </dgm:pt>
    <dgm:pt modelId="{4FED2DD9-AB91-4773-A40C-90AA5C051405}" type="parTrans" cxnId="{D9FCAC26-F74A-4030-9C6C-67C61F2160F8}">
      <dgm:prSet/>
      <dgm:spPr/>
      <dgm:t>
        <a:bodyPr/>
        <a:lstStyle/>
        <a:p>
          <a:endParaRPr lang="ru-RU"/>
        </a:p>
      </dgm:t>
    </dgm:pt>
    <dgm:pt modelId="{E37E479B-4F85-4108-AAD4-B0862AD0D5B9}" type="sibTrans" cxnId="{D9FCAC26-F74A-4030-9C6C-67C61F2160F8}">
      <dgm:prSet/>
      <dgm:spPr/>
      <dgm:t>
        <a:bodyPr/>
        <a:lstStyle/>
        <a:p>
          <a:endParaRPr lang="ru-RU"/>
        </a:p>
      </dgm:t>
    </dgm:pt>
    <dgm:pt modelId="{875EC9C6-F2A9-496F-883B-7A281E5B0760}">
      <dgm:prSet/>
      <dgm:spPr/>
      <dgm:t>
        <a:bodyPr/>
        <a:lstStyle/>
        <a:p>
          <a:pPr rtl="0"/>
          <a:r>
            <a:rPr lang="ru-RU" b="1" dirty="0" smtClean="0"/>
            <a:t>система </a:t>
          </a:r>
          <a:r>
            <a:rPr lang="ru-RU" b="1" dirty="0" err="1" smtClean="0"/>
            <a:t>бюджетирования</a:t>
          </a:r>
          <a:r>
            <a:rPr lang="ru-RU" b="1" dirty="0" smtClean="0"/>
            <a:t> (движения денежных средств, доходов и расходов, планового баланса);</a:t>
          </a:r>
          <a:endParaRPr lang="ru-RU" b="1" dirty="0"/>
        </a:p>
      </dgm:t>
    </dgm:pt>
    <dgm:pt modelId="{89B7DB6A-EBAC-4C2E-BA19-8F8AC2F22BB5}" type="parTrans" cxnId="{0D96E7BF-DC6E-4948-A1CD-AB0C3292FFC8}">
      <dgm:prSet/>
      <dgm:spPr/>
      <dgm:t>
        <a:bodyPr/>
        <a:lstStyle/>
        <a:p>
          <a:endParaRPr lang="ru-RU"/>
        </a:p>
      </dgm:t>
    </dgm:pt>
    <dgm:pt modelId="{82551A8A-6CAF-48E8-8229-6BF2701F5A66}" type="sibTrans" cxnId="{0D96E7BF-DC6E-4948-A1CD-AB0C3292FFC8}">
      <dgm:prSet/>
      <dgm:spPr/>
      <dgm:t>
        <a:bodyPr/>
        <a:lstStyle/>
        <a:p>
          <a:endParaRPr lang="ru-RU"/>
        </a:p>
      </dgm:t>
    </dgm:pt>
    <dgm:pt modelId="{73E568D5-D82E-4273-B003-33C4E470C9F3}">
      <dgm:prSet/>
      <dgm:spPr/>
      <dgm:t>
        <a:bodyPr/>
        <a:lstStyle/>
        <a:p>
          <a:pPr rtl="0"/>
          <a:r>
            <a:rPr lang="ru-RU" b="1" dirty="0" smtClean="0"/>
            <a:t>система учета и контроля за реализацией финансового плана</a:t>
          </a:r>
          <a:r>
            <a:rPr lang="ru-RU" dirty="0" smtClean="0"/>
            <a:t>. </a:t>
          </a:r>
          <a:endParaRPr lang="ru-RU" dirty="0"/>
        </a:p>
      </dgm:t>
    </dgm:pt>
    <dgm:pt modelId="{9D94D978-51F8-4E11-9514-8290F484CE4A}" type="parTrans" cxnId="{4F1D90B9-8270-4204-889C-DD1C6A85EBC6}">
      <dgm:prSet/>
      <dgm:spPr/>
      <dgm:t>
        <a:bodyPr/>
        <a:lstStyle/>
        <a:p>
          <a:endParaRPr lang="ru-RU"/>
        </a:p>
      </dgm:t>
    </dgm:pt>
    <dgm:pt modelId="{96203DA1-BAB8-42F5-94F1-7145CD086620}" type="sibTrans" cxnId="{4F1D90B9-8270-4204-889C-DD1C6A85EBC6}">
      <dgm:prSet/>
      <dgm:spPr/>
      <dgm:t>
        <a:bodyPr/>
        <a:lstStyle/>
        <a:p>
          <a:endParaRPr lang="ru-RU"/>
        </a:p>
      </dgm:t>
    </dgm:pt>
    <dgm:pt modelId="{7F2B93EB-1741-47EB-A563-D4089510138B}" type="pres">
      <dgm:prSet presAssocID="{5D3C937F-FEF5-4465-90FF-251853EA27AE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2A84B1EB-D2A2-4600-8B7F-2D3105B41B64}" type="pres">
      <dgm:prSet presAssocID="{5D3C937F-FEF5-4465-90FF-251853EA27AE}" presName="pyramid" presStyleLbl="node1" presStyleIdx="0" presStyleCnt="1"/>
      <dgm:spPr/>
    </dgm:pt>
    <dgm:pt modelId="{90AA9E18-69D6-4D34-AD88-C24C587B5106}" type="pres">
      <dgm:prSet presAssocID="{5D3C937F-FEF5-4465-90FF-251853EA27AE}" presName="theList" presStyleCnt="0"/>
      <dgm:spPr/>
    </dgm:pt>
    <dgm:pt modelId="{8952C6FE-88A8-4173-9AF4-8B36F898D914}" type="pres">
      <dgm:prSet presAssocID="{3F8D6E89-C78B-4A8C-BE59-6E953E5E9FA3}" presName="aNode" presStyleLbl="fgAcc1" presStyleIdx="0" presStyleCnt="3" custScaleX="177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DE95CE-0331-42AA-B0E7-56EFBBF202CF}" type="pres">
      <dgm:prSet presAssocID="{3F8D6E89-C78B-4A8C-BE59-6E953E5E9FA3}" presName="aSpace" presStyleCnt="0"/>
      <dgm:spPr/>
    </dgm:pt>
    <dgm:pt modelId="{618FFC4B-6CB4-479B-AEED-573811A9B067}" type="pres">
      <dgm:prSet presAssocID="{875EC9C6-F2A9-496F-883B-7A281E5B0760}" presName="aNode" presStyleLbl="fgAcc1" presStyleIdx="1" presStyleCnt="3" custScaleX="183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FF83FF-91BB-47DC-8748-51DE881B2693}" type="pres">
      <dgm:prSet presAssocID="{875EC9C6-F2A9-496F-883B-7A281E5B0760}" presName="aSpace" presStyleCnt="0"/>
      <dgm:spPr/>
    </dgm:pt>
    <dgm:pt modelId="{C3434536-359B-4479-A61D-C46781B61D67}" type="pres">
      <dgm:prSet presAssocID="{73E568D5-D82E-4273-B003-33C4E470C9F3}" presName="aNode" presStyleLbl="fgAcc1" presStyleIdx="2" presStyleCnt="3" custScaleX="185819" custLinFactNeighborX="435" custLinFactNeighborY="-41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19970C-5D65-4AB7-BDC7-1AE43534FCB0}" type="pres">
      <dgm:prSet presAssocID="{73E568D5-D82E-4273-B003-33C4E470C9F3}" presName="aSpace" presStyleCnt="0"/>
      <dgm:spPr/>
    </dgm:pt>
  </dgm:ptLst>
  <dgm:cxnLst>
    <dgm:cxn modelId="{76710F4F-BE50-47FA-9EEA-F97F9E64A7A9}" type="presOf" srcId="{5D3C937F-FEF5-4465-90FF-251853EA27AE}" destId="{7F2B93EB-1741-47EB-A563-D4089510138B}" srcOrd="0" destOrd="0" presId="urn:microsoft.com/office/officeart/2005/8/layout/pyramid2"/>
    <dgm:cxn modelId="{EAF759EC-EB24-413E-8713-53E643370914}" type="presOf" srcId="{3F8D6E89-C78B-4A8C-BE59-6E953E5E9FA3}" destId="{8952C6FE-88A8-4173-9AF4-8B36F898D914}" srcOrd="0" destOrd="0" presId="urn:microsoft.com/office/officeart/2005/8/layout/pyramid2"/>
    <dgm:cxn modelId="{0D96E7BF-DC6E-4948-A1CD-AB0C3292FFC8}" srcId="{5D3C937F-FEF5-4465-90FF-251853EA27AE}" destId="{875EC9C6-F2A9-496F-883B-7A281E5B0760}" srcOrd="1" destOrd="0" parTransId="{89B7DB6A-EBAC-4C2E-BA19-8F8AC2F22BB5}" sibTransId="{82551A8A-6CAF-48E8-8229-6BF2701F5A66}"/>
    <dgm:cxn modelId="{D9FCAC26-F74A-4030-9C6C-67C61F2160F8}" srcId="{5D3C937F-FEF5-4465-90FF-251853EA27AE}" destId="{3F8D6E89-C78B-4A8C-BE59-6E953E5E9FA3}" srcOrd="0" destOrd="0" parTransId="{4FED2DD9-AB91-4773-A40C-90AA5C051405}" sibTransId="{E37E479B-4F85-4108-AAD4-B0862AD0D5B9}"/>
    <dgm:cxn modelId="{DFD2CBA1-6AAF-4A3D-84D1-2D8AD95149A1}" type="presOf" srcId="{73E568D5-D82E-4273-B003-33C4E470C9F3}" destId="{C3434536-359B-4479-A61D-C46781B61D67}" srcOrd="0" destOrd="0" presId="urn:microsoft.com/office/officeart/2005/8/layout/pyramid2"/>
    <dgm:cxn modelId="{F376E397-9B20-470D-B58A-D3D928D21FEC}" type="presOf" srcId="{875EC9C6-F2A9-496F-883B-7A281E5B0760}" destId="{618FFC4B-6CB4-479B-AEED-573811A9B067}" srcOrd="0" destOrd="0" presId="urn:microsoft.com/office/officeart/2005/8/layout/pyramid2"/>
    <dgm:cxn modelId="{4F1D90B9-8270-4204-889C-DD1C6A85EBC6}" srcId="{5D3C937F-FEF5-4465-90FF-251853EA27AE}" destId="{73E568D5-D82E-4273-B003-33C4E470C9F3}" srcOrd="2" destOrd="0" parTransId="{9D94D978-51F8-4E11-9514-8290F484CE4A}" sibTransId="{96203DA1-BAB8-42F5-94F1-7145CD086620}"/>
    <dgm:cxn modelId="{86349031-6D26-4193-BF5C-A690212F46F6}" type="presParOf" srcId="{7F2B93EB-1741-47EB-A563-D4089510138B}" destId="{2A84B1EB-D2A2-4600-8B7F-2D3105B41B64}" srcOrd="0" destOrd="0" presId="urn:microsoft.com/office/officeart/2005/8/layout/pyramid2"/>
    <dgm:cxn modelId="{4414AD98-365E-4F05-A9CD-9D97824F21A5}" type="presParOf" srcId="{7F2B93EB-1741-47EB-A563-D4089510138B}" destId="{90AA9E18-69D6-4D34-AD88-C24C587B5106}" srcOrd="1" destOrd="0" presId="urn:microsoft.com/office/officeart/2005/8/layout/pyramid2"/>
    <dgm:cxn modelId="{CA9AACB7-BFCC-4B96-8044-4AEFBF42F94F}" type="presParOf" srcId="{90AA9E18-69D6-4D34-AD88-C24C587B5106}" destId="{8952C6FE-88A8-4173-9AF4-8B36F898D914}" srcOrd="0" destOrd="0" presId="urn:microsoft.com/office/officeart/2005/8/layout/pyramid2"/>
    <dgm:cxn modelId="{95445D04-631C-4B58-85B9-8B819FE5C6A5}" type="presParOf" srcId="{90AA9E18-69D6-4D34-AD88-C24C587B5106}" destId="{96DE95CE-0331-42AA-B0E7-56EFBBF202CF}" srcOrd="1" destOrd="0" presId="urn:microsoft.com/office/officeart/2005/8/layout/pyramid2"/>
    <dgm:cxn modelId="{2633B5CE-D100-4272-AC16-4D24DD1968F0}" type="presParOf" srcId="{90AA9E18-69D6-4D34-AD88-C24C587B5106}" destId="{618FFC4B-6CB4-479B-AEED-573811A9B067}" srcOrd="2" destOrd="0" presId="urn:microsoft.com/office/officeart/2005/8/layout/pyramid2"/>
    <dgm:cxn modelId="{1B12B7B0-73C3-471A-8AC4-FD15A0655566}" type="presParOf" srcId="{90AA9E18-69D6-4D34-AD88-C24C587B5106}" destId="{1DFF83FF-91BB-47DC-8748-51DE881B2693}" srcOrd="3" destOrd="0" presId="urn:microsoft.com/office/officeart/2005/8/layout/pyramid2"/>
    <dgm:cxn modelId="{89E2B05C-608F-42CC-B7A1-6EBEA525E5DB}" type="presParOf" srcId="{90AA9E18-69D6-4D34-AD88-C24C587B5106}" destId="{C3434536-359B-4479-A61D-C46781B61D67}" srcOrd="4" destOrd="0" presId="urn:microsoft.com/office/officeart/2005/8/layout/pyramid2"/>
    <dgm:cxn modelId="{5CDA9662-0F7D-404C-A3AB-4A0E16B86973}" type="presParOf" srcId="{90AA9E18-69D6-4D34-AD88-C24C587B5106}" destId="{8619970C-5D65-4AB7-BDC7-1AE43534FCB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84B1EB-D2A2-4600-8B7F-2D3105B41B64}">
      <dsp:nvSpPr>
        <dsp:cNvPr id="0" name=""/>
        <dsp:cNvSpPr/>
      </dsp:nvSpPr>
      <dsp:spPr>
        <a:xfrm>
          <a:off x="1493406" y="0"/>
          <a:ext cx="3989040" cy="398904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52C6FE-88A8-4173-9AF4-8B36F898D914}">
      <dsp:nvSpPr>
        <dsp:cNvPr id="0" name=""/>
        <dsp:cNvSpPr/>
      </dsp:nvSpPr>
      <dsp:spPr>
        <a:xfrm>
          <a:off x="2481839" y="401046"/>
          <a:ext cx="4605051" cy="9442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наличие на предприятии технологии, позволяющей составлять точные и обоснованные финансовые и маркетинговые прогнозы, и специалистов, способных эти технологии реализовать;</a:t>
          </a:r>
          <a:endParaRPr lang="ru-RU" sz="1300" b="1" kern="1200" dirty="0"/>
        </a:p>
      </dsp:txBody>
      <dsp:txXfrm>
        <a:off x="2481839" y="401046"/>
        <a:ext cx="4605051" cy="944280"/>
      </dsp:txXfrm>
    </dsp:sp>
    <dsp:sp modelId="{618FFC4B-6CB4-479B-AEED-573811A9B067}">
      <dsp:nvSpPr>
        <dsp:cNvPr id="0" name=""/>
        <dsp:cNvSpPr/>
      </dsp:nvSpPr>
      <dsp:spPr>
        <a:xfrm>
          <a:off x="2410833" y="1463362"/>
          <a:ext cx="4747063" cy="9442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система </a:t>
          </a:r>
          <a:r>
            <a:rPr lang="ru-RU" sz="1300" b="1" kern="1200" dirty="0" err="1" smtClean="0"/>
            <a:t>бюджетирования</a:t>
          </a:r>
          <a:r>
            <a:rPr lang="ru-RU" sz="1300" b="1" kern="1200" dirty="0" smtClean="0"/>
            <a:t> (движения денежных средств, доходов и расходов, планового баланса);</a:t>
          </a:r>
          <a:endParaRPr lang="ru-RU" sz="1300" b="1" kern="1200" dirty="0"/>
        </a:p>
      </dsp:txBody>
      <dsp:txXfrm>
        <a:off x="2410833" y="1463362"/>
        <a:ext cx="4747063" cy="944280"/>
      </dsp:txXfrm>
    </dsp:sp>
    <dsp:sp modelId="{C3434536-359B-4479-A61D-C46781B61D67}">
      <dsp:nvSpPr>
        <dsp:cNvPr id="0" name=""/>
        <dsp:cNvSpPr/>
      </dsp:nvSpPr>
      <dsp:spPr>
        <a:xfrm>
          <a:off x="2386615" y="2476871"/>
          <a:ext cx="4818056" cy="9442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система учета и контроля за реализацией финансового плана</a:t>
          </a:r>
          <a:r>
            <a:rPr lang="ru-RU" sz="1300" kern="1200" dirty="0" smtClean="0"/>
            <a:t>. </a:t>
          </a:r>
          <a:endParaRPr lang="ru-RU" sz="1300" kern="1200" dirty="0"/>
        </a:p>
      </dsp:txBody>
      <dsp:txXfrm>
        <a:off x="2386615" y="2476871"/>
        <a:ext cx="4818056" cy="944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934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660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317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8929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845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7389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3944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247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3115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7233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6270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79738-4898-4743-903D-330A407E3198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43247-F88C-4B42-857D-8487F6DC61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826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Финансовое </a:t>
            </a:r>
            <a:r>
              <a:rPr lang="ru-RU" dirty="0" smtClean="0"/>
              <a:t>планирование и </a:t>
            </a:r>
            <a:r>
              <a:rPr lang="ru-RU" dirty="0" err="1" smtClean="0"/>
              <a:t>бюджетирование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smtClean="0"/>
              <a:t>организации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4725144"/>
            <a:ext cx="3808512" cy="1752600"/>
          </a:xfrm>
        </p:spPr>
        <p:txBody>
          <a:bodyPr>
            <a:normAutofit/>
          </a:bodyPr>
          <a:lstStyle/>
          <a:p>
            <a:pPr algn="l"/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162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Бюджетирование как инструмент финансового планирования 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Общий бюджет – это скоординированный по всем подразделениям и функциям план работы предприятия в целом, объединяющий блоки отдельных бюджетов и характеризующий информационный поток для предприятия и контроля управленческих решений в области финансового планирования. 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8483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В зарубежной специальной литературе бюджетирование рассматривается как технология планирования, учета и контроля движения денежных средств, образования и использования финансовых ресурсов. Бюджетирование, или процесс разработки бюджетов, отражает суть финансового планирования и способ организации контроля.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504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Обычно составляют планы трёх уровней: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Стратегические;</a:t>
            </a:r>
          </a:p>
          <a:p>
            <a:r>
              <a:rPr lang="ru-RU" dirty="0" smtClean="0"/>
              <a:t>Текущие;</a:t>
            </a:r>
          </a:p>
          <a:p>
            <a:r>
              <a:rPr lang="ru-RU" dirty="0" smtClean="0"/>
              <a:t> Оперативные.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122" name="Picture 2" descr="Financial Planning Investing Personal Finance News Info Gadg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340768"/>
            <a:ext cx="4451626" cy="4608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8390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r>
              <a:rPr lang="ru-RU" u="sng" dirty="0" smtClean="0"/>
              <a:t>Стратегические</a:t>
            </a:r>
            <a:r>
              <a:rPr lang="ru-RU" dirty="0" smtClean="0"/>
              <a:t> – это планы генерального развития бизнеса и долгосрочной структуры организации. Стратегические планы определяют важнейшие финансовые показатели и пропорции воспроизводства, характеризуют инвестиционные стратегии и возможности реинвестирования и накопления. </a:t>
            </a:r>
          </a:p>
          <a:p>
            <a:r>
              <a:rPr lang="ru-RU" u="sng" dirty="0" smtClean="0"/>
              <a:t>Текущие</a:t>
            </a:r>
            <a:r>
              <a:rPr lang="ru-RU" dirty="0" smtClean="0"/>
              <a:t> – разрабатываются на основе стратегических путём их детализации. Они характеризуют эффективность каждого их возможных источников финансирования.</a:t>
            </a:r>
          </a:p>
          <a:p>
            <a:r>
              <a:rPr lang="ru-RU" dirty="0" smtClean="0"/>
              <a:t> </a:t>
            </a:r>
            <a:r>
              <a:rPr lang="ru-RU" u="sng" dirty="0" smtClean="0"/>
              <a:t>Оперативные</a:t>
            </a:r>
            <a:r>
              <a:rPr lang="ru-RU" dirty="0" smtClean="0"/>
              <a:t> – краткосрочные тактические планы, непосредственно связанные с достижением целей фирмы, например, план производства, план закупки материалов.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6028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1"/>
            <a:ext cx="8229600" cy="468052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Бюджет – это количественное воплощение плана, характеризующее доходы и расходы на определённый период, и капитал, который необходимо привлечь для достижения заданных планом целей. Данные бюджета планируют будущие финансовые операции, т.е. бюджет создаётся до выполнения предполагаемых действий. Это и определяет его роль как основы для контроля и оценки эффективности деятельности предприятия.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545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Проблемы внедрения бюджетирования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5410944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/>
              <a:t>Проблема участия менеджеров разных уровней в разработке бюджетов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Проблема преобладающего направления информационных потоков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Проблема «бюджетного зазора</a:t>
            </a:r>
            <a:r>
              <a:rPr lang="ru-RU" sz="2400" dirty="0" smtClean="0"/>
              <a:t>».</a:t>
            </a:r>
          </a:p>
          <a:p>
            <a:r>
              <a:rPr lang="ru-RU" sz="2400" dirty="0"/>
              <a:t>Проблема целей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Проблема выполнимости бюджетов и нормативов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Проблема приоритета текущих целей над стратегическими интересами компании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Стоимость внедрения и поддержания системы бюджетов</a:t>
            </a:r>
            <a:r>
              <a:rPr lang="ru-RU" sz="2400" dirty="0" smtClean="0"/>
              <a:t>.</a:t>
            </a:r>
          </a:p>
          <a:p>
            <a:endParaRPr lang="ru-RU" sz="1800" dirty="0"/>
          </a:p>
        </p:txBody>
      </p:sp>
      <p:pic>
        <p:nvPicPr>
          <p:cNvPr id="2050" name="Picture 2" descr="Бизнес hod - Заказать прикольную футболку с уникальным дизайном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30807" y="1988840"/>
            <a:ext cx="3133681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1424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Рекомендации при составлении бюджетов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Нужно </a:t>
            </a:r>
            <a:r>
              <a:rPr lang="ru-RU" dirty="0"/>
              <a:t>применять документы, по форме и структуре приближенные к документам бухгалтерской отчетности, что значительно облегчит составление бюджетов и упростит сравнение плановых и фактических данных, современные компьютерные технологии позволяют значительно облегчить бюджетирование и существенно упростить сценарный анализ ("что будет, если...") рекомендуется составлять бюджет на три года вперед с разбивкой в первый год по </a:t>
            </a:r>
            <a:r>
              <a:rPr lang="ru-RU" dirty="0" smtClean="0"/>
              <a:t>месяцам.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6700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Autofit/>
          </a:bodyPr>
          <a:lstStyle/>
          <a:p>
            <a:r>
              <a:rPr lang="ru-RU" sz="1600" dirty="0" smtClean="0"/>
              <a:t>Антипина, А.Г., Управление финансами фирмы//«Финансы» № 10, 2006г. - 6 с.</a:t>
            </a:r>
          </a:p>
          <a:p>
            <a:r>
              <a:rPr lang="ru-RU" sz="1600" dirty="0" smtClean="0"/>
              <a:t>Баканов, М.И., Теория экономического анализа: Учебник – М.:ЮНИТИ, 2007г. – 416с.</a:t>
            </a:r>
          </a:p>
          <a:p>
            <a:r>
              <a:rPr lang="ru-RU" sz="1600" dirty="0" err="1" smtClean="0"/>
              <a:t>Барнетайн</a:t>
            </a:r>
            <a:r>
              <a:rPr lang="ru-RU" sz="1600" dirty="0" smtClean="0"/>
              <a:t>, Л.А., Анализ финансовой отчетности: Теория, практика и </a:t>
            </a:r>
            <a:r>
              <a:rPr lang="ru-RU" sz="1600" dirty="0" err="1" smtClean="0"/>
              <a:t>интерпритации</a:t>
            </a:r>
            <a:r>
              <a:rPr lang="ru-RU" sz="1600" dirty="0" smtClean="0"/>
              <a:t> - </a:t>
            </a:r>
            <a:r>
              <a:rPr lang="ru-RU" sz="1600" dirty="0" err="1" smtClean="0"/>
              <a:t>М.:Юрайт-М</a:t>
            </a:r>
            <a:r>
              <a:rPr lang="ru-RU" sz="1600" dirty="0" smtClean="0"/>
              <a:t>, 2007г. – 623с.</a:t>
            </a:r>
          </a:p>
          <a:p>
            <a:r>
              <a:rPr lang="ru-RU" sz="1600" dirty="0" smtClean="0"/>
              <a:t>Буров В.П., Бизнес-план. Теория и практика: Учебник – </a:t>
            </a:r>
            <a:r>
              <a:rPr lang="ru-RU" sz="1600" dirty="0" err="1" smtClean="0"/>
              <a:t>М.:Инфра-М</a:t>
            </a:r>
            <a:r>
              <a:rPr lang="ru-RU" sz="1600" dirty="0" smtClean="0"/>
              <a:t>, 2006г. – 109с.</a:t>
            </a:r>
          </a:p>
          <a:p>
            <a:r>
              <a:rPr lang="ru-RU" sz="1600" dirty="0" smtClean="0"/>
              <a:t>Горемыкин, В.А., Бизнес-план. Методика разработки: Учебник – М.:ЮНИТИ, 2008г. – 59с.</a:t>
            </a:r>
          </a:p>
          <a:p>
            <a:r>
              <a:rPr lang="ru-RU" sz="1600" dirty="0" smtClean="0"/>
              <a:t> Голубев, М., Отношение к планированию изменилось// «БОСС» №1, 2008г. – 9с.</a:t>
            </a:r>
          </a:p>
          <a:p>
            <a:r>
              <a:rPr lang="ru-RU" sz="1600" dirty="0" smtClean="0"/>
              <a:t>Попов, В.М., Бизнес-планирование: Учебник – М.:ЮНИТИ, 2006г. – 93с.</a:t>
            </a:r>
          </a:p>
          <a:p>
            <a:r>
              <a:rPr lang="ru-RU" sz="1600" dirty="0" smtClean="0"/>
              <a:t>Романовский, М.Н., Финансы предприятий: Учебник – </a:t>
            </a:r>
            <a:r>
              <a:rPr lang="ru-RU" sz="1600" dirty="0" err="1" smtClean="0"/>
              <a:t>М.:Инфра-М</a:t>
            </a:r>
            <a:r>
              <a:rPr lang="ru-RU" sz="1600" dirty="0" smtClean="0"/>
              <a:t>, 2007г. – 198с.</a:t>
            </a:r>
          </a:p>
          <a:p>
            <a:r>
              <a:rPr lang="ru-RU" sz="1600" dirty="0" smtClean="0"/>
              <a:t> Сафронов, Н.А., Экономика организации (предприятия): Учебник – </a:t>
            </a:r>
            <a:r>
              <a:rPr lang="ru-RU" sz="1600" dirty="0" err="1" smtClean="0"/>
              <a:t>М.:Экономистъ</a:t>
            </a:r>
            <a:r>
              <a:rPr lang="ru-RU" sz="1600" dirty="0" smtClean="0"/>
              <a:t>, 2007г. – 181с.</a:t>
            </a:r>
          </a:p>
          <a:p>
            <a:r>
              <a:rPr lang="ru-RU" sz="1600" dirty="0" smtClean="0"/>
              <a:t>Стоянов, Е.С., Финансовый менеджмент: теория и практика: Учебник – М.:ЮНИТИ, 2007г. – 157с.</a:t>
            </a:r>
          </a:p>
          <a:p>
            <a:r>
              <a:rPr lang="ru-RU" sz="1600" dirty="0" smtClean="0"/>
              <a:t>Терехин, В.И., Финансовое управление фирмой: Учебник – М.: Экономика, 2005г. – 272с.</a:t>
            </a:r>
          </a:p>
          <a:p>
            <a:r>
              <a:rPr lang="ru-RU" sz="1600" dirty="0" smtClean="0"/>
              <a:t>Керимов, В.Е., Управленческий учет: Учебник – М.: Дашков и К, 2006г. - 84с.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Цель финансового планирования -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31683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 обоснование обеспечения воспроизводственного процесса соответствующими финансовыми ресурсами и оценка их эффективности с учётом конечных финансовых результатов.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5362" name="Picture 2" descr="Financial Planning Photo. Royalty Free Image at FeaturePics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789040"/>
            <a:ext cx="4248472" cy="28323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8792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Задачи финансового планирования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Определение объёма и структуры капитала, обеспечивающих функционирование организации в плановом периоде; </a:t>
            </a:r>
          </a:p>
          <a:p>
            <a:r>
              <a:rPr lang="ru-RU" dirty="0" smtClean="0"/>
              <a:t>Прогнозирование денежных поступлений и выплат;</a:t>
            </a:r>
          </a:p>
          <a:p>
            <a:r>
              <a:rPr lang="ru-RU" dirty="0" smtClean="0"/>
              <a:t>Обоснование рационального движения денежных средств; </a:t>
            </a:r>
          </a:p>
          <a:p>
            <a:r>
              <a:rPr lang="ru-RU" dirty="0" smtClean="0"/>
              <a:t>Определение эффективности финансово-хозяйственной деятельности;</a:t>
            </a:r>
          </a:p>
          <a:p>
            <a:r>
              <a:rPr lang="ru-RU" dirty="0" smtClean="0"/>
              <a:t> Осуществление контроля над выполнением финансовых заданий.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874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Принципы финансового планирования: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Принцип соответствия;</a:t>
            </a:r>
          </a:p>
          <a:p>
            <a:r>
              <a:rPr lang="ru-RU" dirty="0" smtClean="0"/>
              <a:t>Принцип постоянства чистого оборотного капитала;</a:t>
            </a:r>
          </a:p>
          <a:p>
            <a:r>
              <a:rPr lang="ru-RU" dirty="0" smtClean="0"/>
              <a:t>Принцип избытка денежных средств; </a:t>
            </a:r>
          </a:p>
          <a:p>
            <a:r>
              <a:rPr lang="ru-RU" dirty="0" smtClean="0"/>
              <a:t>Принцип рентабельности капиталовложений; </a:t>
            </a:r>
          </a:p>
          <a:p>
            <a:r>
              <a:rPr lang="ru-RU" dirty="0" smtClean="0"/>
              <a:t>Принцип сбалансированности риска; </a:t>
            </a:r>
          </a:p>
          <a:p>
            <a:r>
              <a:rPr lang="ru-RU" dirty="0" smtClean="0"/>
              <a:t>Принцип приспособления к потребностям рынка.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0164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55776" y="404664"/>
            <a:ext cx="4176464" cy="11521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ФИНАНСОВОЕ ПЛАНИРОВАНИЕ</a:t>
            </a:r>
            <a:endParaRPr lang="ru-RU" sz="2400" b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123728" y="1556792"/>
            <a:ext cx="1080120" cy="1080120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016320" y="1546143"/>
            <a:ext cx="715920" cy="1090769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67544" y="2636912"/>
            <a:ext cx="3600400" cy="10801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КОМПЛЕКСНОЕ </a:t>
            </a:r>
            <a:endParaRPr lang="ru-RU" sz="3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580112" y="2636912"/>
            <a:ext cx="3240360" cy="10801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ПЛАНИРОВАНИЕ ФИНАНСОВЫХ ПОКАЗАТЕЛЕЙ</a:t>
            </a:r>
            <a:endParaRPr lang="ru-RU" sz="2000" b="1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1619672" y="3801008"/>
            <a:ext cx="144016" cy="792088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7342433" y="3766728"/>
            <a:ext cx="180020" cy="826368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67544" y="4797152"/>
            <a:ext cx="3384376" cy="15121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БЮДЖЕТИРОВАНИЕ</a:t>
            </a:r>
            <a:endParaRPr lang="ru-RU" sz="2800" b="1" dirty="0"/>
          </a:p>
        </p:txBody>
      </p:sp>
      <p:sp>
        <p:nvSpPr>
          <p:cNvPr id="24" name="Овал 23"/>
          <p:cNvSpPr/>
          <p:nvPr/>
        </p:nvSpPr>
        <p:spPr>
          <a:xfrm>
            <a:off x="5796136" y="4797152"/>
            <a:ext cx="3168352" cy="15121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ФИНАНСОВОЕ ПЛАНИРОВАНИЕ </a:t>
            </a:r>
            <a:endParaRPr lang="ru-RU" sz="2200" b="1" dirty="0"/>
          </a:p>
        </p:txBody>
      </p:sp>
    </p:spTree>
    <p:extLst>
      <p:ext uri="{BB962C8B-B14F-4D97-AF65-F5344CB8AC3E}">
        <p14:creationId xmlns="" xmlns:p14="http://schemas.microsoft.com/office/powerpoint/2010/main" val="306693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229600" cy="1143000"/>
          </a:xfrm>
        </p:spPr>
        <p:txBody>
          <a:bodyPr/>
          <a:lstStyle/>
          <a:p>
            <a:r>
              <a:rPr lang="ru-RU" dirty="0" smtClean="0"/>
              <a:t>Методы прогнозирования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321287"/>
            <a:ext cx="6264696" cy="4276066"/>
          </a:xfrm>
        </p:spPr>
        <p:txBody>
          <a:bodyPr/>
          <a:lstStyle/>
          <a:p>
            <a:r>
              <a:rPr lang="ru-RU" dirty="0" smtClean="0"/>
              <a:t>Расчётно-аналитический; </a:t>
            </a:r>
          </a:p>
          <a:p>
            <a:r>
              <a:rPr lang="ru-RU" dirty="0" smtClean="0"/>
              <a:t>Нормативный;</a:t>
            </a:r>
          </a:p>
          <a:p>
            <a:r>
              <a:rPr lang="ru-RU" dirty="0" smtClean="0"/>
              <a:t>Балансовый;</a:t>
            </a:r>
          </a:p>
          <a:p>
            <a:r>
              <a:rPr lang="ru-RU" dirty="0" smtClean="0"/>
              <a:t>Оптимизации плановых решений;</a:t>
            </a:r>
          </a:p>
          <a:p>
            <a:r>
              <a:rPr lang="ru-RU" dirty="0" smtClean="0"/>
              <a:t> Экономико-математическое моделирование.</a:t>
            </a:r>
            <a:endParaRPr lang="ru-RU" dirty="0"/>
          </a:p>
        </p:txBody>
      </p:sp>
      <p:pic>
        <p:nvPicPr>
          <p:cNvPr id="11266" name="Picture 2" descr="В КНР осудили создателя финансовой пирамиды - PDA версия сайта Will B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132856"/>
            <a:ext cx="2952327" cy="29523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055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Балансовый метод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770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Все вычисления делаются на основе трёх предположений: </a:t>
            </a:r>
          </a:p>
          <a:p>
            <a:r>
              <a:rPr lang="ru-RU" dirty="0" smtClean="0"/>
              <a:t>1. 1.Переменные затраты, текущие активы и текущие обязательства при наращивании объёма продаж на определённое количество процентов увеличиваются в среднем на столько же процентов.</a:t>
            </a:r>
          </a:p>
          <a:p>
            <a:r>
              <a:rPr lang="ru-RU" dirty="0" smtClean="0"/>
              <a:t>1. 2.Процент увеличения стоимости основных средств рассчитывается в соответствии с технологическими условиями (с учётом наличия недогруженного оборудования, степенью износа и т.п.).</a:t>
            </a:r>
          </a:p>
          <a:p>
            <a:r>
              <a:rPr lang="ru-RU" dirty="0" smtClean="0"/>
              <a:t>1. 3.Долгосрочные обязательства и акционерный капитал берутся неизменными.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5960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Зарубежный опыт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Ф</a:t>
            </a:r>
            <a:r>
              <a:rPr lang="ru-RU" dirty="0" smtClean="0"/>
              <a:t>инансовое планирование рассматривают как процесс, состоящий из четырех основных циклов:  </a:t>
            </a:r>
          </a:p>
          <a:p>
            <a:pPr marL="514350" indent="-514350">
              <a:buAutoNum type="arabicParenR"/>
            </a:pPr>
            <a:r>
              <a:rPr lang="ru-RU" dirty="0" smtClean="0"/>
              <a:t>цикла стратегического анализа инвестиционных возможностей и возможностей финансирования, которыми располагает предприятие; </a:t>
            </a:r>
          </a:p>
          <a:p>
            <a:pPr marL="514350" indent="-514350">
              <a:buAutoNum type="arabicParenR"/>
            </a:pPr>
            <a:r>
              <a:rPr lang="ru-RU" dirty="0" smtClean="0"/>
              <a:t>цикла прогнозирования последствий принимаемых решений во избежание ущерба от несогласованности текущих и будущих решений; </a:t>
            </a:r>
          </a:p>
          <a:p>
            <a:pPr marL="514350" indent="-514350">
              <a:buAutoNum type="arabicParenR"/>
            </a:pPr>
            <a:r>
              <a:rPr lang="ru-RU" dirty="0" smtClean="0"/>
              <a:t>операционного цикла, т.е. цикла выбора из ряда возможных и обоснования решения, отражающего стратегическую цель; </a:t>
            </a:r>
          </a:p>
          <a:p>
            <a:pPr marL="514350" indent="-514350">
              <a:buAutoNum type="arabicParenR"/>
            </a:pPr>
            <a:r>
              <a:rPr lang="ru-RU" dirty="0" smtClean="0"/>
              <a:t>цикла бюджетирования, т.е. планирования, учета и контроля движения денежных средств, формирования финансовых результатов и моделирования последствий принимаемых решений.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6790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Условия эффективного финансового планирования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686800" cy="3989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27942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907</Words>
  <Application>Microsoft Office PowerPoint</Application>
  <PresentationFormat>Экран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Финансовое планирование и бюджетирование в организации  </vt:lpstr>
      <vt:lpstr>Цель финансового планирования - </vt:lpstr>
      <vt:lpstr>Задачи финансового планирования </vt:lpstr>
      <vt:lpstr>Принципы финансового планирования:</vt:lpstr>
      <vt:lpstr>Слайд 5</vt:lpstr>
      <vt:lpstr>Методы прогнозирования </vt:lpstr>
      <vt:lpstr>Балансовый метод</vt:lpstr>
      <vt:lpstr>Зарубежный опыт</vt:lpstr>
      <vt:lpstr>Условия эффективного финансового планирования </vt:lpstr>
      <vt:lpstr>Слайд 10</vt:lpstr>
      <vt:lpstr>Слайд 11</vt:lpstr>
      <vt:lpstr>Слайд 12</vt:lpstr>
      <vt:lpstr>Слайд 13</vt:lpstr>
      <vt:lpstr>Слайд 14</vt:lpstr>
      <vt:lpstr>Проблемы внедрения бюджетирования</vt:lpstr>
      <vt:lpstr>Рекомендации при составлении бюджетов</vt:lpstr>
      <vt:lpstr>Список литературы: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WiZaRd</cp:lastModifiedBy>
  <cp:revision>16</cp:revision>
  <dcterms:created xsi:type="dcterms:W3CDTF">2015-03-02T20:41:48Z</dcterms:created>
  <dcterms:modified xsi:type="dcterms:W3CDTF">2015-03-20T12:59:40Z</dcterms:modified>
</cp:coreProperties>
</file>