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3"/>
  </p:notesMasterIdLst>
  <p:sldIdLst>
    <p:sldId id="322" r:id="rId2"/>
    <p:sldId id="324" r:id="rId3"/>
    <p:sldId id="325" r:id="rId4"/>
    <p:sldId id="344" r:id="rId5"/>
    <p:sldId id="345" r:id="rId6"/>
    <p:sldId id="346" r:id="rId7"/>
    <p:sldId id="347" r:id="rId8"/>
    <p:sldId id="348" r:id="rId9"/>
    <p:sldId id="352" r:id="rId10"/>
    <p:sldId id="339" r:id="rId11"/>
    <p:sldId id="343" r:id="rId12"/>
    <p:sldId id="340" r:id="rId13"/>
    <p:sldId id="353" r:id="rId14"/>
    <p:sldId id="354" r:id="rId15"/>
    <p:sldId id="355" r:id="rId16"/>
    <p:sldId id="356" r:id="rId17"/>
    <p:sldId id="357" r:id="rId18"/>
    <p:sldId id="358" r:id="rId19"/>
    <p:sldId id="326" r:id="rId20"/>
    <p:sldId id="274" r:id="rId21"/>
    <p:sldId id="361" r:id="rId22"/>
    <p:sldId id="362" r:id="rId23"/>
    <p:sldId id="275" r:id="rId24"/>
    <p:sldId id="276" r:id="rId25"/>
    <p:sldId id="301" r:id="rId26"/>
    <p:sldId id="280" r:id="rId27"/>
    <p:sldId id="337" r:id="rId28"/>
    <p:sldId id="332" r:id="rId29"/>
    <p:sldId id="333" r:id="rId30"/>
    <p:sldId id="334" r:id="rId31"/>
    <p:sldId id="261" r:id="rId32"/>
    <p:sldId id="262" r:id="rId33"/>
    <p:sldId id="330" r:id="rId34"/>
    <p:sldId id="331" r:id="rId35"/>
    <p:sldId id="335" r:id="rId36"/>
    <p:sldId id="336" r:id="rId37"/>
    <p:sldId id="287" r:id="rId38"/>
    <p:sldId id="289" r:id="rId39"/>
    <p:sldId id="291" r:id="rId40"/>
    <p:sldId id="321" r:id="rId41"/>
    <p:sldId id="303" r:id="rId42"/>
    <p:sldId id="319" r:id="rId43"/>
    <p:sldId id="304" r:id="rId44"/>
    <p:sldId id="305" r:id="rId45"/>
    <p:sldId id="316" r:id="rId46"/>
    <p:sldId id="306" r:id="rId47"/>
    <p:sldId id="307" r:id="rId48"/>
    <p:sldId id="264" r:id="rId49"/>
    <p:sldId id="266" r:id="rId50"/>
    <p:sldId id="267" r:id="rId51"/>
    <p:sldId id="268" r:id="rId52"/>
    <p:sldId id="269" r:id="rId53"/>
    <p:sldId id="270" r:id="rId54"/>
    <p:sldId id="338" r:id="rId55"/>
    <p:sldId id="271" r:id="rId56"/>
    <p:sldId id="273" r:id="rId57"/>
    <p:sldId id="320" r:id="rId58"/>
    <p:sldId id="308" r:id="rId59"/>
    <p:sldId id="309" r:id="rId60"/>
    <p:sldId id="349" r:id="rId61"/>
    <p:sldId id="310" r:id="rId62"/>
    <p:sldId id="311" r:id="rId63"/>
    <p:sldId id="359" r:id="rId64"/>
    <p:sldId id="312" r:id="rId65"/>
    <p:sldId id="314" r:id="rId66"/>
    <p:sldId id="327" r:id="rId67"/>
    <p:sldId id="328" r:id="rId68"/>
    <p:sldId id="329" r:id="rId69"/>
    <p:sldId id="350" r:id="rId70"/>
    <p:sldId id="351" r:id="rId71"/>
    <p:sldId id="360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66CC"/>
    <a:srgbClr val="FFFF00"/>
    <a:srgbClr val="FFFF0F"/>
    <a:srgbClr val="000066"/>
    <a:srgbClr val="658CD9"/>
    <a:srgbClr val="3333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6" autoAdjust="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9B415-FB71-441F-A3FA-ECEA149CC76C}" type="doc">
      <dgm:prSet loTypeId="urn:microsoft.com/office/officeart/2005/8/layout/balance1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93D5BB-328A-4A4D-BEF7-8B5EFC7A80F9}">
      <dgm:prSet phldrT="[Текст]"/>
      <dgm:spPr/>
      <dgm:t>
        <a:bodyPr/>
        <a:lstStyle/>
        <a:p>
          <a:r>
            <a:rPr lang="ru-RU" dirty="0" smtClean="0"/>
            <a:t>Внутренние КСП</a:t>
          </a:r>
          <a:endParaRPr lang="ru-RU" dirty="0"/>
        </a:p>
      </dgm:t>
    </dgm:pt>
    <dgm:pt modelId="{4B706631-F74F-4230-A51E-40151B5D56C3}" type="parTrans" cxnId="{5404EAE4-683D-415A-8706-FE684EB08E8C}">
      <dgm:prSet/>
      <dgm:spPr/>
      <dgm:t>
        <a:bodyPr/>
        <a:lstStyle/>
        <a:p>
          <a:endParaRPr lang="ru-RU"/>
        </a:p>
      </dgm:t>
    </dgm:pt>
    <dgm:pt modelId="{A53EBD55-2E92-46EE-9845-5DF52571C1C8}" type="sibTrans" cxnId="{5404EAE4-683D-415A-8706-FE684EB08E8C}">
      <dgm:prSet/>
      <dgm:spPr/>
      <dgm:t>
        <a:bodyPr/>
        <a:lstStyle/>
        <a:p>
          <a:endParaRPr lang="ru-RU"/>
        </a:p>
      </dgm:t>
    </dgm:pt>
    <dgm:pt modelId="{26E7B28C-C068-4D86-934D-C360D7C01CD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2. Охрана здоровья и безопасных условий труда</a:t>
          </a:r>
          <a:endParaRPr lang="ru-RU" sz="1200" b="1" dirty="0">
            <a:solidFill>
              <a:schemeClr val="tx1"/>
            </a:solidFill>
          </a:endParaRPr>
        </a:p>
      </dgm:t>
    </dgm:pt>
    <dgm:pt modelId="{20E25DF7-BC19-4F78-AE98-1CC93680C274}" type="parTrans" cxnId="{D13CCAFB-854E-4DE7-BBB2-E3B3EA9FDD9B}">
      <dgm:prSet/>
      <dgm:spPr/>
      <dgm:t>
        <a:bodyPr/>
        <a:lstStyle/>
        <a:p>
          <a:endParaRPr lang="ru-RU"/>
        </a:p>
      </dgm:t>
    </dgm:pt>
    <dgm:pt modelId="{6B795840-4D86-421F-91BF-8E3F48F65BF2}" type="sibTrans" cxnId="{D13CCAFB-854E-4DE7-BBB2-E3B3EA9FDD9B}">
      <dgm:prSet/>
      <dgm:spPr/>
      <dgm:t>
        <a:bodyPr/>
        <a:lstStyle/>
        <a:p>
          <a:endParaRPr lang="ru-RU"/>
        </a:p>
      </dgm:t>
    </dgm:pt>
    <dgm:pt modelId="{A90B1DBB-332A-4E88-B8BE-715B05BC2DC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1. Развитие персонала</a:t>
          </a:r>
          <a:endParaRPr lang="ru-RU" sz="1200" b="1" dirty="0">
            <a:solidFill>
              <a:schemeClr val="tx1"/>
            </a:solidFill>
          </a:endParaRPr>
        </a:p>
      </dgm:t>
    </dgm:pt>
    <dgm:pt modelId="{2DC39251-1582-4565-99F3-663F5CB02B7F}" type="parTrans" cxnId="{C555750E-E30E-4546-A183-ACAD9BE9C558}">
      <dgm:prSet/>
      <dgm:spPr/>
      <dgm:t>
        <a:bodyPr/>
        <a:lstStyle/>
        <a:p>
          <a:endParaRPr lang="ru-RU"/>
        </a:p>
      </dgm:t>
    </dgm:pt>
    <dgm:pt modelId="{45EC648D-98DC-4E4D-99BC-68D13B33FC63}" type="sibTrans" cxnId="{C555750E-E30E-4546-A183-ACAD9BE9C558}">
      <dgm:prSet/>
      <dgm:spPr/>
      <dgm:t>
        <a:bodyPr/>
        <a:lstStyle/>
        <a:p>
          <a:endParaRPr lang="ru-RU"/>
        </a:p>
      </dgm:t>
    </dgm:pt>
    <dgm:pt modelId="{85DF925D-9781-4FDA-B6CF-7202F3AD5DFE}">
      <dgm:prSet phldrT="[Текст]"/>
      <dgm:spPr/>
      <dgm:t>
        <a:bodyPr/>
        <a:lstStyle/>
        <a:p>
          <a:r>
            <a:rPr lang="ru-RU" dirty="0" smtClean="0"/>
            <a:t>Внешние КСП</a:t>
          </a:r>
          <a:endParaRPr lang="ru-RU" dirty="0"/>
        </a:p>
      </dgm:t>
    </dgm:pt>
    <dgm:pt modelId="{B5892F33-6F28-41CB-BB5E-47543842A5A1}" type="parTrans" cxnId="{91DF960C-3BE9-4F26-AD02-1160D49A7ED7}">
      <dgm:prSet/>
      <dgm:spPr/>
      <dgm:t>
        <a:bodyPr/>
        <a:lstStyle/>
        <a:p>
          <a:endParaRPr lang="ru-RU"/>
        </a:p>
      </dgm:t>
    </dgm:pt>
    <dgm:pt modelId="{5F89DA38-D2B1-4BCA-AEDC-90254360AFE3}" type="sibTrans" cxnId="{91DF960C-3BE9-4F26-AD02-1160D49A7ED7}">
      <dgm:prSet/>
      <dgm:spPr/>
      <dgm:t>
        <a:bodyPr/>
        <a:lstStyle/>
        <a:p>
          <a:endParaRPr lang="ru-RU"/>
        </a:p>
      </dgm:t>
    </dgm:pt>
    <dgm:pt modelId="{CAA8410D-B0D1-4B04-9DFA-7B451DFFC92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3. Укрепление репутации и имиджа корпорации</a:t>
          </a:r>
          <a:endParaRPr lang="ru-RU" sz="1200" b="1" dirty="0">
            <a:solidFill>
              <a:schemeClr val="tx1"/>
            </a:solidFill>
          </a:endParaRPr>
        </a:p>
      </dgm:t>
    </dgm:pt>
    <dgm:pt modelId="{A155B8B3-EFFE-4C1E-9A1A-7E3D2630EA30}" type="parTrans" cxnId="{2A14BE61-17F8-4CCD-88A5-9784A560C2EB}">
      <dgm:prSet/>
      <dgm:spPr/>
      <dgm:t>
        <a:bodyPr/>
        <a:lstStyle/>
        <a:p>
          <a:endParaRPr lang="ru-RU"/>
        </a:p>
      </dgm:t>
    </dgm:pt>
    <dgm:pt modelId="{981C9FDF-D110-4F31-8399-A045136B3136}" type="sibTrans" cxnId="{2A14BE61-17F8-4CCD-88A5-9784A560C2EB}">
      <dgm:prSet/>
      <dgm:spPr/>
      <dgm:t>
        <a:bodyPr/>
        <a:lstStyle/>
        <a:p>
          <a:endParaRPr lang="ru-RU"/>
        </a:p>
      </dgm:t>
    </dgm:pt>
    <dgm:pt modelId="{FC703A21-70F4-44EF-8123-3A802CB3E7A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2. Природоохранная деятельность</a:t>
          </a:r>
          <a:endParaRPr lang="ru-RU" sz="1200" b="1" dirty="0">
            <a:solidFill>
              <a:schemeClr val="tx1"/>
            </a:solidFill>
          </a:endParaRPr>
        </a:p>
      </dgm:t>
    </dgm:pt>
    <dgm:pt modelId="{1974DFE4-2DF6-417A-B0C6-BFE9E7D256EE}" type="parTrans" cxnId="{C5FC0A47-565A-4E9F-AD0A-9B5695B2AE73}">
      <dgm:prSet/>
      <dgm:spPr/>
      <dgm:t>
        <a:bodyPr/>
        <a:lstStyle/>
        <a:p>
          <a:endParaRPr lang="ru-RU"/>
        </a:p>
      </dgm:t>
    </dgm:pt>
    <dgm:pt modelId="{FDFD5C35-DDFC-4F4E-9215-87B6E04E9385}" type="sibTrans" cxnId="{C5FC0A47-565A-4E9F-AD0A-9B5695B2AE73}">
      <dgm:prSet/>
      <dgm:spPr/>
      <dgm:t>
        <a:bodyPr/>
        <a:lstStyle/>
        <a:p>
          <a:endParaRPr lang="ru-RU"/>
        </a:p>
      </dgm:t>
    </dgm:pt>
    <dgm:pt modelId="{99F02BEE-21EF-4766-A758-E69917814A4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1. Развитие местного сообщества</a:t>
          </a:r>
          <a:endParaRPr lang="ru-RU" sz="1200" b="1" dirty="0">
            <a:solidFill>
              <a:schemeClr val="tx1"/>
            </a:solidFill>
          </a:endParaRPr>
        </a:p>
      </dgm:t>
    </dgm:pt>
    <dgm:pt modelId="{719CFAC6-1B57-4B8E-967D-1BD7B101106F}" type="parTrans" cxnId="{01EDE45C-FBBC-44A3-9F8E-14E75D72FADF}">
      <dgm:prSet/>
      <dgm:spPr/>
      <dgm:t>
        <a:bodyPr/>
        <a:lstStyle/>
        <a:p>
          <a:endParaRPr lang="ru-RU"/>
        </a:p>
      </dgm:t>
    </dgm:pt>
    <dgm:pt modelId="{13284EA9-418C-4C81-8506-CD329308FDCB}" type="sibTrans" cxnId="{01EDE45C-FBBC-44A3-9F8E-14E75D72FADF}">
      <dgm:prSet/>
      <dgm:spPr/>
      <dgm:t>
        <a:bodyPr/>
        <a:lstStyle/>
        <a:p>
          <a:endParaRPr lang="ru-RU"/>
        </a:p>
      </dgm:t>
    </dgm:pt>
    <dgm:pt modelId="{3A461EF2-B8F3-41BD-BD00-9192931A3D1A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3. Социально ответственная реструктуризация</a:t>
          </a:r>
          <a:endParaRPr lang="ru-RU" sz="1200" b="1" dirty="0">
            <a:solidFill>
              <a:schemeClr val="tx1"/>
            </a:solidFill>
          </a:endParaRPr>
        </a:p>
      </dgm:t>
    </dgm:pt>
    <dgm:pt modelId="{9A66D921-E9E2-49E7-98B5-E5861FCB5437}" type="parTrans" cxnId="{C453FC5C-7FC5-47EA-92C1-04DF61F9E0B2}">
      <dgm:prSet/>
      <dgm:spPr/>
      <dgm:t>
        <a:bodyPr/>
        <a:lstStyle/>
        <a:p>
          <a:endParaRPr lang="ru-RU"/>
        </a:p>
      </dgm:t>
    </dgm:pt>
    <dgm:pt modelId="{0B5E29D8-A032-4E36-8644-290E7FFFA365}" type="sibTrans" cxnId="{C453FC5C-7FC5-47EA-92C1-04DF61F9E0B2}">
      <dgm:prSet/>
      <dgm:spPr/>
      <dgm:t>
        <a:bodyPr/>
        <a:lstStyle/>
        <a:p>
          <a:endParaRPr lang="ru-RU"/>
        </a:p>
      </dgm:t>
    </dgm:pt>
    <dgm:pt modelId="{E47E94B7-E4AE-4EF9-8C66-1F059FB00A85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</a:rPr>
            <a:t>4. Ведение добросовестной деловой практики</a:t>
          </a:r>
          <a:endParaRPr lang="ru-RU" sz="1200" b="1" dirty="0">
            <a:solidFill>
              <a:schemeClr val="bg1"/>
            </a:solidFill>
          </a:endParaRPr>
        </a:p>
      </dgm:t>
    </dgm:pt>
    <dgm:pt modelId="{69A021D8-C237-47FD-AAD6-978454DD410C}" type="parTrans" cxnId="{A18A35EA-3FC4-439D-9C32-A079FB71284F}">
      <dgm:prSet/>
      <dgm:spPr/>
      <dgm:t>
        <a:bodyPr/>
        <a:lstStyle/>
        <a:p>
          <a:endParaRPr lang="ru-RU"/>
        </a:p>
      </dgm:t>
    </dgm:pt>
    <dgm:pt modelId="{17074F3D-EA2F-407E-9A08-0F0EA3C4BEE8}" type="sibTrans" cxnId="{A18A35EA-3FC4-439D-9C32-A079FB71284F}">
      <dgm:prSet/>
      <dgm:spPr/>
      <dgm:t>
        <a:bodyPr/>
        <a:lstStyle/>
        <a:p>
          <a:endParaRPr lang="ru-RU"/>
        </a:p>
      </dgm:t>
    </dgm:pt>
    <dgm:pt modelId="{68DA6F3C-BDE5-467D-85FE-83B544CAD590}" type="pres">
      <dgm:prSet presAssocID="{7BD9B415-FB71-441F-A3FA-ECEA149CC76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765E2-4EFC-4C25-AD8D-52509B5467D1}" type="pres">
      <dgm:prSet presAssocID="{7BD9B415-FB71-441F-A3FA-ECEA149CC76C}" presName="dummyMaxCanvas" presStyleCnt="0"/>
      <dgm:spPr/>
    </dgm:pt>
    <dgm:pt modelId="{1F7B2F59-CB33-48D2-95C7-9ADD7F23DB35}" type="pres">
      <dgm:prSet presAssocID="{7BD9B415-FB71-441F-A3FA-ECEA149CC76C}" presName="parentComposite" presStyleCnt="0"/>
      <dgm:spPr/>
    </dgm:pt>
    <dgm:pt modelId="{9A5D708F-1B37-44F6-AD10-1F552B40B0BC}" type="pres">
      <dgm:prSet presAssocID="{7BD9B415-FB71-441F-A3FA-ECEA149CC76C}" presName="parent1" presStyleLbl="alignAccFollowNode1" presStyleIdx="0" presStyleCnt="4" custScaleX="14493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F5A5CEC-8CB3-4CB8-9238-D880B8DFFFA8}" type="pres">
      <dgm:prSet presAssocID="{7BD9B415-FB71-441F-A3FA-ECEA149CC76C}" presName="parent2" presStyleLbl="alignAccFollowNode1" presStyleIdx="1" presStyleCnt="4" custScaleX="122465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A5EBF3E-591C-4D54-8847-9927BDC7D0BD}" type="pres">
      <dgm:prSet presAssocID="{7BD9B415-FB71-441F-A3FA-ECEA149CC76C}" presName="childrenComposite" presStyleCnt="0"/>
      <dgm:spPr/>
    </dgm:pt>
    <dgm:pt modelId="{F3003EE3-D446-4718-BA8F-1D14F674A429}" type="pres">
      <dgm:prSet presAssocID="{7BD9B415-FB71-441F-A3FA-ECEA149CC76C}" presName="dummyMaxCanvas_ChildArea" presStyleCnt="0"/>
      <dgm:spPr/>
    </dgm:pt>
    <dgm:pt modelId="{582F9B37-5C8E-4EDF-BAF5-035D85BCB5A7}" type="pres">
      <dgm:prSet presAssocID="{7BD9B415-FB71-441F-A3FA-ECEA149CC76C}" presName="fulcrum" presStyleLbl="alignAccFollowNode1" presStyleIdx="2" presStyleCnt="4" custScaleX="210454"/>
      <dgm:spPr>
        <a:solidFill>
          <a:srgbClr val="FFCC00">
            <a:alpha val="90000"/>
          </a:srgbClr>
        </a:solidFill>
      </dgm:spPr>
    </dgm:pt>
    <dgm:pt modelId="{43D9173C-A4D9-4A4C-91C1-B3ABBDB33B53}" type="pres">
      <dgm:prSet presAssocID="{7BD9B415-FB71-441F-A3FA-ECEA149CC76C}" presName="balance_34" presStyleLbl="alignAccFollowNode1" presStyleIdx="3" presStyleCnt="4" custScaleX="181831" custScaleY="105033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90ACD924-B926-4600-B493-5DCBFDA2E680}" type="pres">
      <dgm:prSet presAssocID="{7BD9B415-FB71-441F-A3FA-ECEA149CC76C}" presName="right_34_1" presStyleLbl="node1" presStyleIdx="0" presStyleCnt="7" custScaleX="11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5D45C-FF13-4EBD-945A-3F92D5A454B6}" type="pres">
      <dgm:prSet presAssocID="{7BD9B415-FB71-441F-A3FA-ECEA149CC76C}" presName="right_34_2" presStyleLbl="node1" presStyleIdx="1" presStyleCnt="7" custScaleX="117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79A7E-8E28-4381-ABE9-921435E43EA7}" type="pres">
      <dgm:prSet presAssocID="{7BD9B415-FB71-441F-A3FA-ECEA149CC76C}" presName="right_34_3" presStyleLbl="node1" presStyleIdx="2" presStyleCnt="7" custScaleX="111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E36BB-D4E6-4EB2-A0F8-2CC26215548E}" type="pres">
      <dgm:prSet presAssocID="{7BD9B415-FB71-441F-A3FA-ECEA149CC76C}" presName="right_34_4" presStyleLbl="node1" presStyleIdx="3" presStyleCnt="7" custScaleX="106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33FFC-4EA4-40B1-A789-F3353BB3665B}" type="pres">
      <dgm:prSet presAssocID="{7BD9B415-FB71-441F-A3FA-ECEA149CC76C}" presName="left_34_1" presStyleLbl="node1" presStyleIdx="4" presStyleCnt="7" custScaleX="121317" custScaleY="125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78F52-394F-47AD-A140-0D624C90A2D7}" type="pres">
      <dgm:prSet presAssocID="{7BD9B415-FB71-441F-A3FA-ECEA149CC76C}" presName="left_34_2" presStyleLbl="node1" presStyleIdx="5" presStyleCnt="7" custScaleX="130106" custScaleY="134794" custLinFactNeighborX="1075" custLinFactNeighborY="-20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6B658-B29E-4359-8160-5ABBFADBB8DA}" type="pres">
      <dgm:prSet presAssocID="{7BD9B415-FB71-441F-A3FA-ECEA149CC76C}" presName="left_34_3" presStyleLbl="node1" presStyleIdx="6" presStyleCnt="7" custScaleX="128784" custLinFactNeighborX="1998" custLinFactNeighborY="-2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A35EA-3FC4-439D-9C32-A079FB71284F}" srcId="{85DF925D-9781-4FDA-B6CF-7202F3AD5DFE}" destId="{E47E94B7-E4AE-4EF9-8C66-1F059FB00A85}" srcOrd="0" destOrd="0" parTransId="{69A021D8-C237-47FD-AAD6-978454DD410C}" sibTransId="{17074F3D-EA2F-407E-9A08-0F0EA3C4BEE8}"/>
    <dgm:cxn modelId="{C555750E-E30E-4546-A183-ACAD9BE9C558}" srcId="{F593D5BB-328A-4A4D-BEF7-8B5EFC7A80F9}" destId="{A90B1DBB-332A-4E88-B8BE-715B05BC2DCC}" srcOrd="2" destOrd="0" parTransId="{2DC39251-1582-4565-99F3-663F5CB02B7F}" sibTransId="{45EC648D-98DC-4E4D-99BC-68D13B33FC63}"/>
    <dgm:cxn modelId="{5BD95C26-664D-4453-B9C1-F840751DF59D}" type="presOf" srcId="{7BD9B415-FB71-441F-A3FA-ECEA149CC76C}" destId="{68DA6F3C-BDE5-467D-85FE-83B544CAD590}" srcOrd="0" destOrd="0" presId="urn:microsoft.com/office/officeart/2005/8/layout/balance1"/>
    <dgm:cxn modelId="{5404EAE4-683D-415A-8706-FE684EB08E8C}" srcId="{7BD9B415-FB71-441F-A3FA-ECEA149CC76C}" destId="{F593D5BB-328A-4A4D-BEF7-8B5EFC7A80F9}" srcOrd="0" destOrd="0" parTransId="{4B706631-F74F-4230-A51E-40151B5D56C3}" sibTransId="{A53EBD55-2E92-46EE-9845-5DF52571C1C8}"/>
    <dgm:cxn modelId="{EC38320E-62CC-4AE2-BB87-BC7CBED904DC}" type="presOf" srcId="{26E7B28C-C068-4D86-934D-C360D7C01CD0}" destId="{1AE78F52-394F-47AD-A140-0D624C90A2D7}" srcOrd="0" destOrd="0" presId="urn:microsoft.com/office/officeart/2005/8/layout/balance1"/>
    <dgm:cxn modelId="{D13CCAFB-854E-4DE7-BBB2-E3B3EA9FDD9B}" srcId="{F593D5BB-328A-4A4D-BEF7-8B5EFC7A80F9}" destId="{26E7B28C-C068-4D86-934D-C360D7C01CD0}" srcOrd="1" destOrd="0" parTransId="{20E25DF7-BC19-4F78-AE98-1CC93680C274}" sibTransId="{6B795840-4D86-421F-91BF-8E3F48F65BF2}"/>
    <dgm:cxn modelId="{01EDE45C-FBBC-44A3-9F8E-14E75D72FADF}" srcId="{85DF925D-9781-4FDA-B6CF-7202F3AD5DFE}" destId="{99F02BEE-21EF-4766-A758-E69917814A4E}" srcOrd="3" destOrd="0" parTransId="{719CFAC6-1B57-4B8E-967D-1BD7B101106F}" sibTransId="{13284EA9-418C-4C81-8506-CD329308FDCB}"/>
    <dgm:cxn modelId="{B3E43C71-3F8A-422F-8A48-6343CD20B684}" type="presOf" srcId="{E47E94B7-E4AE-4EF9-8C66-1F059FB00A85}" destId="{90ACD924-B926-4600-B493-5DCBFDA2E680}" srcOrd="0" destOrd="0" presId="urn:microsoft.com/office/officeart/2005/8/layout/balance1"/>
    <dgm:cxn modelId="{91DF960C-3BE9-4F26-AD02-1160D49A7ED7}" srcId="{7BD9B415-FB71-441F-A3FA-ECEA149CC76C}" destId="{85DF925D-9781-4FDA-B6CF-7202F3AD5DFE}" srcOrd="1" destOrd="0" parTransId="{B5892F33-6F28-41CB-BB5E-47543842A5A1}" sibTransId="{5F89DA38-D2B1-4BCA-AEDC-90254360AFE3}"/>
    <dgm:cxn modelId="{92F553EB-6B83-41BA-A83D-7920A14E00F9}" type="presOf" srcId="{FC703A21-70F4-44EF-8123-3A802CB3E7A7}" destId="{8EF79A7E-8E28-4381-ABE9-921435E43EA7}" srcOrd="0" destOrd="0" presId="urn:microsoft.com/office/officeart/2005/8/layout/balance1"/>
    <dgm:cxn modelId="{AC494472-CE24-493C-B513-181971738A50}" type="presOf" srcId="{F593D5BB-328A-4A4D-BEF7-8B5EFC7A80F9}" destId="{9A5D708F-1B37-44F6-AD10-1F552B40B0BC}" srcOrd="0" destOrd="0" presId="urn:microsoft.com/office/officeart/2005/8/layout/balance1"/>
    <dgm:cxn modelId="{C453FC5C-7FC5-47EA-92C1-04DF61F9E0B2}" srcId="{F593D5BB-328A-4A4D-BEF7-8B5EFC7A80F9}" destId="{3A461EF2-B8F3-41BD-BD00-9192931A3D1A}" srcOrd="0" destOrd="0" parTransId="{9A66D921-E9E2-49E7-98B5-E5861FCB5437}" sibTransId="{0B5E29D8-A032-4E36-8644-290E7FFFA365}"/>
    <dgm:cxn modelId="{C5FC0A47-565A-4E9F-AD0A-9B5695B2AE73}" srcId="{85DF925D-9781-4FDA-B6CF-7202F3AD5DFE}" destId="{FC703A21-70F4-44EF-8123-3A802CB3E7A7}" srcOrd="2" destOrd="0" parTransId="{1974DFE4-2DF6-417A-B0C6-BFE9E7D256EE}" sibTransId="{FDFD5C35-DDFC-4F4E-9215-87B6E04E9385}"/>
    <dgm:cxn modelId="{C01C7A1D-03C1-4134-82A7-C852DF8D868A}" type="presOf" srcId="{A90B1DBB-332A-4E88-B8BE-715B05BC2DCC}" destId="{7946B658-B29E-4359-8160-5ABBFADBB8DA}" srcOrd="0" destOrd="0" presId="urn:microsoft.com/office/officeart/2005/8/layout/balance1"/>
    <dgm:cxn modelId="{6E04BDF3-7CC9-4BD0-AB72-2E0CCE058422}" type="presOf" srcId="{CAA8410D-B0D1-4B04-9DFA-7B451DFFC92D}" destId="{8055D45C-FF13-4EBD-945A-3F92D5A454B6}" srcOrd="0" destOrd="0" presId="urn:microsoft.com/office/officeart/2005/8/layout/balance1"/>
    <dgm:cxn modelId="{FC7E6114-4A19-4EDD-A2BB-8E4EA34228DD}" type="presOf" srcId="{85DF925D-9781-4FDA-B6CF-7202F3AD5DFE}" destId="{1F5A5CEC-8CB3-4CB8-9238-D880B8DFFFA8}" srcOrd="0" destOrd="0" presId="urn:microsoft.com/office/officeart/2005/8/layout/balance1"/>
    <dgm:cxn modelId="{0326F08D-4FCC-4C7E-A00E-E48932CFD3CA}" type="presOf" srcId="{99F02BEE-21EF-4766-A758-E69917814A4E}" destId="{20DE36BB-D4E6-4EB2-A0F8-2CC26215548E}" srcOrd="0" destOrd="0" presId="urn:microsoft.com/office/officeart/2005/8/layout/balance1"/>
    <dgm:cxn modelId="{2A14BE61-17F8-4CCD-88A5-9784A560C2EB}" srcId="{85DF925D-9781-4FDA-B6CF-7202F3AD5DFE}" destId="{CAA8410D-B0D1-4B04-9DFA-7B451DFFC92D}" srcOrd="1" destOrd="0" parTransId="{A155B8B3-EFFE-4C1E-9A1A-7E3D2630EA30}" sibTransId="{981C9FDF-D110-4F31-8399-A045136B3136}"/>
    <dgm:cxn modelId="{EDC466B8-12A1-490D-B348-6BDFA3558F2F}" type="presOf" srcId="{3A461EF2-B8F3-41BD-BD00-9192931A3D1A}" destId="{89333FFC-4EA4-40B1-A789-F3353BB3665B}" srcOrd="0" destOrd="0" presId="urn:microsoft.com/office/officeart/2005/8/layout/balance1"/>
    <dgm:cxn modelId="{034484FB-37F3-41DF-BED9-79CD8BEEC018}" type="presParOf" srcId="{68DA6F3C-BDE5-467D-85FE-83B544CAD590}" destId="{EBB765E2-4EFC-4C25-AD8D-52509B5467D1}" srcOrd="0" destOrd="0" presId="urn:microsoft.com/office/officeart/2005/8/layout/balance1"/>
    <dgm:cxn modelId="{544DA233-591A-4A80-B67B-3BB7A2E161CE}" type="presParOf" srcId="{68DA6F3C-BDE5-467D-85FE-83B544CAD590}" destId="{1F7B2F59-CB33-48D2-95C7-9ADD7F23DB35}" srcOrd="1" destOrd="0" presId="urn:microsoft.com/office/officeart/2005/8/layout/balance1"/>
    <dgm:cxn modelId="{8FC95F1E-C79D-4EB2-9302-517C45BD13A8}" type="presParOf" srcId="{1F7B2F59-CB33-48D2-95C7-9ADD7F23DB35}" destId="{9A5D708F-1B37-44F6-AD10-1F552B40B0BC}" srcOrd="0" destOrd="0" presId="urn:microsoft.com/office/officeart/2005/8/layout/balance1"/>
    <dgm:cxn modelId="{858BF3ED-E15E-4A38-859E-DFE49A6B3BC8}" type="presParOf" srcId="{1F7B2F59-CB33-48D2-95C7-9ADD7F23DB35}" destId="{1F5A5CEC-8CB3-4CB8-9238-D880B8DFFFA8}" srcOrd="1" destOrd="0" presId="urn:microsoft.com/office/officeart/2005/8/layout/balance1"/>
    <dgm:cxn modelId="{663065C2-84BA-4962-B45E-86EA09439F04}" type="presParOf" srcId="{68DA6F3C-BDE5-467D-85FE-83B544CAD590}" destId="{4A5EBF3E-591C-4D54-8847-9927BDC7D0BD}" srcOrd="2" destOrd="0" presId="urn:microsoft.com/office/officeart/2005/8/layout/balance1"/>
    <dgm:cxn modelId="{CCBA52F6-B913-4F59-935E-57DEBDB201E6}" type="presParOf" srcId="{4A5EBF3E-591C-4D54-8847-9927BDC7D0BD}" destId="{F3003EE3-D446-4718-BA8F-1D14F674A429}" srcOrd="0" destOrd="0" presId="urn:microsoft.com/office/officeart/2005/8/layout/balance1"/>
    <dgm:cxn modelId="{2B4DE686-EE10-4653-9A03-23D469B9E319}" type="presParOf" srcId="{4A5EBF3E-591C-4D54-8847-9927BDC7D0BD}" destId="{582F9B37-5C8E-4EDF-BAF5-035D85BCB5A7}" srcOrd="1" destOrd="0" presId="urn:microsoft.com/office/officeart/2005/8/layout/balance1"/>
    <dgm:cxn modelId="{98608252-06D2-4A7D-97CA-01949091B652}" type="presParOf" srcId="{4A5EBF3E-591C-4D54-8847-9927BDC7D0BD}" destId="{43D9173C-A4D9-4A4C-91C1-B3ABBDB33B53}" srcOrd="2" destOrd="0" presId="urn:microsoft.com/office/officeart/2005/8/layout/balance1"/>
    <dgm:cxn modelId="{25D970B9-881B-4FFD-95BE-F48E8DD6023E}" type="presParOf" srcId="{4A5EBF3E-591C-4D54-8847-9927BDC7D0BD}" destId="{90ACD924-B926-4600-B493-5DCBFDA2E680}" srcOrd="3" destOrd="0" presId="urn:microsoft.com/office/officeart/2005/8/layout/balance1"/>
    <dgm:cxn modelId="{0A26D04A-1C2D-4270-806F-6EF9F33D8575}" type="presParOf" srcId="{4A5EBF3E-591C-4D54-8847-9927BDC7D0BD}" destId="{8055D45C-FF13-4EBD-945A-3F92D5A454B6}" srcOrd="4" destOrd="0" presId="urn:microsoft.com/office/officeart/2005/8/layout/balance1"/>
    <dgm:cxn modelId="{ABE26689-C0D5-44DB-8CF4-70784BE855DD}" type="presParOf" srcId="{4A5EBF3E-591C-4D54-8847-9927BDC7D0BD}" destId="{8EF79A7E-8E28-4381-ABE9-921435E43EA7}" srcOrd="5" destOrd="0" presId="urn:microsoft.com/office/officeart/2005/8/layout/balance1"/>
    <dgm:cxn modelId="{E7E40553-63E9-4BD3-B44A-2D6ACB627C63}" type="presParOf" srcId="{4A5EBF3E-591C-4D54-8847-9927BDC7D0BD}" destId="{20DE36BB-D4E6-4EB2-A0F8-2CC26215548E}" srcOrd="6" destOrd="0" presId="urn:microsoft.com/office/officeart/2005/8/layout/balance1"/>
    <dgm:cxn modelId="{2A0D97F7-45AC-41E5-8DB2-76F3459291F0}" type="presParOf" srcId="{4A5EBF3E-591C-4D54-8847-9927BDC7D0BD}" destId="{89333FFC-4EA4-40B1-A789-F3353BB3665B}" srcOrd="7" destOrd="0" presId="urn:microsoft.com/office/officeart/2005/8/layout/balance1"/>
    <dgm:cxn modelId="{51A395F5-228A-44C8-A36A-4CBD741E2B9C}" type="presParOf" srcId="{4A5EBF3E-591C-4D54-8847-9927BDC7D0BD}" destId="{1AE78F52-394F-47AD-A140-0D624C90A2D7}" srcOrd="8" destOrd="0" presId="urn:microsoft.com/office/officeart/2005/8/layout/balance1"/>
    <dgm:cxn modelId="{C92A5A6D-7561-4085-8FBD-983AE1875D25}" type="presParOf" srcId="{4A5EBF3E-591C-4D54-8847-9927BDC7D0BD}" destId="{7946B658-B29E-4359-8160-5ABBFADBB8DA}" srcOrd="9" destOrd="0" presId="urn:microsoft.com/office/officeart/2005/8/layout/balanc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91911E-F47C-4EF7-909D-998F1CCA5F9E}" type="datetimeFigureOut">
              <a:rPr lang="ru-RU"/>
              <a:pPr>
                <a:defRPr/>
              </a:pPr>
              <a:t>05.12.2014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7C9182-CF78-45FE-86B4-3F4502BBA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B611E0-5D49-4CDA-9AA8-967298E4B515}" type="slidenum">
              <a:rPr lang="ru-RU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0B0F11-BCDA-4296-9A3F-7ABC462FD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4235-0E62-4147-8377-E7528EE02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3F93-3C76-4A7B-BE33-128442D67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EAFFF-1C2A-4425-B820-5CFA3573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42EE-DA7A-4B57-A6F6-B10F393DC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60E9-B021-41F3-B4DE-EECB2B0D8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E2CF9-6F78-4CE1-ACEC-7FE8F5A49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0C9B72-F393-4582-8CB7-61AD11DCD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82FACC-4314-4947-BCA3-0BE9705F2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1798A1-1FA4-499C-BC73-5F6FAA03B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8831-A681-4C3D-B863-B5F3C38C6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F01618-70FA-4A14-8E37-0641C27A8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CA11DF-3F94-474A-9ED3-AC37121C7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4F17261E-24C6-41D0-BD1B-DE8FE9E7A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84" r:id="rId6"/>
    <p:sldLayoutId id="2147483777" r:id="rId7"/>
    <p:sldLayoutId id="2147483785" r:id="rId8"/>
    <p:sldLayoutId id="2147483786" r:id="rId9"/>
    <p:sldLayoutId id="2147483778" r:id="rId10"/>
    <p:sldLayoutId id="2147483779" r:id="rId11"/>
    <p:sldLayoutId id="2147483787" r:id="rId12"/>
    <p:sldLayoutId id="21474837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 algn="dist" eaLnBrk="1" hangingPunct="1">
              <a:buClr>
                <a:schemeClr val="tx1"/>
              </a:buClr>
              <a:buFontTx/>
              <a:buAutoNum type="arabicPeriod"/>
            </a:pPr>
            <a:r>
              <a:rPr lang="ru-RU" b="1" smtClean="0"/>
              <a:t>Понятие социальной ответственности.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ru-RU" b="1" smtClean="0"/>
              <a:t>Два подхода к проблеме социальной ответственности бизнеса.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ru-RU" b="1" smtClean="0"/>
              <a:t>Показатели социальной ответственности. </a:t>
            </a:r>
            <a:endParaRPr lang="en-US" b="1" smtClean="0"/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ru-RU" b="1" smtClean="0"/>
              <a:t>Социальная ответственность  корпораций как прагматический элемент бизнеса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</a:pPr>
            <a:r>
              <a:rPr lang="ru-RU" b="1" smtClean="0"/>
              <a:t>Социальное партнерство</a:t>
            </a:r>
            <a:endParaRPr lang="ru-RU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FFFF00"/>
                </a:solidFill>
              </a:rPr>
              <a:t>План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Модели КСО – А. Кэрролл</a:t>
            </a:r>
          </a:p>
        </p:txBody>
      </p:sp>
      <p:sp>
        <p:nvSpPr>
          <p:cNvPr id="20483" name="Схема 1"/>
          <p:cNvSpPr>
            <a:spLocks noChangeArrowheads="1"/>
          </p:cNvSpPr>
          <p:nvPr>
            <p:ph type="body" idx="1"/>
          </p:nvPr>
        </p:nvSpPr>
        <p:spPr>
          <a:xfrm>
            <a:off x="1619250" y="1412875"/>
            <a:ext cx="5976938" cy="45354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Рисунок 3"/>
          <p:cNvPicPr>
            <a:picLocks noChangeAspect="1" noChangeArrowheads="1"/>
          </p:cNvPicPr>
          <p:nvPr/>
        </p:nvPicPr>
        <p:blipFill>
          <a:blip r:embed="rId2"/>
          <a:srcRect l="12025" t="26666" r="9561" b="19231"/>
          <a:stretch>
            <a:fillRect/>
          </a:stretch>
        </p:blipFill>
        <p:spPr bwMode="auto">
          <a:xfrm>
            <a:off x="285750" y="1285875"/>
            <a:ext cx="85010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       Модель А. Кэрролла</a:t>
            </a:r>
            <a:endParaRPr lang="ru-RU" dirty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60" t="25674" r="22379" b="4875"/>
          <a:stretch>
            <a:fillRect/>
          </a:stretch>
        </p:blipFill>
        <p:spPr>
          <a:xfrm>
            <a:off x="1000125" y="1214438"/>
            <a:ext cx="7102475" cy="504031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effectLst/>
              </a:rPr>
              <a:t>Интересы участников социальных отношений</a:t>
            </a:r>
          </a:p>
        </p:txBody>
      </p:sp>
      <p:pic>
        <p:nvPicPr>
          <p:cNvPr id="22531" name="Picture 6" descr="http://www.cfin.ru/anticrisis/macroeconomics/government_program/csr-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7408863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Социальная ответственность: цели участников</a:t>
            </a:r>
            <a:endParaRPr lang="ru-RU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72" t="47774" r="36189" b="31708"/>
          <a:stretch>
            <a:fillRect/>
          </a:stretch>
        </p:blipFill>
        <p:spPr>
          <a:xfrm>
            <a:off x="571500" y="2357438"/>
            <a:ext cx="8005763" cy="212407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Социальная ответственность: интересы участников</a:t>
            </a:r>
            <a:endParaRPr lang="ru-RU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87" t="33566" r="37175" b="14346"/>
          <a:stretch>
            <a:fillRect/>
          </a:stretch>
        </p:blipFill>
        <p:spPr>
          <a:xfrm>
            <a:off x="714375" y="1357313"/>
            <a:ext cx="7750175" cy="52197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err="1" smtClean="0"/>
              <a:t>КСО:ожидаемые</a:t>
            </a:r>
            <a:r>
              <a:rPr lang="ru-RU" dirty="0" smtClean="0"/>
              <a:t> результаты</a:t>
            </a:r>
            <a:endParaRPr lang="ru-RU" dirty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60" t="58823" r="37175" b="25394"/>
          <a:stretch>
            <a:fillRect/>
          </a:stretch>
        </p:blipFill>
        <p:spPr>
          <a:xfrm>
            <a:off x="785813" y="3429000"/>
            <a:ext cx="7951787" cy="1692275"/>
          </a:xfrm>
          <a:noFill/>
        </p:spPr>
      </p:pic>
      <p:pic>
        <p:nvPicPr>
          <p:cNvPr id="25604" name="Рисунок 5"/>
          <p:cNvPicPr>
            <a:picLocks noChangeAspect="1" noChangeArrowheads="1"/>
          </p:cNvPicPr>
          <p:nvPr/>
        </p:nvPicPr>
        <p:blipFill>
          <a:blip r:embed="rId3"/>
          <a:srcRect l="16196" t="60770" r="37122" b="31538"/>
          <a:stretch>
            <a:fillRect/>
          </a:stretch>
        </p:blipFill>
        <p:spPr bwMode="auto">
          <a:xfrm>
            <a:off x="785813" y="2071688"/>
            <a:ext cx="8001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Модель взаимодействия участников КСО в регионе</a:t>
            </a:r>
            <a:endParaRPr lang="ru-RU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72" t="41460" r="38162" b="22238"/>
          <a:stretch>
            <a:fillRect/>
          </a:stretch>
        </p:blipFill>
        <p:spPr>
          <a:xfrm>
            <a:off x="571500" y="1928813"/>
            <a:ext cx="8091488" cy="39592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КСО: правила игры</a:t>
            </a:r>
            <a:endParaRPr lang="ru-RU" dirty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72" t="38303" r="34216" b="19081"/>
          <a:stretch>
            <a:fillRect/>
          </a:stretch>
        </p:blipFill>
        <p:spPr>
          <a:xfrm>
            <a:off x="714375" y="1643063"/>
            <a:ext cx="7956550" cy="4211637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Основные документы социальной </a:t>
            </a:r>
            <a:r>
              <a:rPr lang="ru-RU" dirty="0" err="1" smtClean="0"/>
              <a:t>отвественности</a:t>
            </a:r>
            <a:endParaRPr lang="ru-RU" dirty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87" t="33566" r="39148" b="14346"/>
          <a:stretch>
            <a:fillRect/>
          </a:stretch>
        </p:blipFill>
        <p:spPr>
          <a:xfrm>
            <a:off x="1214438" y="1357313"/>
            <a:ext cx="7280275" cy="511175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250825" y="1052513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15888"/>
            <a:ext cx="871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ТИПОВЫЕ  УСТАНОВКИ  КОРПОРАТИВНОЙ СОЦИАЛЬНОЙ  ОТВЕТСТВЕННОСТИ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77850" y="183515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271463" defTabSz="912813">
              <a:spcAft>
                <a:spcPct val="25000"/>
              </a:spcAft>
              <a:buFont typeface="Wingdings" pitchFamily="2" charset="2"/>
              <a:buNone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643438" y="4365625"/>
            <a:ext cx="3778250" cy="20875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306000" tIns="46800" rIns="90000" bIns="46800" anchor="ctr"/>
          <a:lstStyle/>
          <a:p>
            <a:pPr marL="55563" indent="-55563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9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787900" y="4724400"/>
            <a:ext cx="3490913" cy="1503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200" b="1" u="sng">
                <a:solidFill>
                  <a:srgbClr val="003399"/>
                </a:solidFill>
              </a:rPr>
              <a:t> В ОТНОШЕНИИ ГОСУДАРСТВЕННЫХ </a:t>
            </a:r>
            <a:br>
              <a:rPr lang="ru-RU" sz="1200" b="1" u="sng">
                <a:solidFill>
                  <a:srgbClr val="003399"/>
                </a:solidFill>
              </a:rPr>
            </a:br>
            <a:r>
              <a:rPr lang="ru-RU" sz="1200" b="1" u="sng">
                <a:solidFill>
                  <a:srgbClr val="003399"/>
                </a:solidFill>
              </a:rPr>
              <a:t>ОРГАНОВ УПРАВЛЕНИЯ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Соответствие стратегии компании государственной экономической политике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Использование интеллектуального потенциала компании в работе над общественно значимыми проектами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Выработка совместных решений </a:t>
            </a:r>
            <a:r>
              <a:rPr lang="en-US" sz="1000"/>
              <a:t>c</a:t>
            </a:r>
            <a:r>
              <a:rPr lang="ru-RU" sz="1000"/>
              <a:t> региональными     администрациями об участии в развитии территорий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771775" y="1125538"/>
            <a:ext cx="3778250" cy="20875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306000" tIns="46800" rIns="90000" bIns="46800" anchor="ctr"/>
          <a:lstStyle/>
          <a:p>
            <a:pPr marL="55563" indent="-55563" defTabSz="912813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Ø"/>
            </a:pPr>
            <a:endParaRPr lang="ru-RU" sz="9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771775" y="1557338"/>
            <a:ext cx="3635375" cy="171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 b="1" u="sng">
                <a:solidFill>
                  <a:srgbClr val="CCCC00"/>
                </a:solidFill>
              </a:rPr>
              <a:t> </a:t>
            </a:r>
            <a:r>
              <a:rPr lang="ru-RU" sz="1200" b="1" u="sng">
                <a:solidFill>
                  <a:srgbClr val="003399"/>
                </a:solidFill>
              </a:rPr>
              <a:t>ОБЩИЕ ПРИНЦИПЫ</a:t>
            </a:r>
          </a:p>
          <a:p>
            <a:pPr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Соблюдение правовых и общепринятых морально-этических норм ведения бизнеса</a:t>
            </a:r>
          </a:p>
          <a:p>
            <a:pPr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Развитие конструктивного диалога с заинтересованными сторонами, добровольный и целенаправленный вклад в развитие социального прогресса, стремление действовать в русле идей «корпоративного гражданства»</a:t>
            </a:r>
          </a:p>
          <a:p>
            <a:pPr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en-US" sz="1000"/>
          </a:p>
          <a:p>
            <a:pPr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900"/>
          </a:p>
          <a:p>
            <a:pPr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900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365750" y="2420938"/>
            <a:ext cx="3778250" cy="20875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306000" tIns="46800" rIns="90000" bIns="46800" anchor="ctr"/>
          <a:lstStyle/>
          <a:p>
            <a:pPr marL="55563" indent="-55563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90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508625" y="2781300"/>
            <a:ext cx="3490913" cy="171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 b="1" u="sng">
                <a:solidFill>
                  <a:srgbClr val="003399"/>
                </a:solidFill>
              </a:rPr>
              <a:t> </a:t>
            </a:r>
            <a:r>
              <a:rPr lang="ru-RU" sz="1200" b="1" u="sng">
                <a:solidFill>
                  <a:srgbClr val="003399"/>
                </a:solidFill>
              </a:rPr>
              <a:t>В ОТНОШЕНИИ ПАРТНЕРОВ И ПОТРЕБИТЕЛЕЙ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Компания - надежный поставщик качественной продукции 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Построение взаимовыгодных долгосрочных партнерских отношений, развитие стратегического сотрудничества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Приоритет партнерам, разделяющим видение компанией принципов КСО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1000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042988" y="4292600"/>
            <a:ext cx="3778250" cy="20875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306000" tIns="46800" rIns="90000" bIns="46800" anchor="ctr"/>
          <a:lstStyle/>
          <a:p>
            <a:pPr marL="55563" indent="-55563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 sz="900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0" y="2349500"/>
            <a:ext cx="3778250" cy="20875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306000" tIns="46800" rIns="90000" bIns="46800" anchor="ctr"/>
          <a:lstStyle/>
          <a:p>
            <a:pPr marL="55563" indent="-55563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90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852738"/>
            <a:ext cx="3743325" cy="1751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200" b="1" u="sng">
                <a:solidFill>
                  <a:srgbClr val="003399"/>
                </a:solidFill>
              </a:rPr>
              <a:t> В ОТНОШЕНИИ ПЕРСОНАЛА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Обеспечение безопасных методов работы и условий труда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Справедливая и конкурентоспособная оплата труда, достойный социальный пакет, широкие возможности раскрытия способностей и развития компетенций сотрудников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Распространение ответственности компании на ветеранов предприятий и членов семей работников</a:t>
            </a:r>
            <a:endParaRPr lang="en-US" sz="1000"/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1000"/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90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116013" y="4437063"/>
            <a:ext cx="3635375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 b="1" u="sng">
                <a:solidFill>
                  <a:srgbClr val="CCCC00"/>
                </a:solidFill>
              </a:rPr>
              <a:t> </a:t>
            </a:r>
            <a:r>
              <a:rPr lang="ru-RU" sz="1200" b="1" u="sng">
                <a:solidFill>
                  <a:srgbClr val="003399"/>
                </a:solidFill>
              </a:rPr>
              <a:t>В ОТНОШЕНИИ МЕСТНЫХ </a:t>
            </a:r>
            <a:br>
              <a:rPr lang="ru-RU" sz="1200" b="1" u="sng">
                <a:solidFill>
                  <a:srgbClr val="003399"/>
                </a:solidFill>
              </a:rPr>
            </a:br>
            <a:r>
              <a:rPr lang="ru-RU" sz="1200" b="1" u="sng">
                <a:solidFill>
                  <a:srgbClr val="003399"/>
                </a:solidFill>
              </a:rPr>
              <a:t>СООБЩЕСТВ</a:t>
            </a:r>
            <a:endParaRPr lang="ru-RU" sz="1200">
              <a:solidFill>
                <a:srgbClr val="003399"/>
              </a:solidFill>
            </a:endParaRP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Способствование гармоничному социально-экономическому развитию территорий и улучшению жизнедеятельности населения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Реагирование на нужды и проблемы различных общественных групп, участие в благотворительной и спонсорской деятельности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000"/>
              <a:t> Ответственное природопользование и минимизация воздействия на окружающую среду, следование международным стандартам</a:t>
            </a:r>
          </a:p>
          <a:p>
            <a:pPr algn="ctr" defTabSz="912813">
              <a:lnSpc>
                <a:spcPct val="80000"/>
              </a:lnSpc>
              <a:spcBef>
                <a:spcPct val="55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ru-RU" sz="1000"/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3571875" y="3714750"/>
            <a:ext cx="1746250" cy="37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06000" tIns="46800" rIns="90000" bIns="46800">
            <a:spAutoFit/>
          </a:bodyPr>
          <a:lstStyle/>
          <a:p>
            <a:pPr algn="ctr" defTabSz="912813"/>
            <a:r>
              <a:rPr lang="ru-RU" b="1"/>
              <a:t>КОМПАНИЯ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zh-CN" sz="2800" b="1" smtClean="0"/>
              <a:t>КСО определяется как ведение бизнеса таким образом, чтобы соответствовать либо превышать этические, коммерческие или публичные ожидания общества от бизнеса.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ru-RU" altLang="zh-CN" sz="2800" b="1" smtClean="0"/>
          </a:p>
          <a:p>
            <a:pPr eaLnBrk="1" hangingPunct="1">
              <a:lnSpc>
                <a:spcPct val="110000"/>
              </a:lnSpc>
            </a:pPr>
            <a:r>
              <a:rPr lang="ru-RU" altLang="zh-CN" sz="2800" b="1" smtClean="0"/>
              <a:t>КСО </a:t>
            </a:r>
            <a:r>
              <a:rPr lang="ru-RU" sz="2800" b="1" smtClean="0"/>
              <a:t>– это ответственность бизнеса перед деловыми партнерами, сотрудниками, акционерами, перед местными сообществами и населением. </a:t>
            </a:r>
            <a:endParaRPr lang="ru-RU" sz="2800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>
                <a:solidFill>
                  <a:srgbClr val="FFFF0F"/>
                </a:solidFill>
              </a:rPr>
              <a:t>Что такое корпоративная социальная ответственность (КСО) ?</a:t>
            </a:r>
            <a:endParaRPr lang="ru-RU" sz="4000">
              <a:solidFill>
                <a:srgbClr val="FFFF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9144000" cy="47974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210000"/>
              </a:lnSpc>
              <a:spcAft>
                <a:spcPts val="0"/>
              </a:spcAft>
              <a:buClr>
                <a:schemeClr val="bg1"/>
              </a:buClr>
              <a:buFontTx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Концепция «корпоративного эгоизма» (узко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экономический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подход);</a:t>
            </a:r>
          </a:p>
          <a:p>
            <a:pPr marL="609600" indent="-609600" eaLnBrk="1" fontAlgn="auto" hangingPunct="1">
              <a:lnSpc>
                <a:spcPct val="210000"/>
              </a:lnSpc>
              <a:spcAft>
                <a:spcPts val="0"/>
              </a:spcAft>
              <a:buClr>
                <a:schemeClr val="bg1"/>
              </a:buClr>
              <a:buFontTx/>
              <a:buAutoNum type="arabicPeriod"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Концепция «корпоративного альтруизма» (более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широкий подход с точки зрения «держателей интереса».  </a:t>
            </a:r>
          </a:p>
        </p:txBody>
      </p:sp>
      <p:sp>
        <p:nvSpPr>
          <p:cNvPr id="23554" name="Rectangle 2" descr="Шотландка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3358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0062"/>
                </a:solidFill>
                <a:latin typeface="Arial Black" pitchFamily="34" charset="0"/>
              </a:rPr>
              <a:t>Два подхода к </a:t>
            </a:r>
            <a:r>
              <a:rPr lang="ru-RU" sz="3200" dirty="0" smtClean="0">
                <a:solidFill>
                  <a:srgbClr val="000062"/>
                </a:solidFill>
                <a:latin typeface="Arial Black" pitchFamily="34" charset="0"/>
              </a:rPr>
              <a:t>социальной ответственности бизнеса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Основные сферы воздействия КСО </a:t>
            </a:r>
            <a:endParaRPr lang="ru-RU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391" t="17783" r="40083" b="48390"/>
          <a:stretch>
            <a:fillRect/>
          </a:stretch>
        </p:blipFill>
        <p:spPr>
          <a:xfrm>
            <a:off x="642938" y="1357313"/>
            <a:ext cx="8134350" cy="44640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63" t="51546" r="40135" b="15924"/>
          <a:stretch>
            <a:fillRect/>
          </a:stretch>
        </p:blipFill>
        <p:spPr>
          <a:xfrm>
            <a:off x="642938" y="1428750"/>
            <a:ext cx="7981950" cy="4248150"/>
          </a:xfr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Основные сферы воздействия КСО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9144000" cy="5300662"/>
          </a:xfrm>
          <a:solidFill>
            <a:schemeClr val="bg1"/>
          </a:solidFill>
        </p:spPr>
        <p:txBody>
          <a:bodyPr/>
          <a:lstStyle/>
          <a:p>
            <a:pPr algn="dist" eaLnBrk="1" hangingPunct="1">
              <a:lnSpc>
                <a:spcPct val="120000"/>
              </a:lnSpc>
              <a:buFontTx/>
              <a:buNone/>
            </a:pPr>
            <a:r>
              <a:rPr lang="ru-RU" smtClean="0"/>
              <a:t>	</a:t>
            </a:r>
            <a:r>
              <a:rPr lang="ru-RU" b="1" smtClean="0"/>
              <a:t>Связан с  концепцией акционерного капитала:  бизнес - организации должны служить прежде всего экономическим интересам своих собственников - акционеров, т.е. стремиться к получению максимальных прибылей при условии соблюдения правил ведения бизнеса, устанавливаемых обществом. 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Концепция «корпоративного эгоизма» (М. Фридман)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3736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/>
              <a:t> 	</a:t>
            </a: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Этот подход состоит в том, что корпорации несут не только экономическую, но и социальную ответственность, как перед акционерами, так и перед другими заинтересованными группами. Идея концепции заинтересованных групп заключается в том, что предприятие при достижении целей и реализации стратегии в той или иной мере зависит от участия и ресурсов указанных групп. В свою очередь эти группы интересов нуждаются во встречных услугах, чтобы осуществить свои цели. </a:t>
            </a:r>
          </a:p>
          <a:p>
            <a:pPr marL="365760" indent="-256032"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F"/>
                </a:solidFill>
              </a:rPr>
              <a:t>Концепция «корпоративного альтруизма» (П. </a:t>
            </a:r>
            <a:r>
              <a:rPr lang="ru-RU" dirty="0" err="1" smtClean="0">
                <a:solidFill>
                  <a:srgbClr val="FFFF0F"/>
                </a:solidFill>
              </a:rPr>
              <a:t>Друкер</a:t>
            </a:r>
            <a:r>
              <a:rPr lang="ru-RU" dirty="0" smtClean="0">
                <a:solidFill>
                  <a:srgbClr val="FFFF0F"/>
                </a:solidFill>
              </a:rPr>
              <a:t>)</a:t>
            </a:r>
            <a:endParaRPr lang="ru-RU" dirty="0">
              <a:solidFill>
                <a:srgbClr val="FFFF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 descr="Ромбики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Первая</a:t>
            </a:r>
            <a:r>
              <a:rPr lang="ru-RU" smtClean="0">
                <a:solidFill>
                  <a:srgbClr val="0000FF"/>
                </a:solidFill>
              </a:rPr>
              <a:t> </a:t>
            </a:r>
            <a:r>
              <a:rPr lang="ru-RU" smtClean="0"/>
              <a:t>— это </a:t>
            </a:r>
            <a:r>
              <a:rPr lang="ru-RU" b="1" smtClean="0"/>
              <a:t>минимизация бизнес-рисков</a:t>
            </a:r>
            <a:r>
              <a:rPr lang="ru-RU" smtClean="0"/>
              <a:t>, т. е. идентификация и заполнение всех пробелов, которые существуют во взаимоотношениях компании и общества.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Вторая</a:t>
            </a:r>
            <a:r>
              <a:rPr lang="ru-RU" smtClean="0"/>
              <a:t> — </a:t>
            </a:r>
            <a:r>
              <a:rPr lang="ru-RU" b="1" smtClean="0"/>
              <a:t>превращение проблем</a:t>
            </a:r>
            <a:r>
              <a:rPr lang="ru-RU" smtClean="0"/>
              <a:t>, существующих в общественной жизни и окружающей среде, </a:t>
            </a:r>
            <a:r>
              <a:rPr lang="ru-RU" b="1" smtClean="0"/>
              <a:t>в возможности для бизнеса. 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FFFF00"/>
                </a:solidFill>
              </a:rPr>
              <a:t>Две </a:t>
            </a:r>
            <a:r>
              <a:rPr lang="ru-RU" sz="3600" dirty="0" smtClean="0">
                <a:solidFill>
                  <a:srgbClr val="FFFF00"/>
                </a:solidFill>
              </a:rPr>
              <a:t>точки зрения на </a:t>
            </a:r>
            <a:r>
              <a:rPr lang="ru-RU" sz="3600" dirty="0">
                <a:solidFill>
                  <a:srgbClr val="FFFF00"/>
                </a:solidFill>
              </a:rPr>
              <a:t>концепции социальной ответственности бизнеса</a:t>
            </a:r>
            <a:r>
              <a:rPr lang="ru-RU" sz="4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FFFF00"/>
                </a:solidFill>
              </a:rPr>
              <a:t>Заказчиками:</a:t>
            </a:r>
            <a:r>
              <a:rPr lang="ru-RU" sz="2000" smtClean="0"/>
              <a:t> </a:t>
            </a:r>
            <a:r>
              <a:rPr lang="ru-RU" sz="2400" b="1" smtClean="0"/>
              <a:t>как можно лучше удовлетворять потребности покупателей, гарантировать добросовестную конкуренцию между предприятиями;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FFFF00"/>
                </a:solidFill>
              </a:rPr>
              <a:t>Сотрудниками:</a:t>
            </a:r>
            <a:r>
              <a:rPr lang="ru-RU" sz="2000" b="1" smtClean="0"/>
              <a:t> </a:t>
            </a:r>
            <a:r>
              <a:rPr lang="ru-RU" sz="2400" b="1" smtClean="0"/>
              <a:t>стремиться к обеспечению рабочих мест, повышению реального дохода и гуманизации труда;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FFFF00"/>
                </a:solidFill>
              </a:rPr>
              <a:t>Инвесторами (акционерами):</a:t>
            </a:r>
            <a:r>
              <a:rPr lang="ru-RU" sz="2000" b="1" smtClean="0"/>
              <a:t> </a:t>
            </a:r>
            <a:r>
              <a:rPr lang="ru-RU" sz="2400" b="1" smtClean="0"/>
              <a:t>обеспечивать им начисление доходов на вложенный капитал, выплату дивидендов, премии за риск; 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FFFF00"/>
                </a:solidFill>
              </a:rPr>
              <a:t>Обществом в целом:</a:t>
            </a:r>
            <a:r>
              <a:rPr lang="ru-RU" sz="2000" b="1" smtClean="0"/>
              <a:t> обеспечивать сохранение окружающей среды, развивать программы образования, здравоохранения, вкладывать средства в борьбу с преступностью, наркоманией. Корпорации должны создавать такое положение, при котором предприятие благодаря своей способности уплачивать налоги обеспечивало бы всему обществу возможность выполнения своих задач.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>
                <a:solidFill>
                  <a:schemeClr val="tx1"/>
                </a:solidFill>
              </a:rPr>
              <a:t>Социальная ответственность корпораций проявляется перед: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отвечающая </a:t>
            </a:r>
            <a:r>
              <a:rPr lang="ru-RU" sz="2000" dirty="0"/>
              <a:t>специфике и уровню развития корпорации, регулярно пересматриваемая и динамично изменяющаяся совокупность обязательств, добровольно и согласованно вырабатываемых с участием ключевых заинтересованных сторон, принимаемых руководством компании с учетом мнений персонала и акционеров, выполняемых, в основном, за счет средств корпорации и нацеленных на реализацию значимых внутренних и внешних социальных программ, результаты которых содействуют развитию компании (рост объемов производства, повышение качества продукции и </a:t>
            </a:r>
            <a:r>
              <a:rPr lang="ru-RU" sz="2000" dirty="0" smtClean="0"/>
              <a:t>услуг и </a:t>
            </a:r>
            <a:r>
              <a:rPr lang="ru-RU" sz="2000" dirty="0"/>
              <a:t>др.), улучшению ее репутации и имиджа, становлению корпоративной идентичности, а также расширению конструктивных партнерских связей с государством, деловыми партнерами, местными сообществами и гражданскими организациями.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Корпоративная социальная ответственность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 это область взаимодействия и взаимоотношений внутри компании, с партнерами, обществом — всеми заинтересованными в деятельности компании сторонами, при реализации ее социальных программ, направленных на достижение преимуществ и выгоды для компании и общества.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Внешняя и внутренняя среда корпоративной ответственности </a:t>
            </a:r>
            <a:endParaRPr lang="ru-RU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индивидуумы, организации или сообщества, имеющие непосредственное отношение к деятельности компании или связанные с её деятельностью косвенно.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Заинтересованные стороны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sz="2800" b="1" smtClean="0"/>
              <a:t>представляет собой добровольный вклад в развитие общества в социальной, экономической и экологической сферах, зачастую не связанный напрямую с основной деятельностью компании и выходящий за рамки существующих юридических и этических норм. </a:t>
            </a:r>
          </a:p>
          <a:p>
            <a:pPr eaLnBrk="1" hangingPunct="1"/>
            <a:endParaRPr lang="ru-RU" sz="2800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>
                <a:solidFill>
                  <a:srgbClr val="FFFF00"/>
                </a:solidFill>
              </a:rPr>
              <a:t>Корпоративная социальная ответственность</a:t>
            </a:r>
            <a:endParaRPr lang="ru-RU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1) </a:t>
            </a:r>
            <a:r>
              <a:rPr lang="ru-RU" sz="2400" b="1" i="1" dirty="0" smtClean="0"/>
              <a:t>основные заинтересованные стороны – </a:t>
            </a:r>
            <a:r>
              <a:rPr lang="ru-RU" sz="2400" dirty="0" smtClean="0"/>
              <a:t>это индивидуумы, организации и сообщества, которые имеют прямое отношение к деятельности компании (собственники, сотрудники, клиенты, поставщики, бизнес – партнёры, а также местные сообщества);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i="1" dirty="0" smtClean="0"/>
              <a:t>2) косвенные заинтересованные стороны</a:t>
            </a:r>
            <a:r>
              <a:rPr lang="ru-RU" sz="2400" i="1" dirty="0" smtClean="0"/>
              <a:t> —</a:t>
            </a:r>
            <a:r>
              <a:rPr lang="ru-RU" sz="2400" dirty="0" smtClean="0"/>
              <a:t> это индивидуумы и организации, имеющие косвенное отношение к деятельности компании (органы государственного управления, некоммерческие и общественные организации, профессиональные объединения, активисты, конкуренты и СМИ).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Выделяют следующие виды заинтересованных сторон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lum bright="-18000" contrast="48000"/>
          </a:blip>
          <a:srcRect l="12682" t="10858" r="10881" b="104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 l="13026" t="24886" r="11630" b="122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/>
              <a:t>Социальные </a:t>
            </a:r>
            <a:r>
              <a:rPr lang="ru-RU" sz="2400" b="1" dirty="0"/>
              <a:t>инвестиции</a:t>
            </a:r>
            <a:r>
              <a:rPr lang="ru-RU" sz="2400" i="1" dirty="0"/>
              <a:t> </a:t>
            </a:r>
            <a:r>
              <a:rPr lang="ru-RU" sz="2400" dirty="0"/>
              <a:t>— форма финансовой или иной ресурсной помощи, оказываемой компанией на реализацию долгосрочных и, как правило, совместных партнерских программ, направленных на снижение социального напряжения в регионах присутствия компании и повышении уровня жизни различных слоев общества.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/>
              <a:t>Социальные инвестиции — основа для социальной отчетности компании, предназначенной для общественности и всех заинтересованных аудиторий.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Социальные инвестиции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Приоритеты социальной политики компании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— это зафиксированные в документальном виде основные направления реализации социальных программ компании.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b="1" dirty="0"/>
              <a:t>Управление социальной ответственностью </a:t>
            </a:r>
            <a:r>
              <a:rPr lang="ru-RU" sz="2000" dirty="0"/>
              <a:t>— это непрерывно протекающий в компании системный процесс, направленный на определение приоритетов социальной политики компании, формирование среды корпоративной социальной ответственности, в том числе через обучение сотрудников, с помощью создаваемой компании специализированной структуры управления, которая осуществляет подготовку, реализацию и координацию социальных программ, а также занимается процессом оценки результатов их реализации и доводит до сведения заинтересованных лиц эти результаты.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u="sng" dirty="0"/>
              <a:t>Приоритеты социальной политики компании и управление социальной ответственностью</a:t>
            </a:r>
            <a:r>
              <a:rPr lang="ru-RU" sz="2800" u="sng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200" smtClean="0"/>
              <a:t>добровольно осуществляемая компанией деятельность в социальной, экономической и экологической сферах, которая носит системна характер, связана с ее миссией и стратегией развития бизнеса и направлена на удовлетворение запросов различных заинтересованных в деятельности компании сторон.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200" b="1" smtClean="0"/>
              <a:t>Социальные программы компании —</a:t>
            </a:r>
            <a:r>
              <a:rPr lang="ru-RU" sz="2200" smtClean="0"/>
              <a:t>увязанные по ресурсам, исполнителям и срокам осуществления комплексы мероприятий, обеспечивающие эффективное решение приоритетных внутренних корпоративных социальных задач</a:t>
            </a:r>
            <a:r>
              <a:rPr lang="ru-RU" sz="2200" b="1" smtClean="0"/>
              <a:t> (внутренняя КСП)</a:t>
            </a:r>
            <a:r>
              <a:rPr lang="ru-RU" sz="2200" smtClean="0"/>
              <a:t> или внешних социальных проблем территории пребывания </a:t>
            </a:r>
            <a:r>
              <a:rPr lang="ru-RU" sz="2200" b="1" smtClean="0"/>
              <a:t>(внешняя КСП).</a:t>
            </a:r>
            <a:r>
              <a:rPr lang="ru-RU" sz="2200" smtClean="0"/>
              <a:t> </a:t>
            </a:r>
          </a:p>
          <a:p>
            <a:pPr eaLnBrk="1" hangingPunct="1"/>
            <a:endParaRPr lang="ru-RU" sz="2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Социальные программы компании</a:t>
            </a:r>
            <a:r>
              <a:rPr lang="ru-RU" sz="40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Направления социальных программ компании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/>
              <a:t>	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Оно определяет неразрывность общих экономических принципов существования компании и ее социальной ответственности перед обществом, в котором она работает.</a:t>
            </a:r>
            <a:r>
              <a:rPr lang="ru-RU" dirty="0"/>
              <a:t> </a:t>
            </a:r>
          </a:p>
        </p:txBody>
      </p:sp>
      <p:sp>
        <p:nvSpPr>
          <p:cNvPr id="37890" name="Rectangle 2" descr="Шотландка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«корпоративное гражданство» ?</a:t>
            </a:r>
            <a:r>
              <a:rPr lang="ru-RU" sz="3200" i="1" dirty="0"/>
              <a:t> 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 descr="Шотландка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pattFill prst="plaid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/>
              <a:t>	</a:t>
            </a:r>
            <a:r>
              <a:rPr lang="ru-RU" b="1">
                <a:solidFill>
                  <a:srgbClr val="0000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социальные программы; </a:t>
            </a:r>
          </a:p>
          <a:p>
            <a:pPr marL="365760" indent="-256032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rgbClr val="0000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культура и искусство; </a:t>
            </a:r>
          </a:p>
          <a:p>
            <a:pPr marL="365760" indent="-256032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rgbClr val="0000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наука и образование;</a:t>
            </a:r>
          </a:p>
          <a:p>
            <a:pPr marL="365760" indent="-256032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rgbClr val="0000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проблемные, в общественном мнении,     для корпорации отрасли. 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3339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корпоративной благотворительности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 descr="Шотландка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pattFill prst="plaid">
            <a:fgClr>
              <a:srgbClr val="FF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80000"/>
              </a:lnSpc>
              <a:spcAft>
                <a:spcPts val="0"/>
              </a:spcAft>
              <a:buFontTx/>
              <a:buNone/>
              <a:defRPr/>
            </a:pPr>
            <a:r>
              <a:rPr lang="ru-RU"/>
              <a:t>	</a:t>
            </a:r>
            <a:r>
              <a:rPr lang="ru-RU" b="1">
                <a:solidFill>
                  <a:srgbClr val="0000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Постоянно следить за окружающей корпорацию средой, чувствовать пульс внешних и внутренних стейкхолдеров и переносить знания об этом в корпоративную стратегию.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006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Главная цель корпоративной благотворительности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Иерархия КСО</a:t>
            </a:r>
            <a:endParaRPr lang="ru-RU" dirty="0"/>
          </a:p>
        </p:txBody>
      </p:sp>
      <p:pic>
        <p:nvPicPr>
          <p:cNvPr id="15363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7628" t="29231" r="21313" b="9232"/>
          <a:stretch>
            <a:fillRect/>
          </a:stretch>
        </p:blipFill>
        <p:spPr>
          <a:xfrm>
            <a:off x="979488" y="1481138"/>
            <a:ext cx="7185025" cy="452596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78155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smtClean="0">
                <a:solidFill>
                  <a:srgbClr val="FFFF00"/>
                </a:solidFill>
              </a:rPr>
              <a:t>экономическая, 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smtClean="0">
                <a:solidFill>
                  <a:srgbClr val="FFFF00"/>
                </a:solidFill>
              </a:rPr>
              <a:t>	правовая, 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smtClean="0">
                <a:solidFill>
                  <a:srgbClr val="FFFF00"/>
                </a:solidFill>
              </a:rPr>
              <a:t>	этическая и 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b="1" smtClean="0">
                <a:solidFill>
                  <a:srgbClr val="FFFF00"/>
                </a:solidFill>
              </a:rPr>
              <a:t>	добровольная ответственность    корпорации. </a:t>
            </a:r>
          </a:p>
          <a:p>
            <a:pPr eaLnBrk="1" hangingPunct="1"/>
            <a:endParaRPr lang="ru-RU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/>
              <a:t>Составляющие модели социальной ответственности и этики корпорации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b="1" i="1" smtClean="0">
                <a:solidFill>
                  <a:srgbClr val="FFFF00"/>
                </a:solidFill>
              </a:rPr>
              <a:t>Первый</a:t>
            </a:r>
            <a:r>
              <a:rPr lang="ru-RU" smtClean="0"/>
              <a:t> – уровень </a:t>
            </a:r>
            <a:r>
              <a:rPr lang="ru-RU" b="1" u="sng" smtClean="0"/>
              <a:t>базовой ответственности</a:t>
            </a:r>
            <a:r>
              <a:rPr lang="ru-RU" smtClean="0"/>
              <a:t>, включающий  обязательства бизнеса в рамках этических норм и действующего законодательства в области занятости, охраны труда, здоровья, окружающей среды, уплаты налогов и др.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Уровни социальной ответственности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FFFF00"/>
                </a:solidFill>
              </a:rPr>
              <a:t>Второй</a:t>
            </a:r>
            <a:r>
              <a:rPr lang="ru-RU" smtClean="0"/>
              <a:t> – уровень </a:t>
            </a:r>
            <a:r>
              <a:rPr lang="ru-RU" b="1" smtClean="0"/>
              <a:t>внутренней</a:t>
            </a:r>
            <a:r>
              <a:rPr lang="ru-RU" smtClean="0"/>
              <a:t> </a:t>
            </a:r>
            <a:r>
              <a:rPr lang="ru-RU" b="1" smtClean="0"/>
              <a:t>социальной ответственности</a:t>
            </a:r>
            <a:r>
              <a:rPr lang="ru-RU" smtClean="0"/>
              <a:t>, связанный с осуществлением программ социальных льгот, предоставляемых работникам на основе добровольно взятых компанией обязательств, направленных на создание и поддержание корпоративной культуры, развитие чувства корпоративной принадлежности, приверженности сотрудников ценностям и идеалам компании.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6334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Уровни социальной ответственности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FF00"/>
                </a:solidFill>
              </a:rPr>
              <a:t>Третий</a:t>
            </a:r>
            <a:r>
              <a:rPr lang="ru-RU" sz="2800" smtClean="0"/>
              <a:t> – уровень социальной ответственности, связанный с оказанием традиционной благотворительной помощи и спонсорством.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  <a:p>
            <a:pPr eaLnBrk="1" hangingPunct="1"/>
            <a:r>
              <a:rPr lang="ru-RU" sz="2800" b="1" i="1" smtClean="0">
                <a:solidFill>
                  <a:srgbClr val="FFFF00"/>
                </a:solidFill>
              </a:rPr>
              <a:t>Четвертый</a:t>
            </a:r>
            <a:r>
              <a:rPr lang="ru-RU" sz="2800" smtClean="0">
                <a:solidFill>
                  <a:srgbClr val="FFFF00"/>
                </a:solidFill>
              </a:rPr>
              <a:t> </a:t>
            </a:r>
            <a:r>
              <a:rPr lang="ru-RU" sz="2800" smtClean="0"/>
              <a:t>– это комбинация второго и третьего уровней, связанная как с осуществлением программ социальных льгот, предоставляемых работникам на основе добровольно взятых компанией обязательств, так и с оказанием традиционной благотворительной помощи, спонсорством. 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1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Уровни социальной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Пятый</a:t>
            </a:r>
            <a:r>
              <a:rPr lang="ru-RU" smtClean="0">
                <a:solidFill>
                  <a:srgbClr val="FFFF00"/>
                </a:solidFill>
              </a:rPr>
              <a:t> </a:t>
            </a:r>
            <a:r>
              <a:rPr lang="ru-RU" smtClean="0"/>
              <a:t>– уровень социальной ответственности, ориентированный на достижение корпоративных целей и учитывающий интересы внутренних и внешних стейкхолдеров (уровень социальной ответственности, максимизирующий финансово-экономические показатели деятельности компании, благодаря целенаправленной социальной политике.).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Уровни социальной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Шестой</a:t>
            </a:r>
            <a:r>
              <a:rPr lang="ru-RU" smtClean="0"/>
              <a:t> уровень - социальные инвестиции, направленные на реализацию социально значимых программ, разработанные с учетом интересов основных внутренних и внешних заинтересованных сторон в предположении, что в стратегическом отношении компанией будет получен определенный социальный и экономический эффект в долгосрочном периоде.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Уровни социальной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b="1" i="1" smtClean="0">
                <a:solidFill>
                  <a:srgbClr val="FFFF00"/>
                </a:solidFill>
              </a:rPr>
              <a:t>Седьмой</a:t>
            </a:r>
            <a:r>
              <a:rPr lang="ru-RU" smtClean="0"/>
              <a:t> уровень - венчурная филантропия, отражающая творческий, инновационный подход к решению социальных проблем. Как и социальное инвестирование, венчурная филантропия направлена на решение текущих социальных проблем и финансирование социальных проектов.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Уровни социальной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2400" b="1" i="1" smtClean="0">
                <a:solidFill>
                  <a:srgbClr val="FFFF00"/>
                </a:solidFill>
              </a:rPr>
              <a:t>Восьмой</a:t>
            </a:r>
            <a:r>
              <a:rPr lang="ru-RU" sz="2400" smtClean="0">
                <a:solidFill>
                  <a:srgbClr val="FFFF00"/>
                </a:solidFill>
              </a:rPr>
              <a:t> </a:t>
            </a:r>
            <a:r>
              <a:rPr lang="ru-RU" sz="2400" smtClean="0"/>
              <a:t>- уровень социальной ответственности, включающий оказание помощи, направленной исключительно на извлечение полезности от благотворительных акций, а не на улучшение экономических показателей деятельности компании (уровень социальной ответственности, максимизирующий  социальную полезность, то есть удовольствие или удовлетворение от осуществляемых благотворительных мероприятий).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Все это возможно на фоне постепенного сдвига общественных ценностей от эгоцентризма к социоцентризму, который наблюдается сейчас в европейских и, прежде всего, в скандинавских странах.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Уровни социальной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7030A0"/>
                </a:solidFill>
              </a:rPr>
              <a:t>Показатели, характеризующие социальные программы компаний (1)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356100" cy="5445125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u="sng" dirty="0">
                <a:solidFill>
                  <a:schemeClr val="bg1"/>
                </a:solidFill>
              </a:rPr>
              <a:t>По развитию персонала:</a:t>
            </a:r>
            <a:r>
              <a:rPr lang="ru-RU" sz="2400" dirty="0"/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/>
              <a:t>Объем средств, выделенных организацией на обучение;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/>
              <a:t>Объем средств, выделенных организацией на предоставление социального пакета и премиальные выплаты персоналу;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/>
              <a:t>средний уровень зарплаты персонала;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/>
              <a:t>количество сотрудников, прошедших обучение;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/>
              <a:t>количество часов обучения в расчете на одного сотрудника. </a:t>
            </a:r>
          </a:p>
        </p:txBody>
      </p:sp>
      <p:pic>
        <p:nvPicPr>
          <p:cNvPr id="59396" name="Picture 7" descr="pres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5405438" y="2909888"/>
            <a:ext cx="2524125" cy="190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5084762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800" b="1" u="sng" smtClean="0"/>
              <a:t>По социально ответственной реструктуризации</a:t>
            </a:r>
            <a:r>
              <a:rPr lang="ru-RU" sz="2800" b="1" smtClean="0"/>
              <a:t>: 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1" smtClean="0"/>
              <a:t>Объем средств, выделенных организацией на переобучение сотрудников;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1" smtClean="0"/>
              <a:t>Объем средств, выделенных организацией на содействие трудоустройству высвобождаемых сотрудников;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1" smtClean="0"/>
              <a:t>Объем средств, выделенных организацией на выходные пособия;</a:t>
            </a:r>
          </a:p>
          <a:p>
            <a:pPr eaLnBrk="1" hangingPunct="1">
              <a:lnSpc>
                <a:spcPct val="110000"/>
              </a:lnSpc>
            </a:pPr>
            <a:r>
              <a:rPr lang="ru-RU" sz="2800" b="1" smtClean="0"/>
              <a:t>Количество переподготовленных сотрудников. </a:t>
            </a:r>
            <a:endParaRPr lang="ru-RU" sz="28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>
                <a:solidFill>
                  <a:srgbClr val="7030A0"/>
                </a:solidFill>
              </a:rPr>
              <a:t>Показатели, характеризующие социальные программы компаний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2"/>
          <p:cNvSpPr>
            <a:spLocks noChangeShapeType="1"/>
          </p:cNvSpPr>
          <p:nvPr/>
        </p:nvSpPr>
        <p:spPr bwMode="auto">
          <a:xfrm flipH="1" flipV="1">
            <a:off x="4953000" y="4572000"/>
            <a:ext cx="609600" cy="6858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 flipV="1">
            <a:off x="3733800" y="4572000"/>
            <a:ext cx="533400" cy="6858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flipH="1" flipV="1">
            <a:off x="5715000" y="4495800"/>
            <a:ext cx="762000" cy="3048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V="1">
            <a:off x="2743200" y="4495800"/>
            <a:ext cx="762000" cy="3048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 flipH="1">
            <a:off x="5715000" y="3810000"/>
            <a:ext cx="533400" cy="1524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4876800" y="2819400"/>
            <a:ext cx="457200" cy="4572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3657600" y="2895600"/>
            <a:ext cx="533400" cy="3810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>
            <a:off x="2743200" y="3810000"/>
            <a:ext cx="838200" cy="228600"/>
          </a:xfrm>
          <a:prstGeom prst="line">
            <a:avLst/>
          </a:prstGeom>
          <a:noFill/>
          <a:ln w="50800">
            <a:solidFill>
              <a:srgbClr val="FCFEB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381000" y="457200"/>
            <a:ext cx="81518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defTabSz="762000" eaLnBrk="0" hangingPunct="0">
              <a:defRPr/>
            </a:pPr>
            <a:endParaRPr lang="en-GB" sz="3600" b="1" dirty="0">
              <a:latin typeface="Times" pitchFamily="112" charset="0"/>
              <a:cs typeface="Times" pitchFamily="112" charset="0"/>
            </a:endParaRPr>
          </a:p>
          <a:p>
            <a:pPr algn="ctr" defTabSz="762000" eaLnBrk="0" hangingPunct="0">
              <a:defRPr/>
            </a:pPr>
            <a:r>
              <a:rPr lang="ru-RU" altLang="en-GB" sz="2800" b="1" dirty="0">
                <a:solidFill>
                  <a:srgbClr val="800000"/>
                </a:solidFill>
              </a:rPr>
              <a:t>Условия</a:t>
            </a:r>
            <a:r>
              <a:rPr lang="en-GB" altLang="en-GB" sz="2800" b="1" dirty="0">
                <a:solidFill>
                  <a:srgbClr val="800000"/>
                </a:solidFill>
              </a:rPr>
              <a:t>,</a:t>
            </a:r>
            <a:r>
              <a:rPr lang="ru-RU" altLang="en-GB" sz="2800" b="1" dirty="0">
                <a:solidFill>
                  <a:srgbClr val="800000"/>
                </a:solidFill>
              </a:rPr>
              <a:t> необходимые для развития  КСО:</a:t>
            </a:r>
            <a:r>
              <a:rPr lang="ru-RU" altLang="en-GB" sz="2800" b="1" dirty="0">
                <a:solidFill>
                  <a:srgbClr val="FFFF00"/>
                </a:solidFill>
              </a:rPr>
              <a:t> </a:t>
            </a:r>
            <a:endParaRPr lang="en-GB" sz="2800" b="1" dirty="0">
              <a:latin typeface="Times New Roman" pitchFamily="18" charset="0"/>
            </a:endParaRPr>
          </a:p>
          <a:p>
            <a:pPr defTabSz="762000" eaLnBrk="0" hangingPunct="0">
              <a:defRPr/>
            </a:pPr>
            <a:endParaRPr lang="en-GB" sz="32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2514600" y="5257800"/>
            <a:ext cx="2286000" cy="12192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2916238" y="5516563"/>
            <a:ext cx="16129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ru-RU" altLang="en-GB" sz="1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en-GB" sz="1200" b="1">
                <a:solidFill>
                  <a:srgbClr val="800000"/>
                </a:solidFill>
              </a:rPr>
              <a:t>Повышение стандартов среди поставщиков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615950" y="4432300"/>
            <a:ext cx="2197100" cy="11303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609600" y="4648200"/>
            <a:ext cx="2298700" cy="636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ru-RU" altLang="en-GB" sz="1200" b="1">
                <a:solidFill>
                  <a:srgbClr val="800000"/>
                </a:solidFill>
              </a:rPr>
              <a:t>Расширение международной практики ведения бизнеса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685800" y="2971800"/>
            <a:ext cx="2197100" cy="11303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762000" y="3276600"/>
            <a:ext cx="2146300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ru-RU" altLang="en-GB" sz="1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400">
                <a:solidFill>
                  <a:srgbClr val="FFFFFF"/>
                </a:solidFill>
              </a:rPr>
              <a:t> </a:t>
            </a:r>
            <a:r>
              <a:rPr lang="ru-RU" sz="1200" b="1">
                <a:solidFill>
                  <a:srgbClr val="800000"/>
                </a:solidFill>
              </a:rPr>
              <a:t>Укрепление гражданского общества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2133600" y="1752600"/>
            <a:ext cx="2197100" cy="11303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Rectangle 18"/>
          <p:cNvSpPr>
            <a:spLocks noChangeArrowheads="1"/>
          </p:cNvSpPr>
          <p:nvPr/>
        </p:nvSpPr>
        <p:spPr bwMode="auto">
          <a:xfrm>
            <a:off x="2195513" y="1916113"/>
            <a:ext cx="20574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en-GB" sz="1400">
                <a:solidFill>
                  <a:schemeClr val="bg1"/>
                </a:solidFill>
                <a:latin typeface="Times"/>
                <a:ea typeface="Times"/>
                <a:cs typeface="Times"/>
              </a:rPr>
              <a:t> </a:t>
            </a:r>
            <a:r>
              <a:rPr lang="ru-RU" altLang="en-GB" sz="1200" b="1">
                <a:solidFill>
                  <a:srgbClr val="800000"/>
                </a:solidFill>
              </a:rPr>
              <a:t>  Более стабильный социальный и экономический климат</a:t>
            </a:r>
            <a:r>
              <a:rPr lang="ru-RU" altLang="en-GB">
                <a:solidFill>
                  <a:srgbClr val="800000"/>
                </a:solidFill>
              </a:rPr>
              <a:t> </a:t>
            </a:r>
            <a:r>
              <a:rPr lang="ru-RU" altLang="en-GB" sz="1200" b="1">
                <a:solidFill>
                  <a:srgbClr val="800000"/>
                </a:solidFill>
              </a:rPr>
              <a:t> 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876800" y="1752600"/>
            <a:ext cx="2014538" cy="11430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FF00"/>
              </a:solidFill>
              <a:latin typeface="Times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4932363" y="1989138"/>
            <a:ext cx="19050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ru-RU" altLang="en-GB" sz="1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en-GB" sz="1200" b="1">
                <a:solidFill>
                  <a:schemeClr val="bg1"/>
                </a:solidFill>
              </a:rPr>
              <a:t> </a:t>
            </a:r>
            <a:r>
              <a:rPr lang="ru-RU" altLang="en-GB" sz="1200" b="1">
                <a:solidFill>
                  <a:srgbClr val="800000"/>
                </a:solidFill>
              </a:rPr>
              <a:t>Улучшение макро-экономической ситуации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6172200" y="2971800"/>
            <a:ext cx="2197100" cy="11303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6324600" y="2971800"/>
            <a:ext cx="1917700" cy="1031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ru-RU" altLang="en-GB" sz="1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en-GB" sz="1200" b="1">
                <a:solidFill>
                  <a:srgbClr val="800000"/>
                </a:solidFill>
              </a:rPr>
              <a:t>Осознание необходимости улучшения корпоративного управления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6477000" y="4419600"/>
            <a:ext cx="1905000" cy="9017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6400800" y="4572000"/>
            <a:ext cx="207010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/>
            <a:r>
              <a:rPr lang="ru-RU" altLang="en-GB" sz="1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en-GB" sz="1200" b="1">
                <a:solidFill>
                  <a:srgbClr val="800000"/>
                </a:solidFill>
              </a:rPr>
              <a:t>Улучшение диалога между государством и бизнесом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>
            <a:off x="4953000" y="5181600"/>
            <a:ext cx="2286000" cy="1143000"/>
          </a:xfrm>
          <a:prstGeom prst="ellips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5029200" y="5486400"/>
            <a:ext cx="2070100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762000" eaLnBrk="0" hangingPunct="0">
              <a:defRPr/>
            </a:pPr>
            <a:r>
              <a:rPr lang="en-GB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en-GB" sz="1200" b="1">
                <a:solidFill>
                  <a:srgbClr val="800000"/>
                </a:solidFill>
              </a:rPr>
              <a:t>Укрепление регулирующих органов</a:t>
            </a:r>
            <a:endParaRPr lang="en-GB" sz="1200" b="1">
              <a:solidFill>
                <a:srgbClr val="800000"/>
              </a:solidFill>
            </a:endParaRPr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3657600" y="3352800"/>
            <a:ext cx="1930400" cy="1066800"/>
          </a:xfrm>
          <a:prstGeom prst="rect">
            <a:avLst/>
          </a:prstGeom>
          <a:solidFill>
            <a:srgbClr val="FF9966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defTabSz="762000" eaLnBrk="0" hangingPunct="0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Какова роль ответственного бизнеса в обществе?</a:t>
            </a:r>
            <a:endParaRPr lang="en-GB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utoUpdateAnimBg="0"/>
      <p:bldP spid="41" grpId="0" animBg="1"/>
      <p:bldP spid="42" grpId="0" autoUpdateAnimBg="0"/>
      <p:bldP spid="43" grpId="0" animBg="1"/>
      <p:bldP spid="44" grpId="0" autoUpdateAnimBg="0"/>
      <p:bldP spid="45" grpId="0" animBg="1"/>
      <p:bldP spid="46" grpId="0" autoUpdateAnimBg="0"/>
      <p:bldP spid="47" grpId="0" animBg="1" autoUpdateAnimBg="0"/>
      <p:bldP spid="48" grpId="0" autoUpdateAnimBg="0"/>
      <p:bldP spid="49" grpId="0" animBg="1"/>
      <p:bldP spid="50" grpId="0" autoUpdateAnimBg="0"/>
      <p:bldP spid="51" grpId="0" animBg="1"/>
      <p:bldP spid="52" grpId="0" autoUpdateAnimBg="0"/>
      <p:bldP spid="53" grpId="0" animBg="1"/>
      <p:bldP spid="5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u="sng" smtClean="0"/>
              <a:t>По охране здоровья и безопасным условиям труда</a:t>
            </a:r>
            <a:r>
              <a:rPr lang="ru-RU" sz="2400" b="1" smtClean="0"/>
              <a:t>: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/>
              <a:t>Объем средств, выделенных организацией на охрану труда и технику безопасности;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/>
              <a:t>Объем средств, выделенных организацией на медицинское обслуживание сотрудников предприятия;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/>
              <a:t>Объем средств, выделенных организацией на поддержку материнства и детства;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/>
              <a:t>Объем средств, выделенных организацией на поддержание санитарно-гигиенических и эргономических условий труда;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800" b="1" smtClean="0"/>
              <a:t>Количество сотрудников, получивших путевки за счет организации.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Показатели, характеризующие социальные программы компаний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marL="609600" indent="-609600" algn="ctr" eaLnBrk="1" hangingPunct="1">
              <a:buFont typeface="Wingdings 3" pitchFamily="18" charset="2"/>
              <a:buNone/>
            </a:pPr>
            <a:r>
              <a:rPr lang="ru-RU" sz="2400" b="1" u="sng" smtClean="0"/>
              <a:t>По природоохранной деятельности и ресурсосбережению</a:t>
            </a:r>
            <a:r>
              <a:rPr lang="ru-RU" sz="2400" smtClean="0"/>
              <a:t>: 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ru-RU" sz="2800" b="1" smtClean="0"/>
              <a:t>Объем средств, выделенных организацией на организацию экологически безопасного производственного процесса;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ru-RU" sz="2800" b="1" smtClean="0"/>
              <a:t>Объем средств, выделенных организацией на возведение очистных сооружений;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ru-RU" sz="2800" b="1" smtClean="0"/>
              <a:t>Количество проведенных акций по озеленению, субботников и пр.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Показатели, характеризующие социальные программы компаний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u="sng" smtClean="0"/>
              <a:t>По развитию местного сообщества</a:t>
            </a:r>
            <a:r>
              <a:rPr lang="ru-RU" sz="2400" smtClean="0"/>
              <a:t>: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ru-RU" sz="1800" b="1" smtClean="0"/>
              <a:t>Объем средств, выделенных организацией на проведение программ и акций поддержки социально незащищенных слоев населения;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ru-RU" sz="1800" b="1" smtClean="0"/>
              <a:t>Объем средств, выделенных организацией на поддержку детства и юношества;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ru-RU" sz="1800" b="1" smtClean="0"/>
              <a:t>Объем средств, выделенных организацией на поддержание ЖКХ и объектов культурно-исторического значения;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ru-RU" sz="1800" b="1" smtClean="0"/>
              <a:t>Объем средств, выделенных организацией на спонсирование местных культурных и образовательных программ и проектов.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ru-RU" sz="1800" b="1" smtClean="0"/>
              <a:t>Объем средств, выделенных организацией на поддержку социально значимых исследований и компаний;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ru-RU" sz="1800" b="1" smtClean="0"/>
              <a:t>Объем средств, выделенных организацией на участие в благотворительных акциях;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ru-RU" sz="1800" b="1" smtClean="0"/>
              <a:t>Количество людей, получивших в той или иной форме помощь от организации.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5733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Показатели, характеризующие социальные программы компаний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chemeClr val="bg1"/>
          </a:solidFill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400" b="1" u="sng" smtClean="0"/>
              <a:t>По добросовестной деловой практике</a:t>
            </a:r>
            <a:r>
              <a:rPr lang="ru-RU" sz="2400" smtClean="0"/>
              <a:t>:</a:t>
            </a:r>
            <a:r>
              <a:rPr lang="ru-RU" sz="2400" smtClean="0">
                <a:solidFill>
                  <a:schemeClr val="bg1"/>
                </a:solidFill>
              </a:rPr>
              <a:t>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ru-RU" sz="1800" b="1" smtClean="0"/>
              <a:t>Объем средств, выделенных организацией на обучение поставщиков, бизнес-партнеров и прочих заинтересованных в деятельности организации сторон;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ru-RU" sz="1800" b="1" smtClean="0"/>
              <a:t>Объем средств, выделенных организацией на проведение программ содействия малому бизнесу;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ru-RU" sz="1800" b="1" smtClean="0"/>
              <a:t>Объем средств, выделенных организацией на публикацию информации об организации (корпоративный сайт, информационные брошюры и пр.);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ru-RU" sz="1800" b="1" smtClean="0"/>
              <a:t>Объем средств, выделенных организацией на поддержку социально значимых исследований и компаний;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ru-RU" sz="1800" b="1" smtClean="0"/>
              <a:t>Объем средств, выделенных организацией на участие в благотворительных акциях;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ru-RU" sz="1800" b="1" smtClean="0"/>
              <a:t>Количество людей, получивших в той или иной форме помощь от организации. </a:t>
            </a:r>
          </a:p>
          <a:p>
            <a:pPr marL="609600" indent="-609600" eaLnBrk="1" hangingPunct="1">
              <a:lnSpc>
                <a:spcPct val="120000"/>
              </a:lnSpc>
            </a:pPr>
            <a:endParaRPr lang="ru-RU" sz="1800" b="1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Показатели, характеризующие социальные программы компаний 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928688"/>
          <a:ext cx="8229600" cy="604043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Индексы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Описание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Примеры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Фондовые индексы социальной ответственности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Назначение социальных фондовых индексов - обеспечить принятие решений в рамках социально ответственного инвестирования (</a:t>
                      </a:r>
                      <a:r>
                        <a:rPr lang="en-US" sz="1200"/>
                        <a:t>social investing</a:t>
                      </a:r>
                      <a:r>
                        <a:rPr lang="ru-RU" sz="1200"/>
                        <a:t>, </a:t>
                      </a:r>
                      <a:r>
                        <a:rPr lang="en-US" sz="1200"/>
                        <a:t>ethical investing</a:t>
                      </a:r>
                      <a:r>
                        <a:rPr lang="ru-RU" sz="1200"/>
                        <a:t>, </a:t>
                      </a:r>
                      <a:r>
                        <a:rPr lang="en-US" sz="1200"/>
                        <a:t>mission</a:t>
                      </a:r>
                      <a:r>
                        <a:rPr lang="ru-RU" sz="1200"/>
                        <a:t>-</a:t>
                      </a:r>
                      <a:r>
                        <a:rPr lang="en-US" sz="1200"/>
                        <a:t>based investing</a:t>
                      </a:r>
                      <a:r>
                        <a:rPr lang="ru-RU" sz="1200"/>
                        <a:t>). Для инвестиционного портфеля отбираются ценные бумаги только тех компаний, которые отвечают заданным социальным или экологическим критериям. При формировании социальных инвестиционных портфелей используются критерии отбора по индустриям и по видам деятельности.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Domini Social Index 400 (DSI 400), FTSE4Good, Dow Jones Sustainability Index, NASDAQ Social Index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Нефондовые</a:t>
                      </a:r>
                      <a:r>
                        <a:rPr lang="ru-RU" sz="1400" dirty="0"/>
                        <a:t> индексы социальной ответственности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Нефондовые индексы используются для сравнительного позиционирования и основываются на оценке деятельности компании различными группами заинтересованных сторон. Высокое значение такого индекса является свидетельством высокой социальной ответственности компании и, в отдельных случаях предоставляет ей право использовать специальный логотип корпоративной социальной ответственности.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/>
                        <a:t>Corporate Philanthropy Index</a:t>
                      </a:r>
                      <a:r>
                        <a:rPr lang="ru-RU" sz="1200" dirty="0"/>
                        <a:t> (</a:t>
                      </a:r>
                      <a:r>
                        <a:rPr lang="en-US" sz="1200" dirty="0"/>
                        <a:t>CPI</a:t>
                      </a:r>
                      <a:r>
                        <a:rPr lang="ru-RU" sz="1200" dirty="0"/>
                        <a:t>), </a:t>
                      </a:r>
                      <a:r>
                        <a:rPr lang="en-US" sz="1200" dirty="0"/>
                        <a:t>Social Index</a:t>
                      </a:r>
                      <a:r>
                        <a:rPr lang="ru-RU" sz="1200" dirty="0"/>
                        <a:t> (</a:t>
                      </a:r>
                      <a:r>
                        <a:rPr lang="en-US" sz="1200" dirty="0"/>
                        <a:t>SI</a:t>
                      </a:r>
                      <a:r>
                        <a:rPr lang="ru-RU" sz="1200" dirty="0"/>
                        <a:t>) Датского министерства социальной политики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Таблица – Индексы социальной ответственности</a:t>
            </a:r>
            <a:endParaRPr lang="ru-RU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5589587"/>
          </a:xfrm>
          <a:solidFill>
            <a:srgbClr val="658CD9"/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220000"/>
              </a:lnSpc>
              <a:spcAft>
                <a:spcPts val="0"/>
              </a:spcAft>
              <a:buFontTx/>
              <a:buNone/>
              <a:defRPr/>
            </a:pPr>
            <a:r>
              <a:rPr lang="en-US" sz="800"/>
              <a:t>	</a:t>
            </a:r>
            <a:r>
              <a:rPr lang="ru-RU" sz="2000" b="1">
                <a:solidFill>
                  <a:schemeClr val="bg1"/>
                </a:solidFill>
              </a:rPr>
              <a:t>Социальный баланс</a:t>
            </a:r>
            <a:r>
              <a:rPr lang="ru-RU" sz="2000" b="1"/>
              <a:t> дает представление о соответствии деятельности корпорации нормам ответственности перед обществом. </a:t>
            </a:r>
          </a:p>
          <a:p>
            <a:pPr marL="365760" indent="-256032" eaLnBrk="1" fontAlgn="auto" hangingPunct="1">
              <a:lnSpc>
                <a:spcPct val="22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/>
              <a:t>	</a:t>
            </a:r>
            <a:r>
              <a:rPr lang="ru-RU" sz="2000" b="1">
                <a:solidFill>
                  <a:schemeClr val="bg1"/>
                </a:solidFill>
              </a:rPr>
              <a:t>В социальном балансе</a:t>
            </a:r>
            <a:r>
              <a:rPr lang="ru-RU" sz="2000" b="1"/>
              <a:t> должны быть точно определены данные относительно общественных издержек и полезности деятельности предприятия для общества, при этом экономические цели и социальная ответственность корпорации должны быть оптимизированы. </a:t>
            </a:r>
            <a:endParaRPr lang="ru-RU" sz="800" b="1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800"/>
              <a:t>	</a:t>
            </a:r>
          </a:p>
        </p:txBody>
      </p:sp>
      <p:sp>
        <p:nvSpPr>
          <p:cNvPr id="20482" name="Rectangle 2" descr="Фиолетовый узор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dist" eaLnBrk="1" fontAlgn="auto" hangingPunct="1">
              <a:spcAft>
                <a:spcPts val="0"/>
              </a:spcAft>
              <a:defRPr/>
            </a:pPr>
            <a:r>
              <a:rPr lang="ru-RU" sz="3600">
                <a:solidFill>
                  <a:srgbClr val="FFFF00"/>
                </a:solidFill>
              </a:rPr>
              <a:t/>
            </a:r>
            <a:br>
              <a:rPr lang="ru-RU" sz="3600">
                <a:solidFill>
                  <a:srgbClr val="FFFF00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Социальные балансы 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(опыт Германии и Франции)</a:t>
            </a:r>
            <a:r>
              <a:rPr lang="en-US" sz="3600">
                <a:solidFill>
                  <a:srgbClr val="FFFF00"/>
                </a:solidFill>
              </a:rPr>
              <a:t/>
            </a:r>
            <a:br>
              <a:rPr lang="en-US" sz="3600">
                <a:solidFill>
                  <a:srgbClr val="FFFF00"/>
                </a:solidFill>
              </a:rPr>
            </a:b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  <a:solidFill>
            <a:srgbClr val="658CD9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000"/>
              <a:t>	</a:t>
            </a:r>
            <a:r>
              <a:rPr lang="ru-RU" sz="2400" b="1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Предприятия предлагают включать в баланс индикаторы, объединенные в следующие группы: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предприятие и сотрудники,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предприятие и инвесторы,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предприятие и государство,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предприятие и общественность,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предприятие и природа,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взаимоотношения с другими предприятиями.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/>
              <a:t>	</a:t>
            </a:r>
            <a:r>
              <a:rPr lang="ru-RU" sz="2400" b="1">
                <a:solidFill>
                  <a:srgbClr val="00006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Профсоюзы в социальный баланс предлагают включать:</a:t>
            </a:r>
            <a:r>
              <a:rPr lang="ru-RU" sz="2000"/>
              <a:t> занятость, доход, рабочее время, организация труда, квалификация, участие работников в делах компании, политика предприятия в области информации, экономические данные (в том числе, данные о росте стоимости компании), дотации (субсидии) из государственного бюджета, загрязнение окружающей среды, вклад в выполнение общественных целей.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800"/>
          </a:p>
        </p:txBody>
      </p:sp>
      <p:sp>
        <p:nvSpPr>
          <p:cNvPr id="22530" name="Rectangle 2" descr="Фиолетовый узор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dist" eaLnBrk="1" fontAlgn="auto" hangingPunct="1">
              <a:spcAft>
                <a:spcPts val="0"/>
              </a:spcAft>
              <a:defRPr/>
            </a:pPr>
            <a:r>
              <a:rPr lang="ru-RU" sz="3600">
                <a:solidFill>
                  <a:srgbClr val="FFFF00"/>
                </a:solidFill>
              </a:rPr>
              <a:t/>
            </a:r>
            <a:br>
              <a:rPr lang="ru-RU" sz="3600">
                <a:solidFill>
                  <a:srgbClr val="FFFF00"/>
                </a:solidFill>
              </a:rPr>
            </a:br>
            <a:r>
              <a:rPr lang="ru-RU" sz="3600">
                <a:solidFill>
                  <a:schemeClr val="bg1"/>
                </a:solidFill>
              </a:rPr>
              <a:t>Социальные балансы </a:t>
            </a:r>
            <a:br>
              <a:rPr lang="ru-RU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/>
            </a:r>
            <a:br>
              <a:rPr lang="en-US" sz="3600">
                <a:solidFill>
                  <a:schemeClr val="bg1"/>
                </a:solidFill>
              </a:rPr>
            </a:br>
            <a:r>
              <a:rPr lang="ru-RU" sz="4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/>
            <a:r>
              <a:rPr lang="ru-RU" b="1" smtClean="0"/>
              <a:t>Приоритетные цели бизнеса в социальном контексте - обеспечение устойчивого развития и повышение рыночной привлекательности. 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/>
          </a:p>
          <a:p>
            <a:pPr eaLnBrk="1" hangingPunct="1"/>
            <a:r>
              <a:rPr lang="ru-RU" b="1" smtClean="0"/>
              <a:t>Расширение социальной функции бизнеса за пределы минимально определенных обязательств. </a:t>
            </a:r>
          </a:p>
          <a:p>
            <a:pPr eaLnBrk="1" hangingPunct="1"/>
            <a:endParaRPr lang="ru-RU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Корпоративная этика и социальная ответственность – как прагматичные элементы стратегии бизнеса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altLang="zh-CN" smtClean="0">
                <a:solidFill>
                  <a:srgbClr val="FFFF00"/>
                </a:solidFill>
              </a:rPr>
              <a:t>Ценность</a:t>
            </a:r>
            <a:r>
              <a:rPr lang="ru-RU" altLang="zh-CN" smtClean="0"/>
              <a:t> корпоративной социальной ответственности </a:t>
            </a:r>
            <a:r>
              <a:rPr lang="ru-RU" altLang="zh-CN" smtClean="0">
                <a:solidFill>
                  <a:srgbClr val="FFFF00"/>
                </a:solidFill>
              </a:rPr>
              <a:t>(КСО) для бизнеса</a:t>
            </a:r>
            <a:r>
              <a:rPr lang="ru-RU" altLang="zh-CN" smtClean="0"/>
              <a:t> может быть измерена различными способами, основываясь как на количественных, так и на качественных показателях.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/>
            <a:r>
              <a:rPr lang="ru-RU" altLang="zh-CN" sz="2800" smtClean="0"/>
              <a:t>улучшение финансовых показателей. </a:t>
            </a:r>
          </a:p>
          <a:p>
            <a:pPr eaLnBrk="1" hangingPunct="1"/>
            <a:r>
              <a:rPr lang="ru-RU" altLang="zh-CN" sz="2800" smtClean="0"/>
              <a:t>сокращение операционных издержек. </a:t>
            </a:r>
          </a:p>
          <a:p>
            <a:pPr eaLnBrk="1" hangingPunct="1"/>
            <a:r>
              <a:rPr lang="ru-RU" altLang="zh-CN" sz="2800" smtClean="0"/>
              <a:t>усиление торговой марки и репутации компании </a:t>
            </a:r>
          </a:p>
          <a:p>
            <a:pPr eaLnBrk="1" hangingPunct="1"/>
            <a:r>
              <a:rPr lang="ru-RU" altLang="zh-CN" sz="2800" smtClean="0"/>
              <a:t>рост производительности и качества труда </a:t>
            </a:r>
          </a:p>
          <a:p>
            <a:pPr eaLnBrk="1" hangingPunct="1"/>
            <a:r>
              <a:rPr lang="ru-RU" altLang="zh-CN" sz="2800" smtClean="0"/>
              <a:t>способность привлекать и удерживать лучшие высокопрофессиональные кадры </a:t>
            </a:r>
          </a:p>
          <a:p>
            <a:pPr eaLnBrk="1" hangingPunct="1"/>
            <a:r>
              <a:rPr lang="ru-RU" altLang="zh-CN" sz="2800" smtClean="0"/>
              <a:t>снижение регулятивного воздействия (давления) со стороны государства </a:t>
            </a:r>
          </a:p>
          <a:p>
            <a:pPr eaLnBrk="1" hangingPunct="1"/>
            <a:r>
              <a:rPr lang="ru-RU" altLang="zh-CN" sz="2800" smtClean="0"/>
              <a:t>показатели улучшения доступа к капиталу </a:t>
            </a:r>
          </a:p>
          <a:p>
            <a:pPr eaLnBrk="1" hangingPunct="1"/>
            <a:endParaRPr lang="ru-RU" sz="2800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>
                <a:solidFill>
                  <a:srgbClr val="FFFF00"/>
                </a:solidFill>
              </a:rPr>
              <a:t>Значимые результаты и преимущества КСО:</a:t>
            </a:r>
            <a:endParaRPr lang="ru-RU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>
                <a:solidFill>
                  <a:srgbClr val="800000"/>
                </a:solidFill>
              </a:rPr>
              <a:t>Корпоративная социальная ответственность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5400" y="1524000"/>
            <a:ext cx="64008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487" tIns="44450" rIns="90487" bIns="44450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b="1">
                <a:solidFill>
                  <a:srgbClr val="FAFD00"/>
                </a:solidFill>
              </a:rPr>
              <a:t> </a:t>
            </a:r>
            <a:r>
              <a:rPr lang="ru-RU" sz="2400">
                <a:solidFill>
                  <a:srgbClr val="FAFD00"/>
                </a:solidFill>
              </a:rPr>
              <a:t> </a:t>
            </a:r>
            <a:endParaRPr lang="en-GB" sz="2400">
              <a:solidFill>
                <a:srgbClr val="FAFD00"/>
              </a:solidFill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209800" y="1981200"/>
            <a:ext cx="4572000" cy="41148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048000" y="4572000"/>
            <a:ext cx="2895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810000" y="3276600"/>
            <a:ext cx="13716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76600" y="4800600"/>
            <a:ext cx="23907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 eaLnBrk="0" hangingPunct="0"/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>
                <a:solidFill>
                  <a:srgbClr val="800000"/>
                </a:solidFill>
              </a:rPr>
              <a:t>Основная </a:t>
            </a:r>
          </a:p>
          <a:p>
            <a:pPr algn="ctr" defTabSz="762000" eaLnBrk="0" hangingPunct="0"/>
            <a:r>
              <a:rPr lang="ru-RU" b="1">
                <a:solidFill>
                  <a:srgbClr val="800000"/>
                </a:solidFill>
              </a:rPr>
              <a:t>производственная </a:t>
            </a:r>
          </a:p>
          <a:p>
            <a:pPr algn="ctr" defTabSz="762000" eaLnBrk="0" hangingPunct="0"/>
            <a:r>
              <a:rPr lang="ru-RU" b="1">
                <a:solidFill>
                  <a:srgbClr val="800000"/>
                </a:solidFill>
              </a:rPr>
              <a:t>деятельность</a:t>
            </a:r>
            <a:endParaRPr lang="ru-RU" sz="2000">
              <a:solidFill>
                <a:srgbClr val="800000"/>
              </a:solidFill>
              <a:latin typeface="Times New Roman" pitchFamily="18" charset="0"/>
            </a:endParaRPr>
          </a:p>
          <a:p>
            <a:pPr algn="ctr" defTabSz="762000" eaLnBrk="0" hangingPunct="0"/>
            <a:endParaRPr lang="en-GB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429000" y="3352800"/>
            <a:ext cx="21336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ru-RU" b="1">
                <a:solidFill>
                  <a:srgbClr val="800000"/>
                </a:solidFill>
              </a:rPr>
              <a:t>Социальное инвестирование и филантропия</a:t>
            </a:r>
            <a:endParaRPr lang="en-GB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348038" y="1844675"/>
            <a:ext cx="2362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b="1">
                <a:solidFill>
                  <a:srgbClr val="800000"/>
                </a:solidFill>
              </a:rPr>
              <a:t>Политический</a:t>
            </a:r>
            <a:endParaRPr lang="ru-RU" sz="1600" b="1">
              <a:solidFill>
                <a:srgbClr val="800000"/>
              </a:solidFill>
            </a:endParaRPr>
          </a:p>
          <a:p>
            <a:pPr algn="ctr" defTabSz="762000" eaLnBrk="0" hangingPunct="0"/>
            <a:r>
              <a:rPr lang="ru-RU" b="1">
                <a:solidFill>
                  <a:srgbClr val="800000"/>
                </a:solidFill>
              </a:rPr>
              <a:t>диалог</a:t>
            </a:r>
            <a:endParaRPr lang="en-GB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 rot="18026836" flipH="1">
            <a:off x="753270" y="3720306"/>
            <a:ext cx="393541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ru-RU" sz="2000" b="1">
                <a:solidFill>
                  <a:srgbClr val="FF0066"/>
                </a:solidFill>
              </a:rPr>
              <a:t>Управление  </a:t>
            </a:r>
          </a:p>
          <a:p>
            <a:pPr algn="ctr" defTabSz="762000" eaLnBrk="0" hangingPunct="0"/>
            <a:r>
              <a:rPr lang="ru-RU" sz="2000" b="1">
                <a:solidFill>
                  <a:srgbClr val="FF0066"/>
                </a:solidFill>
              </a:rPr>
              <a:t>корпоративным влиянием</a:t>
            </a:r>
            <a:endParaRPr lang="en-GB" sz="2000" b="1">
              <a:solidFill>
                <a:srgbClr val="FF0066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 rot="3661582">
            <a:off x="4068763" y="3703637"/>
            <a:ext cx="44513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/>
            <a:r>
              <a:rPr lang="ru-RU" sz="2000" b="1">
                <a:solidFill>
                  <a:srgbClr val="FF0066"/>
                </a:solidFill>
              </a:rPr>
              <a:t>Управление </a:t>
            </a:r>
          </a:p>
          <a:p>
            <a:pPr algn="ctr" defTabSz="762000" eaLnBrk="0" hangingPunct="0"/>
            <a:r>
              <a:rPr lang="ru-RU" sz="2000" b="1">
                <a:solidFill>
                  <a:srgbClr val="FF0066"/>
                </a:solidFill>
              </a:rPr>
              <a:t>корпоративными отношениями</a:t>
            </a:r>
            <a:endParaRPr lang="en-GB" sz="2000" b="1">
              <a:solidFill>
                <a:srgbClr val="FF0066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858000" y="2209800"/>
            <a:ext cx="2057400" cy="1069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Правительство:</a:t>
            </a: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Федеральное</a:t>
            </a: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Местное</a:t>
            </a: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Международное</a:t>
            </a:r>
            <a:endParaRPr lang="ru-RU" sz="1600">
              <a:solidFill>
                <a:srgbClr val="00FFFF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5867400" y="2438400"/>
            <a:ext cx="6858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6019800" y="2743200"/>
            <a:ext cx="6858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096000" y="3124200"/>
            <a:ext cx="609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543800" y="4519613"/>
            <a:ext cx="1439863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Акционеры</a:t>
            </a: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Сотрудники</a:t>
            </a: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Профсоюзы</a:t>
            </a: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Клиенты</a:t>
            </a: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Партнеры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934200" y="5105400"/>
            <a:ext cx="609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7086600" y="5562600"/>
            <a:ext cx="381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85800" y="2057400"/>
            <a:ext cx="1784350" cy="278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Экономика</a:t>
            </a:r>
          </a:p>
          <a:p>
            <a:pPr defTabSz="762000" eaLnBrk="0" hangingPunct="0"/>
            <a:endParaRPr lang="ru-RU" sz="1600" b="1">
              <a:solidFill>
                <a:srgbClr val="00FFFF"/>
              </a:solidFill>
            </a:endParaRP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Общество</a:t>
            </a:r>
          </a:p>
          <a:p>
            <a:pPr defTabSz="762000" eaLnBrk="0" hangingPunct="0"/>
            <a:endParaRPr lang="ru-RU" sz="1600" b="1">
              <a:solidFill>
                <a:srgbClr val="00FFFF"/>
              </a:solidFill>
            </a:endParaRP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Природа</a:t>
            </a:r>
          </a:p>
          <a:p>
            <a:pPr defTabSz="762000" eaLnBrk="0" hangingPunct="0"/>
            <a:endParaRPr lang="ru-RU" sz="1600" b="1">
              <a:solidFill>
                <a:srgbClr val="00FFFF"/>
              </a:solidFill>
            </a:endParaRP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Местные сообщества</a:t>
            </a:r>
          </a:p>
          <a:p>
            <a:pPr defTabSz="762000" eaLnBrk="0" hangingPunct="0"/>
            <a:endParaRPr lang="ru-RU" sz="1600" b="1">
              <a:solidFill>
                <a:srgbClr val="00FFFF"/>
              </a:solidFill>
            </a:endParaRPr>
          </a:p>
          <a:p>
            <a:pPr defTabSz="762000" eaLnBrk="0" hangingPunct="0"/>
            <a:r>
              <a:rPr lang="ru-RU" sz="1600" b="1">
                <a:solidFill>
                  <a:srgbClr val="00FFFF"/>
                </a:solidFill>
              </a:rPr>
              <a:t>НКО</a:t>
            </a:r>
            <a:endParaRPr lang="ru-RU" sz="1600">
              <a:solidFill>
                <a:srgbClr val="00FFFF"/>
              </a:solidFill>
            </a:endParaRPr>
          </a:p>
          <a:p>
            <a:pPr defTabSz="762000" eaLnBrk="0" hangingPunct="0"/>
            <a:endParaRPr lang="ru-RU" sz="1600" b="1">
              <a:solidFill>
                <a:srgbClr val="00FFFF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2438400" y="3200400"/>
            <a:ext cx="685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 flipV="1">
            <a:off x="2514600" y="2743200"/>
            <a:ext cx="685800" cy="152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H="1" flipV="1">
            <a:off x="2667000" y="2362200"/>
            <a:ext cx="6096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V="1">
            <a:off x="6934200" y="4724400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00113" y="1628775"/>
            <a:ext cx="77724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укрепление репутации и и лицензии на ведение производственной деятельности </a:t>
            </a:r>
          </a:p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защита репутации и бренда  </a:t>
            </a:r>
          </a:p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новые возможности для найма, удержания и развития персонала</a:t>
            </a:r>
          </a:p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увеличение влияния и управления нефинансовыми рисками</a:t>
            </a:r>
          </a:p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лучшее понимание условий ведения бизнеса </a:t>
            </a:r>
          </a:p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понимание общественных процессов и укрепление общественного доверия</a:t>
            </a:r>
          </a:p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сохранение рынков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altLang="ru-RU" sz="2000" b="1">
                <a:solidFill>
                  <a:schemeClr val="accent2"/>
                </a:solidFill>
                <a:latin typeface="+mn-lt"/>
                <a:cs typeface="+mn-cs"/>
              </a:rPr>
              <a:t>обеспечение устойчивого развития</a:t>
            </a:r>
          </a:p>
          <a:p>
            <a:pPr marL="365125" indent="-255588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ru-RU" altLang="ru-RU" sz="2000" b="1">
              <a:solidFill>
                <a:schemeClr val="accent2"/>
              </a:solidFill>
              <a:latin typeface="+mn-lt"/>
              <a:cs typeface="+mn-cs"/>
            </a:endParaRP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ru-RU" sz="2800" b="1">
              <a:latin typeface="+mn-lt"/>
              <a:cs typeface="+mn-cs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838200" y="476250"/>
            <a:ext cx="7405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800" b="1">
                <a:solidFill>
                  <a:srgbClr val="800000"/>
                </a:solidFill>
              </a:rPr>
              <a:t>Зачем компаниям нужна </a:t>
            </a:r>
          </a:p>
          <a:p>
            <a:pPr algn="ctr" eaLnBrk="0" hangingPunct="0"/>
            <a:r>
              <a:rPr lang="ru-RU" altLang="ru-RU" sz="2800" b="1">
                <a:solidFill>
                  <a:srgbClr val="800000"/>
                </a:solidFill>
              </a:rPr>
              <a:t>социальная ответственность:</a:t>
            </a:r>
            <a:endParaRPr lang="ru-RU" sz="2800" b="1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Улучшение финансовых показателей фирмы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Укрепление отношений с клиентами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Появление у фирмы новых партнеров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Улучшение отношений с местной властью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Улучшение репутации, имиджа компании в сообществе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Обкатка инновационных технологий/ совершенствование  продукта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Повышение устойчивости при кризисах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Получение преимуществ перед конкурентами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Повышение лояльности сотрудников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smtClean="0"/>
              <a:t>Укрепление политической позиции компании/лидера компании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7030A0"/>
                </a:solidFill>
              </a:rPr>
              <a:t>Влияние социально ответственного поведения компаний на деятельность</a:t>
            </a:r>
            <a:r>
              <a:rPr lang="ru-RU" sz="4000" dirty="0">
                <a:solidFill>
                  <a:srgbClr val="7030A0"/>
                </a:solidFill>
              </a:rPr>
              <a:t> </a:t>
            </a:r>
            <a:r>
              <a:rPr lang="ru-RU" sz="3200" dirty="0">
                <a:solidFill>
                  <a:srgbClr val="7030A0"/>
                </a:solidFill>
              </a:rPr>
              <a:t>компаний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27" name="Group 39"/>
          <p:cNvGraphicFramePr>
            <a:graphicFrameLocks noGrp="1"/>
          </p:cNvGraphicFramePr>
          <p:nvPr>
            <p:ph idx="1"/>
          </p:nvPr>
        </p:nvGraphicFramePr>
        <p:xfrm>
          <a:off x="0" y="549275"/>
          <a:ext cx="9144000" cy="6308725"/>
        </p:xfrm>
        <a:graphic>
          <a:graphicData uri="http://schemas.openxmlformats.org/drawingml/2006/table">
            <a:tbl>
              <a:tblPr/>
              <a:tblGrid>
                <a:gridCol w="1476375"/>
                <a:gridCol w="4175125"/>
                <a:gridCol w="34925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Критерии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Западные модели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Российская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Основные стейкхолдеры по степени важности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персонал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потребители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население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акционеры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государство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собственники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персонал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потребители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Движущие силы развития КСО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сами компании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местные сообщества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государство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-государство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-сами компании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местные власти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Роль некоммерч. организаций (НКО)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НКО многочисленны и многообразны;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являются одной из основных сторон, стимулирующих и/или сотрудничающих  с бизнесом в вопросах КСО;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оказывают большое влияние на общественное мнение  и реальные механизмы воздействия на бизнес в целом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НКО сравнительно немногочисленны;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скорее помощники, чем двигатели социальной ответственности;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не оказывают существенного влияния на общественное мнение и не проявили себя в качестве субъекта социального партнерства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Тенденции социальной отчетности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отчеты инициируются самим бизнесом;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стандарты социальной отчетности адаптированы и широко применяются;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отчеты ориентированы на большинство стейкхолдеров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социальная отчетность находится на начальном этапе;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не рассматривается как целостная система и недооценивается ее полезность в долгосрочной перспективе;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 в основном ориентирована на государство и акционеров и в меньшей степени на общество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7030A0"/>
                </a:solidFill>
              </a:rPr>
              <a:t>Отличия российской модели КСО от западных моделей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AccountAbility</a:t>
            </a:r>
            <a:r>
              <a:rPr lang="en-US" dirty="0" smtClean="0"/>
              <a:t> AA 1000;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GRI (Global Reporting Initiative);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ISO 14 000 (International </a:t>
            </a:r>
            <a:r>
              <a:rPr lang="en-US" dirty="0" err="1" smtClean="0"/>
              <a:t>Standarts</a:t>
            </a:r>
            <a:r>
              <a:rPr lang="en-US" dirty="0" smtClean="0"/>
              <a:t> Organization);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SA 8000, </a:t>
            </a:r>
            <a:r>
              <a:rPr lang="ru-RU" dirty="0" smtClean="0"/>
              <a:t>разработанный </a:t>
            </a:r>
            <a:r>
              <a:rPr lang="en-US" dirty="0" smtClean="0"/>
              <a:t>Social Accountability International`s.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Стандарты КСО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57" name="Group 45"/>
          <p:cNvGraphicFramePr>
            <a:graphicFrameLocks noGrp="1"/>
          </p:cNvGraphicFramePr>
          <p:nvPr>
            <p:ph/>
          </p:nvPr>
        </p:nvGraphicFramePr>
        <p:xfrm>
          <a:off x="0" y="908050"/>
          <a:ext cx="9144000" cy="5975350"/>
        </p:xfrm>
        <a:graphic>
          <a:graphicData uri="http://schemas.openxmlformats.org/drawingml/2006/table">
            <a:tbl>
              <a:tblPr/>
              <a:tblGrid>
                <a:gridCol w="4651375"/>
                <a:gridCol w="449262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Сферы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Социальная защита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38,6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Образование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Здравоохранение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27,3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Спорт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27,3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Досуг молодежи, подростков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25,0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Культура и искусство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22,7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Религия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Поддержка СМИ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9,1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Экология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Поддержка предпринимательства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Правовая защита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50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</a:rPr>
              <a:t>Приоритетные сферы реализации социальных проектов российскими компаниями, 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160000"/>
              </a:lnSpc>
              <a:buFont typeface="Wingdings 3" pitchFamily="18" charset="2"/>
              <a:buNone/>
            </a:pPr>
            <a:r>
              <a:rPr lang="ru-RU" smtClean="0"/>
              <a:t>Высшей формой социальной ответственности бизнеса является включение его в систему социального партнерства. </a:t>
            </a:r>
          </a:p>
          <a:p>
            <a:pPr algn="ctr" eaLnBrk="1" hangingPunct="1">
              <a:lnSpc>
                <a:spcPct val="160000"/>
              </a:lnSpc>
              <a:buFont typeface="Wingdings 3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Под социальным партнерством</a:t>
            </a:r>
            <a:r>
              <a:rPr lang="ru-RU" smtClean="0"/>
              <a:t> следует понимать механизм налаживания  и поддержания конструктивного взаимодействия власти, бизнеса и населения, направленного на решение общественно значимых проблем в социальной, экономической и экологической сферах.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323850" y="69215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9750" y="115888"/>
            <a:ext cx="7151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>
              <a:spcBef>
                <a:spcPct val="50000"/>
              </a:spcBef>
            </a:pPr>
            <a:r>
              <a:rPr lang="ru-RU" sz="2800"/>
              <a:t>КСО: основные докризисные тенденции</a:t>
            </a:r>
            <a:endParaRPr lang="en-US" b="1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07950" y="836613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268288" defTabSz="912813">
              <a:spcAft>
                <a:spcPct val="35000"/>
              </a:spcAft>
              <a:buFont typeface="Wingdings" pitchFamily="2" charset="2"/>
              <a:buNone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23850" y="765175"/>
            <a:ext cx="2303463" cy="5397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254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600" b="1">
                <a:solidFill>
                  <a:srgbClr val="003399"/>
                </a:solidFill>
                <a:latin typeface="Arial" charset="0"/>
                <a:cs typeface="Arial" charset="0"/>
              </a:rPr>
              <a:t>Тенденции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492500" y="765175"/>
            <a:ext cx="4464050" cy="5397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254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1600" b="1">
                <a:solidFill>
                  <a:srgbClr val="003399"/>
                </a:solidFill>
                <a:latin typeface="Arial" charset="0"/>
                <a:cs typeface="Arial" charset="0"/>
              </a:rPr>
              <a:t>Возможные пути решения проблем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700338" y="1773238"/>
            <a:ext cx="7207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77832" name="AutoShape 13"/>
          <p:cNvSpPr>
            <a:spLocks noChangeArrowheads="1"/>
          </p:cNvSpPr>
          <p:nvPr/>
        </p:nvSpPr>
        <p:spPr bwMode="auto">
          <a:xfrm>
            <a:off x="323850" y="1484313"/>
            <a:ext cx="2303463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/>
            <a:r>
              <a:rPr lang="ru-RU" sz="1200"/>
              <a:t>Преобладание функции «коммуникативного инструмента» по сравнению с функцией стратегического управления</a:t>
            </a: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2700338" y="5876925"/>
            <a:ext cx="7207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2700338" y="4724400"/>
            <a:ext cx="7207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2700338" y="3716338"/>
            <a:ext cx="7207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2700338" y="2708275"/>
            <a:ext cx="7207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>
              <a:alpha val="75000"/>
            </a:srgbClr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77837" name="AutoShape 25"/>
          <p:cNvSpPr>
            <a:spLocks noChangeArrowheads="1"/>
          </p:cNvSpPr>
          <p:nvPr/>
        </p:nvSpPr>
        <p:spPr bwMode="auto">
          <a:xfrm>
            <a:off x="323850" y="2492375"/>
            <a:ext cx="2303463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/>
            <a:r>
              <a:rPr lang="ru-RU" sz="1200"/>
              <a:t>Слабость обратных связей со стратегией и политиками</a:t>
            </a:r>
          </a:p>
        </p:txBody>
      </p:sp>
      <p:sp>
        <p:nvSpPr>
          <p:cNvPr id="77838" name="AutoShape 26"/>
          <p:cNvSpPr>
            <a:spLocks noChangeArrowheads="1"/>
          </p:cNvSpPr>
          <p:nvPr/>
        </p:nvSpPr>
        <p:spPr bwMode="auto">
          <a:xfrm>
            <a:off x="323850" y="3500438"/>
            <a:ext cx="2303463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/>
            <a:r>
              <a:rPr lang="ru-RU" sz="1200"/>
              <a:t>Проблематичность диалога и гармонизации интересов стейкхолдеров, их равноценного отражения в отчетности</a:t>
            </a:r>
          </a:p>
        </p:txBody>
      </p:sp>
      <p:sp>
        <p:nvSpPr>
          <p:cNvPr id="77839" name="AutoShape 27"/>
          <p:cNvSpPr>
            <a:spLocks noChangeArrowheads="1"/>
          </p:cNvSpPr>
          <p:nvPr/>
        </p:nvSpPr>
        <p:spPr bwMode="auto">
          <a:xfrm>
            <a:off x="323850" y="4508500"/>
            <a:ext cx="2303463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/>
            <a:r>
              <a:rPr lang="ru-RU" sz="1200"/>
              <a:t>Завышенные ожидания и требования региональных властей и местных сообществ, профсоюзов</a:t>
            </a:r>
          </a:p>
        </p:txBody>
      </p:sp>
      <p:sp>
        <p:nvSpPr>
          <p:cNvPr id="77840" name="AutoShape 28"/>
          <p:cNvSpPr>
            <a:spLocks noChangeArrowheads="1"/>
          </p:cNvSpPr>
          <p:nvPr/>
        </p:nvSpPr>
        <p:spPr bwMode="auto">
          <a:xfrm>
            <a:off x="323850" y="5516563"/>
            <a:ext cx="2303463" cy="1225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/>
            <a:r>
              <a:rPr lang="ru-RU" sz="1200"/>
              <a:t>Незначительный, в большой степени формальный интерес со стороны бизнес-сообщества, прежде всего инвесторов</a:t>
            </a:r>
          </a:p>
        </p:txBody>
      </p:sp>
      <p:sp>
        <p:nvSpPr>
          <p:cNvPr id="77841" name="AutoShape 35"/>
          <p:cNvSpPr>
            <a:spLocks noChangeArrowheads="1"/>
          </p:cNvSpPr>
          <p:nvPr/>
        </p:nvSpPr>
        <p:spPr bwMode="auto">
          <a:xfrm>
            <a:off x="3492500" y="1484313"/>
            <a:ext cx="4535488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>
              <a:buFontTx/>
              <a:buChar char="•"/>
            </a:pPr>
            <a:r>
              <a:rPr lang="ru-RU" sz="1200"/>
              <a:t> Осознание мажоритарными акционерами и высшим менеджментом значения и возможностей социальной отчетности</a:t>
            </a:r>
          </a:p>
          <a:p>
            <a:pPr algn="just" defTabSz="912813"/>
            <a:endParaRPr lang="ru-RU" sz="1200"/>
          </a:p>
        </p:txBody>
      </p:sp>
      <p:sp>
        <p:nvSpPr>
          <p:cNvPr id="77842" name="AutoShape 37"/>
          <p:cNvSpPr>
            <a:spLocks noChangeArrowheads="1"/>
          </p:cNvSpPr>
          <p:nvPr/>
        </p:nvSpPr>
        <p:spPr bwMode="auto">
          <a:xfrm>
            <a:off x="3492500" y="2492375"/>
            <a:ext cx="4535488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>
              <a:buFontTx/>
              <a:buChar char="•"/>
            </a:pPr>
            <a:r>
              <a:rPr lang="ru-RU" sz="1200"/>
              <a:t> Оценка менеджмента по критериям стратегии в сфере устойчивого развития и КСО</a:t>
            </a:r>
          </a:p>
          <a:p>
            <a:pPr defTabSz="912813">
              <a:buFontTx/>
              <a:buChar char="•"/>
            </a:pPr>
            <a:r>
              <a:rPr lang="ru-RU" sz="1200"/>
              <a:t> Создание специализированной вертикали управления КСО</a:t>
            </a:r>
          </a:p>
          <a:p>
            <a:pPr algn="just" defTabSz="912813"/>
            <a:endParaRPr lang="ru-RU" sz="1200"/>
          </a:p>
        </p:txBody>
      </p:sp>
      <p:sp>
        <p:nvSpPr>
          <p:cNvPr id="77843" name="AutoShape 38"/>
          <p:cNvSpPr>
            <a:spLocks noChangeArrowheads="1"/>
          </p:cNvSpPr>
          <p:nvPr/>
        </p:nvSpPr>
        <p:spPr bwMode="auto">
          <a:xfrm>
            <a:off x="3492500" y="3500438"/>
            <a:ext cx="4535488" cy="865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>
              <a:buFontTx/>
              <a:buChar char="•"/>
            </a:pPr>
            <a:r>
              <a:rPr lang="ru-RU" sz="1200"/>
              <a:t> Сбалансированный подход</a:t>
            </a:r>
          </a:p>
          <a:p>
            <a:pPr defTabSz="912813">
              <a:buFontTx/>
              <a:buChar char="•"/>
            </a:pPr>
            <a:r>
              <a:rPr lang="ru-RU" sz="1200"/>
              <a:t> Разработка эффективных стандартных процедур</a:t>
            </a:r>
          </a:p>
          <a:p>
            <a:pPr defTabSz="912813">
              <a:buFontTx/>
              <a:buChar char="•"/>
            </a:pPr>
            <a:r>
              <a:rPr lang="ru-RU" sz="1200"/>
              <a:t> Представление в отчетности реальных проблем и противоречий, отказ от стереотипов, что «всё и всегда хорошо»</a:t>
            </a:r>
          </a:p>
        </p:txBody>
      </p:sp>
      <p:sp>
        <p:nvSpPr>
          <p:cNvPr id="77844" name="AutoShape 39"/>
          <p:cNvSpPr>
            <a:spLocks noChangeArrowheads="1"/>
          </p:cNvSpPr>
          <p:nvPr/>
        </p:nvSpPr>
        <p:spPr bwMode="auto">
          <a:xfrm>
            <a:off x="3492500" y="4508500"/>
            <a:ext cx="4535488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>
              <a:buFontTx/>
              <a:buChar char="•"/>
            </a:pPr>
            <a:r>
              <a:rPr lang="ru-RU" sz="1200"/>
              <a:t> </a:t>
            </a:r>
            <a:r>
              <a:rPr lang="en-US" sz="1200"/>
              <a:t> </a:t>
            </a:r>
            <a:r>
              <a:rPr lang="ru-RU" sz="1200"/>
              <a:t>Диалог, проактивный подход</a:t>
            </a:r>
          </a:p>
          <a:p>
            <a:pPr defTabSz="912813">
              <a:buFontTx/>
              <a:buChar char="•"/>
            </a:pPr>
            <a:r>
              <a:rPr lang="ru-RU" sz="1200"/>
              <a:t>  Следование стратегии компании – главный принцип</a:t>
            </a:r>
          </a:p>
          <a:p>
            <a:pPr defTabSz="912813">
              <a:buFontTx/>
              <a:buChar char="•"/>
            </a:pPr>
            <a:r>
              <a:rPr lang="ru-RU" sz="1200"/>
              <a:t>  Ситуационный подход</a:t>
            </a:r>
          </a:p>
          <a:p>
            <a:pPr algn="just" defTabSz="912813"/>
            <a:endParaRPr lang="ru-RU" sz="1200"/>
          </a:p>
        </p:txBody>
      </p:sp>
      <p:sp>
        <p:nvSpPr>
          <p:cNvPr id="77845" name="AutoShape 40"/>
          <p:cNvSpPr>
            <a:spLocks noChangeArrowheads="1"/>
          </p:cNvSpPr>
          <p:nvPr/>
        </p:nvSpPr>
        <p:spPr bwMode="auto">
          <a:xfrm>
            <a:off x="3492500" y="5516563"/>
            <a:ext cx="4535488" cy="1196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 anchor="ctr"/>
          <a:lstStyle/>
          <a:p>
            <a:pPr defTabSz="912813">
              <a:buFontTx/>
              <a:buChar char="•"/>
            </a:pPr>
            <a:r>
              <a:rPr lang="ru-RU" sz="1200"/>
              <a:t> Повышение информативности, достоверности, качества отчетов</a:t>
            </a:r>
          </a:p>
          <a:p>
            <a:pPr defTabSz="912813">
              <a:buFontTx/>
              <a:buChar char="•"/>
            </a:pPr>
            <a:r>
              <a:rPr lang="ru-RU" sz="1200"/>
              <a:t> Обеспечение связи социальной отчетности с основными интересами инвесторов – корпоративным управлением, финансовыми результатами, оценкой менеджмента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250825" y="1196975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90550" y="457200"/>
            <a:ext cx="7151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>
              <a:spcBef>
                <a:spcPct val="50000"/>
              </a:spcBef>
            </a:pPr>
            <a:r>
              <a:rPr lang="ru-RU" sz="2800"/>
              <a:t>Глобальный  кризис  и  КСО</a:t>
            </a:r>
            <a:endParaRPr lang="en-US" sz="280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77850" y="183515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271463" defTabSz="912813">
              <a:spcAft>
                <a:spcPct val="25000"/>
              </a:spcAft>
              <a:buFont typeface="Wingdings" pitchFamily="2" charset="2"/>
              <a:buNone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700338" y="1628775"/>
            <a:ext cx="3168650" cy="6937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cmpd="dbl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200" b="1">
                <a:solidFill>
                  <a:srgbClr val="FF3300"/>
                </a:solidFill>
                <a:latin typeface="Arial" charset="0"/>
                <a:cs typeface="Arial" charset="0"/>
              </a:rPr>
              <a:t>Деформация привычной модели бизнеса, неочевидность характеристик новой модели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700338" y="4292600"/>
            <a:ext cx="3168650" cy="693738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cmpd="dbl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200" b="1">
                <a:solidFill>
                  <a:srgbClr val="FF3300"/>
                </a:solidFill>
                <a:latin typeface="Arial" charset="0"/>
                <a:cs typeface="Arial" charset="0"/>
              </a:rPr>
              <a:t>Существенное уменьшение масштабов социальных проектов и инвестиций, возрастание сложностей диалога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700338" y="5157788"/>
            <a:ext cx="3168650" cy="69373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cmpd="dbl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200" b="1">
                <a:solidFill>
                  <a:srgbClr val="FF3300"/>
                </a:solidFill>
                <a:latin typeface="Arial" charset="0"/>
                <a:cs typeface="Arial" charset="0"/>
              </a:rPr>
              <a:t>Дальнейшее ослабление позиций бизнеса во взаимоотношениях с государством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700338" y="3429000"/>
            <a:ext cx="3168650" cy="6953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cmpd="dbl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200" b="1">
                <a:solidFill>
                  <a:srgbClr val="FF0000"/>
                </a:solidFill>
                <a:latin typeface="Arial" charset="0"/>
                <a:cs typeface="Arial" charset="0"/>
              </a:rPr>
              <a:t>Стремление компаний осуществлять антикризисные меры за счет «более слабых» и внешних стейкхолдеров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700338" y="2492375"/>
            <a:ext cx="3168650" cy="6953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cmpd="dbl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200" b="1">
                <a:solidFill>
                  <a:srgbClr val="FF3300"/>
                </a:solidFill>
                <a:latin typeface="Arial" charset="0"/>
                <a:cs typeface="Arial" charset="0"/>
              </a:rPr>
              <a:t>Кризис деклараций об устойчивом развитии и КСО, корпоративный эгоизм акционеров и топ-менеджмента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700338" y="6021388"/>
            <a:ext cx="3168650" cy="649287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cmpd="dbl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200" b="1">
                <a:solidFill>
                  <a:srgbClr val="FF3300"/>
                </a:solidFill>
                <a:latin typeface="Arial" charset="0"/>
                <a:cs typeface="Arial" charset="0"/>
              </a:rPr>
              <a:t>Рост запросов регионов и местных сообществ на «софинансирование» социальных расходов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732588" y="1700213"/>
            <a:ext cx="2016125" cy="14414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 cmpd="dbl" algn="ctr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>
                <a:solidFill>
                  <a:srgbClr val="009900"/>
                </a:solidFill>
                <a:latin typeface="Arial" charset="0"/>
                <a:cs typeface="Arial" charset="0"/>
              </a:rPr>
              <a:t>Открытое признание проблем и их причин, разработка эффективных антикризисных программ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>
            <a:off x="2124075" y="2708275"/>
            <a:ext cx="360363" cy="2303463"/>
          </a:xfrm>
          <a:prstGeom prst="homePlate">
            <a:avLst>
              <a:gd name="adj" fmla="val 97796"/>
            </a:avLst>
          </a:prstGeom>
          <a:gradFill rotWithShape="1">
            <a:gsLst>
              <a:gs pos="0">
                <a:schemeClr val="tx1">
                  <a:alpha val="75000"/>
                </a:schemeClr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6227763" y="2708275"/>
            <a:ext cx="360362" cy="2303463"/>
          </a:xfrm>
          <a:prstGeom prst="homePlate">
            <a:avLst>
              <a:gd name="adj" fmla="val 97796"/>
            </a:avLst>
          </a:prstGeom>
          <a:gradFill rotWithShape="1">
            <a:gsLst>
              <a:gs pos="0">
                <a:srgbClr val="FFFFCC">
                  <a:alpha val="75000"/>
                </a:srgbClr>
              </a:gs>
              <a:gs pos="100000">
                <a:srgbClr val="CCCC00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50825" y="2060575"/>
            <a:ext cx="1584325" cy="338455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Финансовый кризис, </a:t>
            </a:r>
          </a:p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рецессия и КСО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732588" y="3357563"/>
            <a:ext cx="2016125" cy="9366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38100" cmpd="dbl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b="1">
                <a:solidFill>
                  <a:srgbClr val="0099FF"/>
                </a:solidFill>
                <a:latin typeface="Arial" charset="0"/>
                <a:cs typeface="Arial" charset="0"/>
              </a:rPr>
              <a:t>Декларации о КСО в условиях финансового кризиса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732588" y="4581525"/>
            <a:ext cx="2016125" cy="14414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50000">
                <a:schemeClr val="bg1"/>
              </a:gs>
              <a:gs pos="100000">
                <a:srgbClr val="EAEAEA"/>
              </a:gs>
            </a:gsLst>
            <a:lin ang="5400000" scaled="1"/>
          </a:gradFill>
          <a:ln w="38100" cmpd="dbl" algn="ctr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>
                <a:solidFill>
                  <a:srgbClr val="009900"/>
                </a:solidFill>
                <a:latin typeface="Arial" charset="0"/>
                <a:cs typeface="Arial" charset="0"/>
              </a:rPr>
              <a:t>Сбалансированный учет интересов стейкхолдеров в рамках антикризисного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2"/>
          <p:cNvSpPr>
            <a:spLocks noChangeShapeType="1"/>
          </p:cNvSpPr>
          <p:nvPr/>
        </p:nvSpPr>
        <p:spPr bwMode="auto">
          <a:xfrm>
            <a:off x="250825" y="1196975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7151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>
              <a:spcBef>
                <a:spcPct val="50000"/>
              </a:spcBef>
            </a:pPr>
            <a:r>
              <a:rPr lang="ru-RU" sz="2800"/>
              <a:t>Сценарии кризисного и последующего развития КСО и социальной отчетности</a:t>
            </a:r>
            <a:endParaRPr lang="en-US" sz="2800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77850" y="183515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271463" defTabSz="912813">
              <a:spcAft>
                <a:spcPct val="25000"/>
              </a:spcAft>
              <a:buFont typeface="Wingdings" pitchFamily="2" charset="2"/>
              <a:buNone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3203575" y="5949950"/>
            <a:ext cx="2447925" cy="811213"/>
          </a:xfrm>
          <a:prstGeom prst="roundRect">
            <a:avLst>
              <a:gd name="adj" fmla="val 16667"/>
            </a:avLst>
          </a:prstGeom>
          <a:solidFill>
            <a:srgbClr val="CCCC00">
              <a:alpha val="70979"/>
            </a:srgbClr>
          </a:solidFill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912813"/>
            <a:r>
              <a:rPr lang="ru-RU" sz="1600">
                <a:solidFill>
                  <a:srgbClr val="00B050"/>
                </a:solidFill>
              </a:rPr>
              <a:t>Оптимистический, но маловероятный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6227763" y="5949950"/>
            <a:ext cx="2447925" cy="811213"/>
          </a:xfrm>
          <a:prstGeom prst="roundRect">
            <a:avLst>
              <a:gd name="adj" fmla="val 16667"/>
            </a:avLst>
          </a:prstGeom>
          <a:solidFill>
            <a:srgbClr val="CCCC00">
              <a:alpha val="7097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 defTabSz="912813"/>
            <a:r>
              <a:rPr lang="ru-RU" sz="1600">
                <a:solidFill>
                  <a:srgbClr val="7030A0"/>
                </a:solidFill>
              </a:rPr>
              <a:t>Нежелательный, </a:t>
            </a:r>
          </a:p>
          <a:p>
            <a:pPr algn="ctr" defTabSz="912813"/>
            <a:r>
              <a:rPr lang="ru-RU" sz="1600">
                <a:solidFill>
                  <a:srgbClr val="7030A0"/>
                </a:solidFill>
              </a:rPr>
              <a:t>но достаточно близкий к реальности</a:t>
            </a:r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3132138" y="2349500"/>
            <a:ext cx="2735262" cy="3455988"/>
          </a:xfrm>
          <a:custGeom>
            <a:avLst/>
            <a:gdLst>
              <a:gd name="T0" fmla="*/ 2147483647 w 471"/>
              <a:gd name="T1" fmla="*/ 0 h 270"/>
              <a:gd name="T2" fmla="*/ 0 w 471"/>
              <a:gd name="T3" fmla="*/ 0 h 270"/>
              <a:gd name="T4" fmla="*/ 2147483647 w 471"/>
              <a:gd name="T5" fmla="*/ 2147483647 h 270"/>
              <a:gd name="T6" fmla="*/ 0 w 471"/>
              <a:gd name="T7" fmla="*/ 2147483647 h 270"/>
              <a:gd name="T8" fmla="*/ 2147483647 w 471"/>
              <a:gd name="T9" fmla="*/ 2147483647 h 270"/>
              <a:gd name="T10" fmla="*/ 2147483647 w 471"/>
              <a:gd name="T11" fmla="*/ 2147483647 h 270"/>
              <a:gd name="T12" fmla="*/ 2147483647 w 471"/>
              <a:gd name="T13" fmla="*/ 0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"/>
              <a:gd name="T22" fmla="*/ 0 h 270"/>
              <a:gd name="T23" fmla="*/ 471 w 471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" h="270">
                <a:moveTo>
                  <a:pt x="426" y="0"/>
                </a:moveTo>
                <a:lnTo>
                  <a:pt x="0" y="0"/>
                </a:lnTo>
                <a:lnTo>
                  <a:pt x="44" y="135"/>
                </a:lnTo>
                <a:lnTo>
                  <a:pt x="0" y="270"/>
                </a:lnTo>
                <a:lnTo>
                  <a:pt x="426" y="270"/>
                </a:lnTo>
                <a:lnTo>
                  <a:pt x="471" y="135"/>
                </a:lnTo>
                <a:lnTo>
                  <a:pt x="426" y="0"/>
                </a:lnTo>
                <a:close/>
              </a:path>
            </a:pathLst>
          </a:cu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912813"/>
            <a:endParaRPr lang="ru-RU" sz="1200"/>
          </a:p>
        </p:txBody>
      </p:sp>
      <p:sp>
        <p:nvSpPr>
          <p:cNvPr id="79880" name="Freeform 8"/>
          <p:cNvSpPr>
            <a:spLocks/>
          </p:cNvSpPr>
          <p:nvPr/>
        </p:nvSpPr>
        <p:spPr bwMode="auto">
          <a:xfrm>
            <a:off x="6227763" y="2349500"/>
            <a:ext cx="2592387" cy="3455988"/>
          </a:xfrm>
          <a:custGeom>
            <a:avLst/>
            <a:gdLst>
              <a:gd name="T0" fmla="*/ 2147483647 w 471"/>
              <a:gd name="T1" fmla="*/ 0 h 270"/>
              <a:gd name="T2" fmla="*/ 0 w 471"/>
              <a:gd name="T3" fmla="*/ 0 h 270"/>
              <a:gd name="T4" fmla="*/ 2147483647 w 471"/>
              <a:gd name="T5" fmla="*/ 2147483647 h 270"/>
              <a:gd name="T6" fmla="*/ 0 w 471"/>
              <a:gd name="T7" fmla="*/ 2147483647 h 270"/>
              <a:gd name="T8" fmla="*/ 2147483647 w 471"/>
              <a:gd name="T9" fmla="*/ 2147483647 h 270"/>
              <a:gd name="T10" fmla="*/ 2147483647 w 471"/>
              <a:gd name="T11" fmla="*/ 2147483647 h 270"/>
              <a:gd name="T12" fmla="*/ 2147483647 w 471"/>
              <a:gd name="T13" fmla="*/ 0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"/>
              <a:gd name="T22" fmla="*/ 0 h 270"/>
              <a:gd name="T23" fmla="*/ 471 w 471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" h="270">
                <a:moveTo>
                  <a:pt x="426" y="0"/>
                </a:moveTo>
                <a:lnTo>
                  <a:pt x="0" y="0"/>
                </a:lnTo>
                <a:lnTo>
                  <a:pt x="44" y="135"/>
                </a:lnTo>
                <a:lnTo>
                  <a:pt x="0" y="270"/>
                </a:lnTo>
                <a:lnTo>
                  <a:pt x="426" y="270"/>
                </a:lnTo>
                <a:lnTo>
                  <a:pt x="471" y="135"/>
                </a:lnTo>
                <a:lnTo>
                  <a:pt x="426" y="0"/>
                </a:lnTo>
                <a:close/>
              </a:path>
            </a:pathLst>
          </a:cu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912813"/>
            <a:endParaRPr lang="ru-RU" sz="120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50825" y="5949950"/>
            <a:ext cx="2447925" cy="811213"/>
          </a:xfrm>
          <a:prstGeom prst="roundRect">
            <a:avLst>
              <a:gd name="adj" fmla="val 16667"/>
            </a:avLst>
          </a:prstGeom>
          <a:solidFill>
            <a:srgbClr val="CCCC00">
              <a:alpha val="70979"/>
            </a:srgbClr>
          </a:solidFill>
          <a:ln w="1270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 defTabSz="912813">
              <a:defRPr/>
            </a:pPr>
            <a:r>
              <a:rPr lang="ru-RU" sz="160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Инерционный,</a:t>
            </a:r>
          </a:p>
          <a:p>
            <a:pPr algn="ctr" defTabSz="912813">
              <a:defRPr/>
            </a:pPr>
            <a:r>
              <a:rPr lang="ru-RU" sz="160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наиболее вероятный</a:t>
            </a:r>
          </a:p>
        </p:txBody>
      </p:sp>
      <p:sp>
        <p:nvSpPr>
          <p:cNvPr id="79882" name="Freeform 10"/>
          <p:cNvSpPr>
            <a:spLocks/>
          </p:cNvSpPr>
          <p:nvPr/>
        </p:nvSpPr>
        <p:spPr bwMode="auto">
          <a:xfrm>
            <a:off x="323850" y="2349500"/>
            <a:ext cx="2663825" cy="3455988"/>
          </a:xfrm>
          <a:custGeom>
            <a:avLst/>
            <a:gdLst>
              <a:gd name="T0" fmla="*/ 2147483647 w 471"/>
              <a:gd name="T1" fmla="*/ 0 h 270"/>
              <a:gd name="T2" fmla="*/ 0 w 471"/>
              <a:gd name="T3" fmla="*/ 0 h 270"/>
              <a:gd name="T4" fmla="*/ 2147483647 w 471"/>
              <a:gd name="T5" fmla="*/ 2147483647 h 270"/>
              <a:gd name="T6" fmla="*/ 0 w 471"/>
              <a:gd name="T7" fmla="*/ 2147483647 h 270"/>
              <a:gd name="T8" fmla="*/ 2147483647 w 471"/>
              <a:gd name="T9" fmla="*/ 2147483647 h 270"/>
              <a:gd name="T10" fmla="*/ 2147483647 w 471"/>
              <a:gd name="T11" fmla="*/ 2147483647 h 270"/>
              <a:gd name="T12" fmla="*/ 2147483647 w 471"/>
              <a:gd name="T13" fmla="*/ 0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"/>
              <a:gd name="T22" fmla="*/ 0 h 270"/>
              <a:gd name="T23" fmla="*/ 471 w 471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" h="270">
                <a:moveTo>
                  <a:pt x="426" y="0"/>
                </a:moveTo>
                <a:lnTo>
                  <a:pt x="0" y="0"/>
                </a:lnTo>
                <a:lnTo>
                  <a:pt x="44" y="135"/>
                </a:lnTo>
                <a:lnTo>
                  <a:pt x="0" y="270"/>
                </a:lnTo>
                <a:lnTo>
                  <a:pt x="426" y="270"/>
                </a:lnTo>
                <a:lnTo>
                  <a:pt x="471" y="135"/>
                </a:lnTo>
                <a:lnTo>
                  <a:pt x="426" y="0"/>
                </a:lnTo>
                <a:close/>
              </a:path>
            </a:pathLst>
          </a:custGeom>
          <a:noFill/>
          <a:ln w="15875">
            <a:solidFill>
              <a:srgbClr val="FFFF00"/>
            </a:solidFill>
            <a:round/>
            <a:headEnd/>
            <a:tailEnd/>
          </a:ln>
        </p:spPr>
        <p:txBody>
          <a:bodyPr lIns="0" rIns="0" anchor="ctr"/>
          <a:lstStyle/>
          <a:p>
            <a:pPr defTabSz="912813"/>
            <a:endParaRPr lang="ru-RU" sz="1200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323850" y="1557338"/>
            <a:ext cx="2520950" cy="676275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0" y="0"/>
              </a:cxn>
              <a:cxn ang="0">
                <a:pos x="44" y="135"/>
              </a:cxn>
              <a:cxn ang="0">
                <a:pos x="0" y="270"/>
              </a:cxn>
              <a:cxn ang="0">
                <a:pos x="426" y="270"/>
              </a:cxn>
              <a:cxn ang="0">
                <a:pos x="471" y="135"/>
              </a:cxn>
              <a:cxn ang="0">
                <a:pos x="426" y="0"/>
              </a:cxn>
            </a:cxnLst>
            <a:rect l="0" t="0" r="r" b="b"/>
            <a:pathLst>
              <a:path w="471" h="270">
                <a:moveTo>
                  <a:pt x="426" y="0"/>
                </a:moveTo>
                <a:lnTo>
                  <a:pt x="0" y="0"/>
                </a:lnTo>
                <a:lnTo>
                  <a:pt x="44" y="135"/>
                </a:lnTo>
                <a:lnTo>
                  <a:pt x="0" y="270"/>
                </a:lnTo>
                <a:lnTo>
                  <a:pt x="426" y="270"/>
                </a:lnTo>
                <a:lnTo>
                  <a:pt x="471" y="135"/>
                </a:lnTo>
                <a:lnTo>
                  <a:pt x="426" y="0"/>
                </a:lnTo>
                <a:close/>
              </a:path>
            </a:pathLst>
          </a:custGeom>
          <a:gradFill rotWithShape="1">
            <a:gsLst>
              <a:gs pos="0">
                <a:srgbClr val="CCCC00">
                  <a:alpha val="10001"/>
                </a:srgbClr>
              </a:gs>
              <a:gs pos="50000">
                <a:srgbClr val="CCCC00">
                  <a:gamma/>
                  <a:shade val="46275"/>
                  <a:invGamma/>
                </a:srgbClr>
              </a:gs>
              <a:gs pos="100000">
                <a:srgbClr val="CCCC00">
                  <a:alpha val="10001"/>
                </a:srgbClr>
              </a:gs>
            </a:gsLst>
            <a:lin ang="5400000" scaled="1"/>
          </a:gradFill>
          <a:ln w="38100" cap="flat">
            <a:noFill/>
            <a:prstDash val="solid"/>
            <a:round/>
            <a:headEnd/>
            <a:tailEnd/>
          </a:ln>
          <a:effectLst/>
        </p:spPr>
        <p:txBody>
          <a:bodyPr lIns="0" rIns="0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3132138" y="1557338"/>
            <a:ext cx="2808287" cy="676275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0" y="0"/>
              </a:cxn>
              <a:cxn ang="0">
                <a:pos x="44" y="135"/>
              </a:cxn>
              <a:cxn ang="0">
                <a:pos x="0" y="270"/>
              </a:cxn>
              <a:cxn ang="0">
                <a:pos x="426" y="270"/>
              </a:cxn>
              <a:cxn ang="0">
                <a:pos x="471" y="135"/>
              </a:cxn>
              <a:cxn ang="0">
                <a:pos x="426" y="0"/>
              </a:cxn>
            </a:cxnLst>
            <a:rect l="0" t="0" r="r" b="b"/>
            <a:pathLst>
              <a:path w="471" h="270">
                <a:moveTo>
                  <a:pt x="426" y="0"/>
                </a:moveTo>
                <a:lnTo>
                  <a:pt x="0" y="0"/>
                </a:lnTo>
                <a:lnTo>
                  <a:pt x="44" y="135"/>
                </a:lnTo>
                <a:lnTo>
                  <a:pt x="0" y="270"/>
                </a:lnTo>
                <a:lnTo>
                  <a:pt x="426" y="270"/>
                </a:lnTo>
                <a:lnTo>
                  <a:pt x="471" y="135"/>
                </a:lnTo>
                <a:lnTo>
                  <a:pt x="426" y="0"/>
                </a:lnTo>
                <a:close/>
              </a:path>
            </a:pathLst>
          </a:custGeom>
          <a:gradFill rotWithShape="1">
            <a:gsLst>
              <a:gs pos="0">
                <a:srgbClr val="CCCC00">
                  <a:alpha val="41000"/>
                </a:srgbClr>
              </a:gs>
              <a:gs pos="50000">
                <a:srgbClr val="CCCC00">
                  <a:gamma/>
                  <a:shade val="46275"/>
                  <a:invGamma/>
                </a:srgbClr>
              </a:gs>
              <a:gs pos="100000">
                <a:srgbClr val="CCCC00">
                  <a:alpha val="41000"/>
                </a:srgbClr>
              </a:gs>
            </a:gsLst>
            <a:lin ang="5400000" scaled="1"/>
          </a:gradFill>
          <a:ln w="38100" cap="flat">
            <a:noFill/>
            <a:prstDash val="solid"/>
            <a:round/>
            <a:headEnd/>
            <a:tailEnd/>
          </a:ln>
          <a:effectLst/>
        </p:spPr>
        <p:txBody>
          <a:bodyPr lIns="0" rIns="0" anchor="ctr"/>
          <a:lstStyle/>
          <a:p>
            <a:pPr>
              <a:defRPr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79889" name="Freeform 13"/>
          <p:cNvSpPr>
            <a:spLocks/>
          </p:cNvSpPr>
          <p:nvPr/>
        </p:nvSpPr>
        <p:spPr bwMode="auto">
          <a:xfrm>
            <a:off x="6156325" y="1557338"/>
            <a:ext cx="2520950" cy="676275"/>
          </a:xfrm>
          <a:custGeom>
            <a:avLst/>
            <a:gdLst>
              <a:gd name="T0" fmla="*/ 2147483647 w 471"/>
              <a:gd name="T1" fmla="*/ 0 h 270"/>
              <a:gd name="T2" fmla="*/ 0 w 471"/>
              <a:gd name="T3" fmla="*/ 0 h 270"/>
              <a:gd name="T4" fmla="*/ 2147483647 w 471"/>
              <a:gd name="T5" fmla="*/ 2147483647 h 270"/>
              <a:gd name="T6" fmla="*/ 0 w 471"/>
              <a:gd name="T7" fmla="*/ 2147483647 h 270"/>
              <a:gd name="T8" fmla="*/ 2147483647 w 471"/>
              <a:gd name="T9" fmla="*/ 2147483647 h 270"/>
              <a:gd name="T10" fmla="*/ 2147483647 w 471"/>
              <a:gd name="T11" fmla="*/ 2147483647 h 270"/>
              <a:gd name="T12" fmla="*/ 2147483647 w 471"/>
              <a:gd name="T13" fmla="*/ 0 h 2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"/>
              <a:gd name="T22" fmla="*/ 0 h 270"/>
              <a:gd name="T23" fmla="*/ 471 w 471"/>
              <a:gd name="T24" fmla="*/ 270 h 2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" h="270">
                <a:moveTo>
                  <a:pt x="426" y="0"/>
                </a:moveTo>
                <a:lnTo>
                  <a:pt x="0" y="0"/>
                </a:lnTo>
                <a:lnTo>
                  <a:pt x="44" y="135"/>
                </a:lnTo>
                <a:lnTo>
                  <a:pt x="0" y="270"/>
                </a:lnTo>
                <a:lnTo>
                  <a:pt x="426" y="270"/>
                </a:lnTo>
                <a:lnTo>
                  <a:pt x="471" y="135"/>
                </a:lnTo>
                <a:lnTo>
                  <a:pt x="426" y="0"/>
                </a:lnTo>
                <a:close/>
              </a:path>
            </a:pathLst>
          </a:custGeom>
          <a:gradFill rotWithShape="1">
            <a:gsLst>
              <a:gs pos="0">
                <a:srgbClr val="CCCC00"/>
              </a:gs>
              <a:gs pos="50000">
                <a:srgbClr val="5E5E00"/>
              </a:gs>
              <a:gs pos="100000">
                <a:srgbClr val="CCCC00"/>
              </a:gs>
            </a:gsLst>
            <a:lin ang="5400000" scaled="1"/>
          </a:gradFill>
          <a:ln w="38100">
            <a:noFill/>
            <a:round/>
            <a:headEnd/>
            <a:tailEnd/>
          </a:ln>
        </p:spPr>
        <p:txBody>
          <a:bodyPr lIns="0" rIns="0" anchor="ctr"/>
          <a:lstStyle/>
          <a:p>
            <a:pPr defTabSz="912813"/>
            <a:endParaRPr lang="ru-RU" sz="1200"/>
          </a:p>
        </p:txBody>
      </p:sp>
      <p:sp>
        <p:nvSpPr>
          <p:cNvPr id="79890" name="Rectangle 14"/>
          <p:cNvSpPr>
            <a:spLocks noChangeArrowheads="1"/>
          </p:cNvSpPr>
          <p:nvPr/>
        </p:nvSpPr>
        <p:spPr bwMode="auto">
          <a:xfrm>
            <a:off x="755650" y="1700213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/>
            <a:r>
              <a:rPr lang="en-US" sz="1400" b="1">
                <a:solidFill>
                  <a:srgbClr val="FFFFFF"/>
                </a:solidFill>
              </a:rPr>
              <a:t>I</a:t>
            </a:r>
            <a:r>
              <a:rPr lang="ru-RU" sz="1400" b="1">
                <a:solidFill>
                  <a:srgbClr val="FFFFFF"/>
                </a:solidFill>
              </a:rPr>
              <a:t> вариант</a:t>
            </a:r>
            <a:r>
              <a:rPr lang="ru-RU" sz="800" b="1">
                <a:solidFill>
                  <a:srgbClr val="FFFFFF"/>
                </a:solidFill>
              </a:rPr>
              <a:t>  </a:t>
            </a:r>
            <a:endParaRPr lang="ru-RU" sz="800" b="1" i="1"/>
          </a:p>
        </p:txBody>
      </p:sp>
      <p:sp>
        <p:nvSpPr>
          <p:cNvPr id="79891" name="Rectangle 15"/>
          <p:cNvSpPr>
            <a:spLocks noChangeArrowheads="1"/>
          </p:cNvSpPr>
          <p:nvPr/>
        </p:nvSpPr>
        <p:spPr bwMode="auto">
          <a:xfrm>
            <a:off x="3419475" y="1773238"/>
            <a:ext cx="2303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/>
            <a:r>
              <a:rPr lang="en-US" sz="1400" b="1">
                <a:solidFill>
                  <a:srgbClr val="FFFFFF"/>
                </a:solidFill>
              </a:rPr>
              <a:t>II </a:t>
            </a:r>
            <a:r>
              <a:rPr lang="ru-RU" sz="1400" b="1">
                <a:solidFill>
                  <a:srgbClr val="FFFFFF"/>
                </a:solidFill>
              </a:rPr>
              <a:t>вариант</a:t>
            </a:r>
            <a:endParaRPr lang="ru-RU" sz="800" b="1" i="1"/>
          </a:p>
        </p:txBody>
      </p:sp>
      <p:sp>
        <p:nvSpPr>
          <p:cNvPr id="79892" name="Rectangle 16"/>
          <p:cNvSpPr>
            <a:spLocks noChangeArrowheads="1"/>
          </p:cNvSpPr>
          <p:nvPr/>
        </p:nvSpPr>
        <p:spPr bwMode="auto">
          <a:xfrm>
            <a:off x="6372225" y="1773238"/>
            <a:ext cx="2303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2813"/>
            <a:r>
              <a:rPr lang="en-US" sz="1400" b="1">
                <a:solidFill>
                  <a:srgbClr val="FFFFFF"/>
                </a:solidFill>
              </a:rPr>
              <a:t>III </a:t>
            </a:r>
            <a:r>
              <a:rPr lang="ru-RU" sz="1400" b="1">
                <a:solidFill>
                  <a:srgbClr val="FFFFFF"/>
                </a:solidFill>
              </a:rPr>
              <a:t>вариант</a:t>
            </a:r>
            <a:r>
              <a:rPr lang="ru-RU" sz="800" b="1">
                <a:solidFill>
                  <a:srgbClr val="FFFFFF"/>
                </a:solidFill>
              </a:rPr>
              <a:t>  </a:t>
            </a:r>
            <a:endParaRPr lang="ru-RU" sz="800" b="1" i="1"/>
          </a:p>
        </p:txBody>
      </p:sp>
      <p:sp>
        <p:nvSpPr>
          <p:cNvPr id="79893" name="Rectangle 17"/>
          <p:cNvSpPr>
            <a:spLocks noChangeArrowheads="1"/>
          </p:cNvSpPr>
          <p:nvPr/>
        </p:nvSpPr>
        <p:spPr bwMode="auto">
          <a:xfrm>
            <a:off x="500063" y="2357438"/>
            <a:ext cx="2305050" cy="31400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2813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1200"/>
              <a:t>Коммуникативная функция остается преобладающей по отношению к стратегической 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Диалог со стейкхолдерами не получает серьезного содержательного развития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Формально-ритуальные элементы отчетности остаются значительными и преодолеваются очень медленно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Реальный интерес к отчетности со стороны стейкхолдеров не получает импульсов к росту</a:t>
            </a:r>
          </a:p>
        </p:txBody>
      </p:sp>
      <p:sp>
        <p:nvSpPr>
          <p:cNvPr id="79894" name="Rectangle 18"/>
          <p:cNvSpPr>
            <a:spLocks noChangeArrowheads="1"/>
          </p:cNvSpPr>
          <p:nvPr/>
        </p:nvSpPr>
        <p:spPr bwMode="auto">
          <a:xfrm>
            <a:off x="3348038" y="2349500"/>
            <a:ext cx="2305050" cy="31400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2813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1200"/>
              <a:t>Кризис существенно повышает роль КСО как инструмента стратегии и диалога 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Усиливается взаимосвязь отчетности со стратегией и политиками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Возрастает роль КСО как инструмента корпоративного управления и риск-менеджмента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Активизируется диалог, компании принимают на себя значимые обязательства перед стейкхолдерами</a:t>
            </a:r>
          </a:p>
        </p:txBody>
      </p:sp>
      <p:sp>
        <p:nvSpPr>
          <p:cNvPr id="79895" name="Rectangle 19"/>
          <p:cNvSpPr>
            <a:spLocks noChangeArrowheads="1"/>
          </p:cNvSpPr>
          <p:nvPr/>
        </p:nvSpPr>
        <p:spPr bwMode="auto">
          <a:xfrm>
            <a:off x="6443663" y="2349500"/>
            <a:ext cx="2303462" cy="304641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2813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1200"/>
              <a:t>Идеология, понятийный и инструментальный аппараты КСО оказываются скомпрометированными кризисом и неисполненными обязательствами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Общественная актуальность КСО и отчетности  «в реальном выражении» снижается</a:t>
            </a:r>
          </a:p>
          <a:p>
            <a:pPr defTabSz="912813">
              <a:spcBef>
                <a:spcPct val="50000"/>
              </a:spcBef>
              <a:buClr>
                <a:srgbClr val="FFFF00"/>
              </a:buClr>
              <a:buSzPct val="70000"/>
              <a:buFont typeface="Wingdings" pitchFamily="2" charset="2"/>
              <a:buChar char="ü"/>
            </a:pPr>
            <a:r>
              <a:rPr lang="ru-RU" sz="1200"/>
              <a:t> Восстановление и распространение достигнутого сегодня уровня понимания значимости КСО потребует времени и усилий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4100" b="1">
                <a:solidFill>
                  <a:srgbClr val="99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Задание:</a:t>
            </a:r>
            <a:endParaRPr lang="ru-RU" sz="4100" b="1" dirty="0">
              <a:solidFill>
                <a:srgbClr val="990033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ru-RU" sz="2700">
              <a:latin typeface="+mn-lt"/>
              <a:cs typeface="+mn-cs"/>
            </a:endParaRP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700">
                <a:solidFill>
                  <a:schemeClr val="accent2"/>
                </a:solidFill>
                <a:latin typeface="+mn-lt"/>
                <a:cs typeface="+mn-cs"/>
              </a:rPr>
              <a:t>Из Вашего опыта приведите пример инициативы или проекта компании и охарактеризуйте его с точки зрения корпоративного подхода КСО.</a:t>
            </a:r>
            <a:endParaRPr lang="ru-RU" sz="27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Clr>
                <a:srgbClr val="98665C"/>
              </a:buClr>
              <a:buSzPct val="55000"/>
              <a:buFont typeface="Zapf Dingbats" charset="2"/>
              <a:buNone/>
              <a:defRPr/>
            </a:pPr>
            <a:r>
              <a:rPr lang="ru-RU" altLang="en-US" sz="3600">
                <a:solidFill>
                  <a:srgbClr val="800000"/>
                </a:solidFill>
              </a:rPr>
              <a:t>Социальная ответственность в разных сферах влияния</a:t>
            </a:r>
            <a:r>
              <a:rPr lang="ru-RU" altLang="en-US" sz="4000"/>
              <a:t>  </a:t>
            </a:r>
            <a:endParaRPr lang="en-GB" altLang="en-US" sz="400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3850" y="2276475"/>
            <a:ext cx="2590800" cy="9144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rc 5"/>
          <p:cNvSpPr>
            <a:spLocks/>
          </p:cNvSpPr>
          <p:nvPr/>
        </p:nvSpPr>
        <p:spPr bwMode="auto">
          <a:xfrm flipV="1">
            <a:off x="2528888" y="4156075"/>
            <a:ext cx="3959225" cy="1524000"/>
          </a:xfrm>
          <a:custGeom>
            <a:avLst/>
            <a:gdLst>
              <a:gd name="T0" fmla="*/ 0 w 43199"/>
              <a:gd name="T1" fmla="*/ 2147483647 h 21600"/>
              <a:gd name="T2" fmla="*/ 2147483647 w 43199"/>
              <a:gd name="T3" fmla="*/ 2147483647 h 21600"/>
              <a:gd name="T4" fmla="*/ 2147483647 w 43199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-1" y="21486"/>
                </a:moveTo>
                <a:cubicBezTo>
                  <a:pt x="61" y="9601"/>
                  <a:pt x="971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86"/>
                </a:moveTo>
                <a:cubicBezTo>
                  <a:pt x="61" y="9601"/>
                  <a:pt x="971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gradFill rotWithShape="0">
            <a:gsLst>
              <a:gs pos="0">
                <a:srgbClr val="FF31C9"/>
              </a:gs>
              <a:gs pos="100000">
                <a:srgbClr val="643C57"/>
              </a:gs>
            </a:gsLst>
            <a:lin ang="0" scaled="1"/>
          </a:gradFill>
          <a:ln w="762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3657600" y="3775075"/>
            <a:ext cx="1738313" cy="719138"/>
          </a:xfrm>
          <a:custGeom>
            <a:avLst/>
            <a:gdLst>
              <a:gd name="T0" fmla="*/ 2147483647 w 21600"/>
              <a:gd name="T1" fmla="*/ 0 h 21600"/>
              <a:gd name="T2" fmla="*/ 1648622535 w 21600"/>
              <a:gd name="T3" fmla="*/ 116727741 h 21600"/>
              <a:gd name="T4" fmla="*/ 0 w 21600"/>
              <a:gd name="T5" fmla="*/ 398564913 h 21600"/>
              <a:gd name="T6" fmla="*/ 1648622535 w 21600"/>
              <a:gd name="T7" fmla="*/ 680402051 h 21600"/>
              <a:gd name="T8" fmla="*/ 2147483647 w 21600"/>
              <a:gd name="T9" fmla="*/ 797129826 h 21600"/>
              <a:gd name="T10" fmla="*/ 2147483647 w 21600"/>
              <a:gd name="T11" fmla="*/ 680402051 h 21600"/>
              <a:gd name="T12" fmla="*/ 2147483647 w 21600"/>
              <a:gd name="T13" fmla="*/ 398564913 h 21600"/>
              <a:gd name="T14" fmla="*/ 2147483647 w 21600"/>
              <a:gd name="T15" fmla="*/ 11672774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470" y="10800"/>
                </a:moveTo>
                <a:cubicBezTo>
                  <a:pt x="6470" y="13191"/>
                  <a:pt x="8409" y="15130"/>
                  <a:pt x="10800" y="15130"/>
                </a:cubicBezTo>
                <a:cubicBezTo>
                  <a:pt x="13191" y="15130"/>
                  <a:pt x="15130" y="13191"/>
                  <a:pt x="15130" y="10800"/>
                </a:cubicBezTo>
                <a:cubicBezTo>
                  <a:pt x="15130" y="8409"/>
                  <a:pt x="13191" y="6470"/>
                  <a:pt x="10800" y="6470"/>
                </a:cubicBezTo>
                <a:cubicBezTo>
                  <a:pt x="8409" y="6470"/>
                  <a:pt x="6470" y="8409"/>
                  <a:pt x="6470" y="10800"/>
                </a:cubicBez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4149725" y="3795713"/>
            <a:ext cx="792163" cy="7921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200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 flipV="1">
            <a:off x="3671888" y="3789363"/>
            <a:ext cx="1738312" cy="719137"/>
          </a:xfrm>
          <a:custGeom>
            <a:avLst/>
            <a:gdLst>
              <a:gd name="T0" fmla="*/ 2147483647 w 21600"/>
              <a:gd name="T1" fmla="*/ 0 h 21600"/>
              <a:gd name="T2" fmla="*/ 1611095951 w 21600"/>
              <a:gd name="T3" fmla="*/ 398563826 h 21600"/>
              <a:gd name="T4" fmla="*/ 2147483647 w 21600"/>
              <a:gd name="T5" fmla="*/ 228177493 h 21600"/>
              <a:gd name="T6" fmla="*/ 2147483647 w 21600"/>
              <a:gd name="T7" fmla="*/ 3985638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183" y="10800"/>
                </a:moveTo>
                <a:cubicBezTo>
                  <a:pt x="6183" y="10800"/>
                  <a:pt x="6183" y="10800"/>
                  <a:pt x="6183" y="10800"/>
                </a:cubicBezTo>
                <a:cubicBezTo>
                  <a:pt x="6183" y="8250"/>
                  <a:pt x="8250" y="6183"/>
                  <a:pt x="10800" y="6183"/>
                </a:cubicBezTo>
                <a:cubicBezTo>
                  <a:pt x="13349" y="6183"/>
                  <a:pt x="15417" y="8250"/>
                  <a:pt x="15417" y="10800"/>
                </a:cubicBezTo>
                <a:cubicBezTo>
                  <a:pt x="15417" y="10800"/>
                  <a:pt x="15416" y="10800"/>
                  <a:pt x="15416" y="10800"/>
                </a:cubicBezTo>
                <a:lnTo>
                  <a:pt x="21599" y="10800"/>
                </a:lnTo>
                <a:cubicBezTo>
                  <a:pt x="21599" y="10800"/>
                  <a:pt x="21600" y="1080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00"/>
                  <a:pt x="0" y="10800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2520950" y="3352800"/>
            <a:ext cx="3956050" cy="1581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240672323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24067232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458" y="10800"/>
                </a:moveTo>
                <a:cubicBezTo>
                  <a:pt x="3458" y="14855"/>
                  <a:pt x="6745" y="18142"/>
                  <a:pt x="10800" y="18142"/>
                </a:cubicBezTo>
                <a:cubicBezTo>
                  <a:pt x="14855" y="18142"/>
                  <a:pt x="18142" y="14855"/>
                  <a:pt x="18142" y="10800"/>
                </a:cubicBezTo>
                <a:cubicBezTo>
                  <a:pt x="18142" y="6745"/>
                  <a:pt x="14855" y="3458"/>
                  <a:pt x="10800" y="3458"/>
                </a:cubicBezTo>
                <a:cubicBezTo>
                  <a:pt x="6745" y="3458"/>
                  <a:pt x="3458" y="6745"/>
                  <a:pt x="3458" y="10800"/>
                </a:cubicBezTo>
                <a:close/>
              </a:path>
            </a:pathLst>
          </a:custGeom>
          <a:gradFill rotWithShape="0">
            <a:gsLst>
              <a:gs pos="0">
                <a:srgbClr val="9CFE70"/>
              </a:gs>
              <a:gs pos="100000">
                <a:srgbClr val="35501A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3082925" y="3525838"/>
            <a:ext cx="28956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568804685 h 21600"/>
              <a:gd name="T4" fmla="*/ 0 w 21600"/>
              <a:gd name="T5" fmla="*/ 1942169545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1942169545 h 21600"/>
              <a:gd name="T14" fmla="*/ 2147483647 w 21600"/>
              <a:gd name="T15" fmla="*/ 56880468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559" y="10800"/>
                </a:moveTo>
                <a:cubicBezTo>
                  <a:pt x="4559" y="14247"/>
                  <a:pt x="7353" y="17041"/>
                  <a:pt x="10800" y="17041"/>
                </a:cubicBezTo>
                <a:cubicBezTo>
                  <a:pt x="14247" y="17041"/>
                  <a:pt x="17041" y="14247"/>
                  <a:pt x="17041" y="10800"/>
                </a:cubicBezTo>
                <a:cubicBezTo>
                  <a:pt x="17041" y="7353"/>
                  <a:pt x="14247" y="4559"/>
                  <a:pt x="10800" y="4559"/>
                </a:cubicBezTo>
                <a:cubicBezTo>
                  <a:pt x="7353" y="4559"/>
                  <a:pt x="4559" y="7353"/>
                  <a:pt x="4559" y="10800"/>
                </a:cubicBezTo>
                <a:close/>
              </a:path>
            </a:pathLst>
          </a:custGeom>
          <a:gradFill rotWithShape="0">
            <a:gsLst>
              <a:gs pos="0">
                <a:srgbClr val="DEBA54"/>
              </a:gs>
              <a:gs pos="100000">
                <a:srgbClr val="46351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395288" y="2349500"/>
            <a:ext cx="2590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0988" algn="ctr" eaLnBrk="0" hangingPunct="0"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1. </a:t>
            </a:r>
            <a:r>
              <a:rPr lang="ru-RU" sz="2000">
                <a:solidFill>
                  <a:srgbClr val="FFFF00"/>
                </a:solidFill>
              </a:rPr>
              <a:t>Основная   деятельность</a:t>
            </a:r>
            <a:r>
              <a:rPr lang="ru-RU" sz="2200">
                <a:solidFill>
                  <a:srgbClr val="FFFF00"/>
                </a:solidFill>
              </a:rPr>
              <a:t>  </a:t>
            </a:r>
            <a:endParaRPr lang="en-GB" sz="2200"/>
          </a:p>
        </p:txBody>
      </p:sp>
      <p:grpSp>
        <p:nvGrpSpPr>
          <p:cNvPr id="18443" name="Group 13"/>
          <p:cNvGrpSpPr>
            <a:grpSpLocks/>
          </p:cNvGrpSpPr>
          <p:nvPr/>
        </p:nvGrpSpPr>
        <p:grpSpPr bwMode="auto">
          <a:xfrm>
            <a:off x="5940425" y="2060575"/>
            <a:ext cx="2971800" cy="1028700"/>
            <a:chOff x="3400" y="1536"/>
            <a:chExt cx="1708" cy="576"/>
          </a:xfrm>
        </p:grpSpPr>
        <p:sp>
          <p:nvSpPr>
            <p:cNvPr id="18459" name="Rectangle 14"/>
            <p:cNvSpPr>
              <a:spLocks noChangeArrowheads="1"/>
            </p:cNvSpPr>
            <p:nvPr/>
          </p:nvSpPr>
          <p:spPr bwMode="auto">
            <a:xfrm>
              <a:off x="3400" y="1536"/>
              <a:ext cx="1632" cy="576"/>
            </a:xfrm>
            <a:prstGeom prst="rect">
              <a:avLst/>
            </a:prstGeom>
            <a:solidFill>
              <a:srgbClr val="00FF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0" name="Text Box 15"/>
            <p:cNvSpPr txBox="1">
              <a:spLocks noChangeArrowheads="1"/>
            </p:cNvSpPr>
            <p:nvPr/>
          </p:nvSpPr>
          <p:spPr bwMode="auto">
            <a:xfrm>
              <a:off x="3476" y="1680"/>
              <a:ext cx="1632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5125" indent="-280988" eaLnBrk="0" hangingPunct="0">
                <a:spcBef>
                  <a:spcPct val="50000"/>
                </a:spcBef>
              </a:pPr>
              <a:r>
                <a:rPr lang="en-GB" sz="2000">
                  <a:solidFill>
                    <a:srgbClr val="FFFF00"/>
                  </a:solidFill>
                </a:rPr>
                <a:t>2. </a:t>
              </a:r>
              <a:r>
                <a:rPr lang="ru-RU" sz="2000">
                  <a:solidFill>
                    <a:srgbClr val="FFFF00"/>
                  </a:solidFill>
                </a:rPr>
                <a:t>Поставщики и клиенты</a:t>
              </a:r>
              <a:r>
                <a:rPr lang="en-GB" sz="2200">
                  <a:solidFill>
                    <a:srgbClr val="FFFF00"/>
                  </a:solidFill>
                </a:rPr>
                <a:t> </a:t>
              </a:r>
              <a:endParaRPr lang="en-GB" sz="2200"/>
            </a:p>
          </p:txBody>
        </p:sp>
      </p:grpSp>
      <p:grpSp>
        <p:nvGrpSpPr>
          <p:cNvPr id="18444" name="Group 16"/>
          <p:cNvGrpSpPr>
            <a:grpSpLocks/>
          </p:cNvGrpSpPr>
          <p:nvPr/>
        </p:nvGrpSpPr>
        <p:grpSpPr bwMode="auto">
          <a:xfrm>
            <a:off x="5940425" y="5229225"/>
            <a:ext cx="2971800" cy="1031875"/>
            <a:chOff x="3744" y="3360"/>
            <a:chExt cx="1680" cy="576"/>
          </a:xfrm>
        </p:grpSpPr>
        <p:sp>
          <p:nvSpPr>
            <p:cNvPr id="18457" name="Rectangle 17"/>
            <p:cNvSpPr>
              <a:spLocks noChangeArrowheads="1"/>
            </p:cNvSpPr>
            <p:nvPr/>
          </p:nvSpPr>
          <p:spPr bwMode="auto">
            <a:xfrm>
              <a:off x="3744" y="3360"/>
              <a:ext cx="1632" cy="576"/>
            </a:xfrm>
            <a:prstGeom prst="rect">
              <a:avLst/>
            </a:prstGeom>
            <a:solidFill>
              <a:srgbClr val="968636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8" name="Text Box 18"/>
            <p:cNvSpPr txBox="1">
              <a:spLocks noChangeArrowheads="1"/>
            </p:cNvSpPr>
            <p:nvPr/>
          </p:nvSpPr>
          <p:spPr bwMode="auto">
            <a:xfrm>
              <a:off x="3792" y="3504"/>
              <a:ext cx="163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0850" indent="-366713" eaLnBrk="0" hangingPunct="0">
                <a:spcBef>
                  <a:spcPct val="50000"/>
                </a:spcBef>
              </a:pPr>
              <a:r>
                <a:rPr lang="en-GB" sz="2000">
                  <a:solidFill>
                    <a:srgbClr val="FFFF00"/>
                  </a:solidFill>
                </a:rPr>
                <a:t>3. </a:t>
              </a:r>
              <a:r>
                <a:rPr lang="ru-RU" sz="2000">
                  <a:solidFill>
                    <a:srgbClr val="FFFF00"/>
                  </a:solidFill>
                </a:rPr>
                <a:t> Местные сообщества</a:t>
              </a:r>
              <a:endParaRPr lang="en-GB" sz="2000"/>
            </a:p>
          </p:txBody>
        </p:sp>
      </p:grpSp>
      <p:grpSp>
        <p:nvGrpSpPr>
          <p:cNvPr id="18445" name="Group 19"/>
          <p:cNvGrpSpPr>
            <a:grpSpLocks noChangeAspect="1"/>
          </p:cNvGrpSpPr>
          <p:nvPr/>
        </p:nvGrpSpPr>
        <p:grpSpPr bwMode="auto">
          <a:xfrm>
            <a:off x="1692275" y="4437063"/>
            <a:ext cx="1763713" cy="841375"/>
            <a:chOff x="973" y="2810"/>
            <a:chExt cx="1263" cy="602"/>
          </a:xfrm>
        </p:grpSpPr>
        <p:sp>
          <p:nvSpPr>
            <p:cNvPr id="18455" name="Freeform 20"/>
            <p:cNvSpPr>
              <a:spLocks noChangeAspect="1"/>
            </p:cNvSpPr>
            <p:nvPr/>
          </p:nvSpPr>
          <p:spPr bwMode="auto">
            <a:xfrm>
              <a:off x="973" y="3192"/>
              <a:ext cx="535" cy="220"/>
            </a:xfrm>
            <a:custGeom>
              <a:avLst/>
              <a:gdLst>
                <a:gd name="T0" fmla="*/ 246 w 1056"/>
                <a:gd name="T1" fmla="*/ 50 h 432"/>
                <a:gd name="T2" fmla="*/ 123 w 1056"/>
                <a:gd name="T3" fmla="*/ 0 h 432"/>
                <a:gd name="T4" fmla="*/ 0 w 1056"/>
                <a:gd name="T5" fmla="*/ 112 h 432"/>
                <a:gd name="T6" fmla="*/ 271 w 1056"/>
                <a:gd name="T7" fmla="*/ 6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432"/>
                <a:gd name="T14" fmla="*/ 1056 w 1056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432">
                  <a:moveTo>
                    <a:pt x="960" y="192"/>
                  </a:moveTo>
                  <a:lnTo>
                    <a:pt x="480" y="0"/>
                  </a:lnTo>
                  <a:lnTo>
                    <a:pt x="0" y="432"/>
                  </a:lnTo>
                  <a:lnTo>
                    <a:pt x="1056" y="240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6" name="Freeform 21"/>
            <p:cNvSpPr>
              <a:spLocks noChangeAspect="1"/>
            </p:cNvSpPr>
            <p:nvPr/>
          </p:nvSpPr>
          <p:spPr bwMode="auto">
            <a:xfrm>
              <a:off x="1200" y="2810"/>
              <a:ext cx="1036" cy="518"/>
            </a:xfrm>
            <a:custGeom>
              <a:avLst/>
              <a:gdLst>
                <a:gd name="T0" fmla="*/ 0 w 864"/>
                <a:gd name="T1" fmla="*/ 552 h 432"/>
                <a:gd name="T2" fmla="*/ 1035 w 864"/>
                <a:gd name="T3" fmla="*/ 0 h 432"/>
                <a:gd name="T4" fmla="*/ 1242 w 864"/>
                <a:gd name="T5" fmla="*/ 70 h 432"/>
                <a:gd name="T6" fmla="*/ 138 w 864"/>
                <a:gd name="T7" fmla="*/ 621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432"/>
                <a:gd name="T14" fmla="*/ 864 w 864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432">
                  <a:moveTo>
                    <a:pt x="0" y="384"/>
                  </a:moveTo>
                  <a:lnTo>
                    <a:pt x="720" y="0"/>
                  </a:lnTo>
                  <a:lnTo>
                    <a:pt x="864" y="48"/>
                  </a:lnTo>
                  <a:lnTo>
                    <a:pt x="96" y="432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6" name="Group 22"/>
          <p:cNvGrpSpPr>
            <a:grpSpLocks/>
          </p:cNvGrpSpPr>
          <p:nvPr/>
        </p:nvGrpSpPr>
        <p:grpSpPr bwMode="auto">
          <a:xfrm flipH="1">
            <a:off x="5003800" y="4365625"/>
            <a:ext cx="2068513" cy="841375"/>
            <a:chOff x="973" y="2810"/>
            <a:chExt cx="1263" cy="602"/>
          </a:xfrm>
        </p:grpSpPr>
        <p:sp>
          <p:nvSpPr>
            <p:cNvPr id="18453" name="Freeform 23"/>
            <p:cNvSpPr>
              <a:spLocks/>
            </p:cNvSpPr>
            <p:nvPr/>
          </p:nvSpPr>
          <p:spPr bwMode="auto">
            <a:xfrm>
              <a:off x="973" y="3192"/>
              <a:ext cx="535" cy="220"/>
            </a:xfrm>
            <a:custGeom>
              <a:avLst/>
              <a:gdLst>
                <a:gd name="T0" fmla="*/ 246 w 1056"/>
                <a:gd name="T1" fmla="*/ 50 h 432"/>
                <a:gd name="T2" fmla="*/ 123 w 1056"/>
                <a:gd name="T3" fmla="*/ 0 h 432"/>
                <a:gd name="T4" fmla="*/ 0 w 1056"/>
                <a:gd name="T5" fmla="*/ 112 h 432"/>
                <a:gd name="T6" fmla="*/ 271 w 1056"/>
                <a:gd name="T7" fmla="*/ 6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432"/>
                <a:gd name="T14" fmla="*/ 1056 w 1056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432">
                  <a:moveTo>
                    <a:pt x="960" y="192"/>
                  </a:moveTo>
                  <a:lnTo>
                    <a:pt x="480" y="0"/>
                  </a:lnTo>
                  <a:lnTo>
                    <a:pt x="0" y="432"/>
                  </a:lnTo>
                  <a:lnTo>
                    <a:pt x="1056" y="240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Freeform 24"/>
            <p:cNvSpPr>
              <a:spLocks/>
            </p:cNvSpPr>
            <p:nvPr/>
          </p:nvSpPr>
          <p:spPr bwMode="auto">
            <a:xfrm>
              <a:off x="1200" y="2810"/>
              <a:ext cx="1036" cy="518"/>
            </a:xfrm>
            <a:custGeom>
              <a:avLst/>
              <a:gdLst>
                <a:gd name="T0" fmla="*/ 0 w 864"/>
                <a:gd name="T1" fmla="*/ 552 h 432"/>
                <a:gd name="T2" fmla="*/ 1035 w 864"/>
                <a:gd name="T3" fmla="*/ 0 h 432"/>
                <a:gd name="T4" fmla="*/ 1242 w 864"/>
                <a:gd name="T5" fmla="*/ 70 h 432"/>
                <a:gd name="T6" fmla="*/ 138 w 864"/>
                <a:gd name="T7" fmla="*/ 621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432"/>
                <a:gd name="T14" fmla="*/ 864 w 864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432">
                  <a:moveTo>
                    <a:pt x="0" y="384"/>
                  </a:moveTo>
                  <a:lnTo>
                    <a:pt x="720" y="0"/>
                  </a:lnTo>
                  <a:lnTo>
                    <a:pt x="864" y="48"/>
                  </a:lnTo>
                  <a:lnTo>
                    <a:pt x="96" y="432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7" name="Group 25"/>
          <p:cNvGrpSpPr>
            <a:grpSpLocks noChangeAspect="1"/>
          </p:cNvGrpSpPr>
          <p:nvPr/>
        </p:nvGrpSpPr>
        <p:grpSpPr bwMode="auto">
          <a:xfrm flipV="1">
            <a:off x="2843213" y="3213100"/>
            <a:ext cx="1763712" cy="841375"/>
            <a:chOff x="973" y="2810"/>
            <a:chExt cx="1263" cy="602"/>
          </a:xfrm>
        </p:grpSpPr>
        <p:sp>
          <p:nvSpPr>
            <p:cNvPr id="18451" name="Freeform 26"/>
            <p:cNvSpPr>
              <a:spLocks noChangeAspect="1"/>
            </p:cNvSpPr>
            <p:nvPr/>
          </p:nvSpPr>
          <p:spPr bwMode="auto">
            <a:xfrm>
              <a:off x="973" y="3192"/>
              <a:ext cx="535" cy="220"/>
            </a:xfrm>
            <a:custGeom>
              <a:avLst/>
              <a:gdLst>
                <a:gd name="T0" fmla="*/ 246 w 1056"/>
                <a:gd name="T1" fmla="*/ 50 h 432"/>
                <a:gd name="T2" fmla="*/ 123 w 1056"/>
                <a:gd name="T3" fmla="*/ 0 h 432"/>
                <a:gd name="T4" fmla="*/ 0 w 1056"/>
                <a:gd name="T5" fmla="*/ 112 h 432"/>
                <a:gd name="T6" fmla="*/ 271 w 1056"/>
                <a:gd name="T7" fmla="*/ 6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432"/>
                <a:gd name="T14" fmla="*/ 1056 w 1056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432">
                  <a:moveTo>
                    <a:pt x="960" y="192"/>
                  </a:moveTo>
                  <a:lnTo>
                    <a:pt x="480" y="0"/>
                  </a:lnTo>
                  <a:lnTo>
                    <a:pt x="0" y="432"/>
                  </a:lnTo>
                  <a:lnTo>
                    <a:pt x="1056" y="240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Freeform 27"/>
            <p:cNvSpPr>
              <a:spLocks noChangeAspect="1"/>
            </p:cNvSpPr>
            <p:nvPr/>
          </p:nvSpPr>
          <p:spPr bwMode="auto">
            <a:xfrm>
              <a:off x="1200" y="2810"/>
              <a:ext cx="1036" cy="518"/>
            </a:xfrm>
            <a:custGeom>
              <a:avLst/>
              <a:gdLst>
                <a:gd name="T0" fmla="*/ 0 w 864"/>
                <a:gd name="T1" fmla="*/ 552 h 432"/>
                <a:gd name="T2" fmla="*/ 1035 w 864"/>
                <a:gd name="T3" fmla="*/ 0 h 432"/>
                <a:gd name="T4" fmla="*/ 1242 w 864"/>
                <a:gd name="T5" fmla="*/ 70 h 432"/>
                <a:gd name="T6" fmla="*/ 138 w 864"/>
                <a:gd name="T7" fmla="*/ 621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432"/>
                <a:gd name="T14" fmla="*/ 864 w 864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432">
                  <a:moveTo>
                    <a:pt x="0" y="384"/>
                  </a:moveTo>
                  <a:lnTo>
                    <a:pt x="720" y="0"/>
                  </a:lnTo>
                  <a:lnTo>
                    <a:pt x="864" y="48"/>
                  </a:lnTo>
                  <a:lnTo>
                    <a:pt x="96" y="432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48" name="Group 28"/>
          <p:cNvGrpSpPr>
            <a:grpSpLocks noChangeAspect="1"/>
          </p:cNvGrpSpPr>
          <p:nvPr/>
        </p:nvGrpSpPr>
        <p:grpSpPr bwMode="auto">
          <a:xfrm flipH="1" flipV="1">
            <a:off x="4787900" y="3213100"/>
            <a:ext cx="1763713" cy="841375"/>
            <a:chOff x="973" y="2810"/>
            <a:chExt cx="1263" cy="602"/>
          </a:xfrm>
        </p:grpSpPr>
        <p:sp>
          <p:nvSpPr>
            <p:cNvPr id="18449" name="Freeform 29"/>
            <p:cNvSpPr>
              <a:spLocks noChangeAspect="1"/>
            </p:cNvSpPr>
            <p:nvPr/>
          </p:nvSpPr>
          <p:spPr bwMode="auto">
            <a:xfrm>
              <a:off x="973" y="3192"/>
              <a:ext cx="535" cy="220"/>
            </a:xfrm>
            <a:custGeom>
              <a:avLst/>
              <a:gdLst>
                <a:gd name="T0" fmla="*/ 246 w 1056"/>
                <a:gd name="T1" fmla="*/ 50 h 432"/>
                <a:gd name="T2" fmla="*/ 123 w 1056"/>
                <a:gd name="T3" fmla="*/ 0 h 432"/>
                <a:gd name="T4" fmla="*/ 0 w 1056"/>
                <a:gd name="T5" fmla="*/ 112 h 432"/>
                <a:gd name="T6" fmla="*/ 271 w 1056"/>
                <a:gd name="T7" fmla="*/ 6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432"/>
                <a:gd name="T14" fmla="*/ 1056 w 1056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432">
                  <a:moveTo>
                    <a:pt x="960" y="192"/>
                  </a:moveTo>
                  <a:lnTo>
                    <a:pt x="480" y="0"/>
                  </a:lnTo>
                  <a:lnTo>
                    <a:pt x="0" y="432"/>
                  </a:lnTo>
                  <a:lnTo>
                    <a:pt x="1056" y="240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Freeform 30"/>
            <p:cNvSpPr>
              <a:spLocks noChangeAspect="1"/>
            </p:cNvSpPr>
            <p:nvPr/>
          </p:nvSpPr>
          <p:spPr bwMode="auto">
            <a:xfrm>
              <a:off x="1200" y="2810"/>
              <a:ext cx="1036" cy="518"/>
            </a:xfrm>
            <a:custGeom>
              <a:avLst/>
              <a:gdLst>
                <a:gd name="T0" fmla="*/ 0 w 864"/>
                <a:gd name="T1" fmla="*/ 552 h 432"/>
                <a:gd name="T2" fmla="*/ 1035 w 864"/>
                <a:gd name="T3" fmla="*/ 0 h 432"/>
                <a:gd name="T4" fmla="*/ 1242 w 864"/>
                <a:gd name="T5" fmla="*/ 70 h 432"/>
                <a:gd name="T6" fmla="*/ 138 w 864"/>
                <a:gd name="T7" fmla="*/ 621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432"/>
                <a:gd name="T14" fmla="*/ 864 w 864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432">
                  <a:moveTo>
                    <a:pt x="0" y="384"/>
                  </a:moveTo>
                  <a:lnTo>
                    <a:pt x="720" y="0"/>
                  </a:lnTo>
                  <a:lnTo>
                    <a:pt x="864" y="48"/>
                  </a:lnTo>
                  <a:lnTo>
                    <a:pt x="96" y="432"/>
                  </a:lnTo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4100" b="1">
                <a:solidFill>
                  <a:srgbClr val="99003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Задание: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indent="-74613"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ru-RU" sz="2400" b="1">
                <a:solidFill>
                  <a:schemeClr val="hlink"/>
                </a:solidFill>
                <a:latin typeface="+mn-lt"/>
                <a:cs typeface="+mn-cs"/>
              </a:rPr>
              <a:t>представьте результаты по следующей схеме:</a:t>
            </a: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ru-RU" sz="2400" b="1">
              <a:solidFill>
                <a:schemeClr val="hlink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ru-RU" sz="2400">
              <a:solidFill>
                <a:schemeClr val="accent2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400" b="1">
                <a:solidFill>
                  <a:schemeClr val="accent2"/>
                </a:solidFill>
                <a:latin typeface="+mn-lt"/>
                <a:cs typeface="+mn-cs"/>
              </a:rPr>
              <a:t>Компания</a:t>
            </a:r>
            <a:endParaRPr lang="ru-RU" sz="2400">
              <a:solidFill>
                <a:schemeClr val="accent2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400" b="1">
                <a:solidFill>
                  <a:schemeClr val="accent2"/>
                </a:solidFill>
                <a:latin typeface="+mn-lt"/>
                <a:cs typeface="+mn-cs"/>
              </a:rPr>
              <a:t>География проекта</a:t>
            </a:r>
            <a:endParaRPr lang="ru-RU" sz="2400">
              <a:solidFill>
                <a:schemeClr val="accent2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400" b="1">
                <a:solidFill>
                  <a:schemeClr val="accent2"/>
                </a:solidFill>
                <a:latin typeface="+mn-lt"/>
                <a:cs typeface="+mn-cs"/>
              </a:rPr>
              <a:t>Предпосылки проекта и суть проблемы</a:t>
            </a:r>
            <a:endParaRPr lang="ru-RU" sz="2400">
              <a:solidFill>
                <a:schemeClr val="accent2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400" b="1">
                <a:solidFill>
                  <a:schemeClr val="accent2"/>
                </a:solidFill>
                <a:latin typeface="+mn-lt"/>
                <a:cs typeface="+mn-cs"/>
              </a:rPr>
              <a:t>Причины участия компании в проекте</a:t>
            </a:r>
            <a:endParaRPr lang="ru-RU" sz="2400">
              <a:solidFill>
                <a:schemeClr val="accent2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400" b="1">
                <a:solidFill>
                  <a:schemeClr val="accent2"/>
                </a:solidFill>
                <a:latin typeface="+mn-lt"/>
                <a:cs typeface="+mn-cs"/>
              </a:rPr>
              <a:t>Роль компании и  форма ее участия в проекте</a:t>
            </a:r>
            <a:endParaRPr lang="ru-RU" sz="2400">
              <a:solidFill>
                <a:schemeClr val="accent2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400" b="1">
                <a:solidFill>
                  <a:schemeClr val="accent2"/>
                </a:solidFill>
                <a:latin typeface="+mn-lt"/>
                <a:cs typeface="+mn-cs"/>
              </a:rPr>
              <a:t>Результаты проекта</a:t>
            </a:r>
            <a:endParaRPr lang="ru-RU" sz="2400">
              <a:solidFill>
                <a:schemeClr val="accent2"/>
              </a:solidFill>
              <a:latin typeface="+mn-lt"/>
              <a:cs typeface="+mn-cs"/>
            </a:endParaRPr>
          </a:p>
          <a:p>
            <a:pPr marL="609600" indent="-74613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Tx/>
              <a:buAutoNum type="arabicPeriod"/>
              <a:defRPr/>
            </a:pPr>
            <a:endParaRPr lang="ru-RU" sz="24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0" y="0"/>
            <a:ext cx="87153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eaLnBrk="0" hangingPunct="0"/>
            <a:endParaRPr lang="ru-RU" sz="1100">
              <a:latin typeface="Calibri" pitchFamily="34" charset="0"/>
            </a:endParaRPr>
          </a:p>
          <a:p>
            <a:pPr algn="ctr" eaLnBrk="0" hangingPunct="0"/>
            <a:r>
              <a:rPr lang="en-US" sz="2800">
                <a:latin typeface="Calibri" pitchFamily="34" charset="0"/>
              </a:rPr>
              <a:t>http://www.csrjournal.com</a:t>
            </a:r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698341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>
                <a:solidFill>
                  <a:srgbClr val="800000"/>
                </a:solidFill>
              </a:rPr>
              <a:t>Эволюция подхода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612775" y="1439863"/>
          <a:ext cx="7743825" cy="5124450"/>
        </p:xfrm>
        <a:graphic>
          <a:graphicData uri="http://schemas.openxmlformats.org/presentationml/2006/ole">
            <p:oleObj spid="_x0000_s1026" name="Документ" r:id="rId3" imgW="9237692" imgH="611391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Уровни воздействия КСО</a:t>
            </a:r>
            <a:endParaRPr lang="ru-RU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337" t="41460" r="30270" b="17502"/>
          <a:stretch>
            <a:fillRect/>
          </a:stretch>
        </p:blipFill>
        <p:spPr>
          <a:xfrm>
            <a:off x="1357313" y="1928813"/>
            <a:ext cx="6418262" cy="370840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3058</Words>
  <Application>Microsoft PowerPoint</Application>
  <PresentationFormat>Экран (4:3)</PresentationFormat>
  <Paragraphs>423</Paragraphs>
  <Slides>71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3" baseType="lpstr">
      <vt:lpstr>Arial</vt:lpstr>
      <vt:lpstr>Lucida Sans Unicode</vt:lpstr>
      <vt:lpstr>Wingdings 3</vt:lpstr>
      <vt:lpstr>Verdana</vt:lpstr>
      <vt:lpstr>Wingdings 2</vt:lpstr>
      <vt:lpstr>Calibri</vt:lpstr>
      <vt:lpstr>黑体</vt:lpstr>
      <vt:lpstr>Wingdings</vt:lpstr>
      <vt:lpstr>Times</vt:lpstr>
      <vt:lpstr>Times New Roman</vt:lpstr>
      <vt:lpstr>Открытая</vt:lpstr>
      <vt:lpstr>Документ Microsoft Word</vt:lpstr>
      <vt:lpstr>План</vt:lpstr>
      <vt:lpstr>Что такое корпоративная социальная ответственность (КСО) ?</vt:lpstr>
      <vt:lpstr>Корпоративная социальная ответственность</vt:lpstr>
      <vt:lpstr>             Иерархия КСО</vt:lpstr>
      <vt:lpstr>Слайд 5</vt:lpstr>
      <vt:lpstr>Корпоративная социальная ответственность</vt:lpstr>
      <vt:lpstr>Социальная ответственность в разных сферах влияния  </vt:lpstr>
      <vt:lpstr>Эволюция подхода</vt:lpstr>
      <vt:lpstr>Уровни воздействия КСО</vt:lpstr>
      <vt:lpstr>Модели КСО – А. Кэрролл</vt:lpstr>
      <vt:lpstr>       Модель А. Кэрролла</vt:lpstr>
      <vt:lpstr>Интересы участников социальных отношений</vt:lpstr>
      <vt:lpstr>Социальная ответственность: цели участников</vt:lpstr>
      <vt:lpstr>Социальная ответственность: интересы участников</vt:lpstr>
      <vt:lpstr>КСО:ожидаемые результаты</vt:lpstr>
      <vt:lpstr>Модель взаимодействия участников КСО в регионе</vt:lpstr>
      <vt:lpstr>КСО: правила игры</vt:lpstr>
      <vt:lpstr>Основные документы социальной отвественности</vt:lpstr>
      <vt:lpstr>Слайд 19</vt:lpstr>
      <vt:lpstr>Два подхода к социальной ответственности бизнеса</vt:lpstr>
      <vt:lpstr>Основные сферы воздействия КСО </vt:lpstr>
      <vt:lpstr>Основные сферы воздействия КСО </vt:lpstr>
      <vt:lpstr>Концепция «корпоративного эгоизма» (М. Фридман)</vt:lpstr>
      <vt:lpstr>Концепция «корпоративного альтруизма» (П. Друкер)</vt:lpstr>
      <vt:lpstr>Две точки зрения на концепции социальной ответственности бизнеса </vt:lpstr>
      <vt:lpstr>Социальная ответственность корпораций проявляется перед:</vt:lpstr>
      <vt:lpstr>Корпоративная социальная ответственность </vt:lpstr>
      <vt:lpstr>Внешняя и внутренняя среда корпоративной ответственности </vt:lpstr>
      <vt:lpstr>Заинтересованные стороны </vt:lpstr>
      <vt:lpstr>Выделяют следующие виды заинтересованных сторон</vt:lpstr>
      <vt:lpstr>Слайд 31</vt:lpstr>
      <vt:lpstr>Слайд 32</vt:lpstr>
      <vt:lpstr>Социальные инвестиции</vt:lpstr>
      <vt:lpstr>Приоритеты социальной политики компании и управление социальной ответственностью.</vt:lpstr>
      <vt:lpstr>Социальные программы компании </vt:lpstr>
      <vt:lpstr>Направления социальных программ компании</vt:lpstr>
      <vt:lpstr>Что такое «корпоративное гражданство» ?  </vt:lpstr>
      <vt:lpstr>Основные направления корпоративной благотворительности </vt:lpstr>
      <vt:lpstr>Главная цель корпоративной благотворительности</vt:lpstr>
      <vt:lpstr>Составляющие модели социальной ответственности и этики корпорации</vt:lpstr>
      <vt:lpstr>Уровни социальной ответственности </vt:lpstr>
      <vt:lpstr>Уровни социальной ответственности </vt:lpstr>
      <vt:lpstr>Уровни социальной ответственности</vt:lpstr>
      <vt:lpstr>Уровни социальной ответственности</vt:lpstr>
      <vt:lpstr>Уровни социальной ответственности</vt:lpstr>
      <vt:lpstr>Уровни социальной ответственности</vt:lpstr>
      <vt:lpstr>Уровни социальной ответственности</vt:lpstr>
      <vt:lpstr>Показатели, характеризующие социальные программы компаний (1)</vt:lpstr>
      <vt:lpstr>Показатели, характеризующие социальные программы компаний (2)</vt:lpstr>
      <vt:lpstr>Показатели, характеризующие социальные программы компаний (3)</vt:lpstr>
      <vt:lpstr>Показатели, характеризующие социальные программы компаний (4)</vt:lpstr>
      <vt:lpstr>Показатели, характеризующие социальные программы компаний (5)</vt:lpstr>
      <vt:lpstr>Показатели, характеризующие социальные программы компаний (6)</vt:lpstr>
      <vt:lpstr>Таблица – Индексы социальной ответственности</vt:lpstr>
      <vt:lpstr> Социальные балансы  (опыт Германии и Франции)  </vt:lpstr>
      <vt:lpstr> Социальные балансы    </vt:lpstr>
      <vt:lpstr>Корпоративная этика и социальная ответственность – как прагматичные элементы стратегии бизнеса</vt:lpstr>
      <vt:lpstr>Слайд 58</vt:lpstr>
      <vt:lpstr>Значимые результаты и преимущества КСО:</vt:lpstr>
      <vt:lpstr> </vt:lpstr>
      <vt:lpstr>Влияние социально ответственного поведения компаний на деятельность компаний</vt:lpstr>
      <vt:lpstr>Отличия российской модели КСО от западных моделей</vt:lpstr>
      <vt:lpstr>Стандарты КСО</vt:lpstr>
      <vt:lpstr>Приоритетные сферы реализации социальных проектов российскими компаниями, % 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</vt:vector>
  </TitlesOfParts>
  <Company>USUE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N. Tkachenko</dc:creator>
  <cp:lastModifiedBy>1</cp:lastModifiedBy>
  <cp:revision>71</cp:revision>
  <dcterms:created xsi:type="dcterms:W3CDTF">2005-05-11T10:16:28Z</dcterms:created>
  <dcterms:modified xsi:type="dcterms:W3CDTF">2014-12-05T17:44:31Z</dcterms:modified>
</cp:coreProperties>
</file>