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90"/>
  </p:notesMasterIdLst>
  <p:sldIdLst>
    <p:sldId id="341" r:id="rId2"/>
    <p:sldId id="380" r:id="rId3"/>
    <p:sldId id="543" r:id="rId4"/>
    <p:sldId id="598" r:id="rId5"/>
    <p:sldId id="599" r:id="rId6"/>
    <p:sldId id="600" r:id="rId7"/>
    <p:sldId id="531" r:id="rId8"/>
    <p:sldId id="605" r:id="rId9"/>
    <p:sldId id="606" r:id="rId10"/>
    <p:sldId id="601" r:id="rId11"/>
    <p:sldId id="602" r:id="rId12"/>
    <p:sldId id="591" r:id="rId13"/>
    <p:sldId id="580" r:id="rId14"/>
    <p:sldId id="593" r:id="rId15"/>
    <p:sldId id="592" r:id="rId16"/>
    <p:sldId id="582" r:id="rId17"/>
    <p:sldId id="583" r:id="rId18"/>
    <p:sldId id="584" r:id="rId19"/>
    <p:sldId id="585" r:id="rId20"/>
    <p:sldId id="586" r:id="rId21"/>
    <p:sldId id="587" r:id="rId22"/>
    <p:sldId id="588" r:id="rId23"/>
    <p:sldId id="589" r:id="rId24"/>
    <p:sldId id="590" r:id="rId25"/>
    <p:sldId id="607" r:id="rId26"/>
    <p:sldId id="608" r:id="rId27"/>
    <p:sldId id="594" r:id="rId28"/>
    <p:sldId id="595" r:id="rId29"/>
    <p:sldId id="596" r:id="rId30"/>
    <p:sldId id="546" r:id="rId31"/>
    <p:sldId id="609" r:id="rId32"/>
    <p:sldId id="610" r:id="rId33"/>
    <p:sldId id="611" r:id="rId34"/>
    <p:sldId id="612" r:id="rId35"/>
    <p:sldId id="547" r:id="rId36"/>
    <p:sldId id="574" r:id="rId37"/>
    <p:sldId id="576" r:id="rId38"/>
    <p:sldId id="539" r:id="rId39"/>
    <p:sldId id="613" r:id="rId40"/>
    <p:sldId id="619" r:id="rId41"/>
    <p:sldId id="620" r:id="rId42"/>
    <p:sldId id="614" r:id="rId43"/>
    <p:sldId id="573" r:id="rId44"/>
    <p:sldId id="572" r:id="rId45"/>
    <p:sldId id="615" r:id="rId46"/>
    <p:sldId id="571" r:id="rId47"/>
    <p:sldId id="616" r:id="rId48"/>
    <p:sldId id="617" r:id="rId49"/>
    <p:sldId id="618" r:id="rId50"/>
    <p:sldId id="535" r:id="rId51"/>
    <p:sldId id="379" r:id="rId52"/>
    <p:sldId id="378" r:id="rId53"/>
    <p:sldId id="545" r:id="rId54"/>
    <p:sldId id="550" r:id="rId55"/>
    <p:sldId id="551" r:id="rId56"/>
    <p:sldId id="552" r:id="rId57"/>
    <p:sldId id="376" r:id="rId58"/>
    <p:sldId id="375" r:id="rId59"/>
    <p:sldId id="548" r:id="rId60"/>
    <p:sldId id="549" r:id="rId61"/>
    <p:sldId id="553" r:id="rId62"/>
    <p:sldId id="554" r:id="rId63"/>
    <p:sldId id="555" r:id="rId64"/>
    <p:sldId id="556" r:id="rId65"/>
    <p:sldId id="557" r:id="rId66"/>
    <p:sldId id="558" r:id="rId67"/>
    <p:sldId id="559" r:id="rId68"/>
    <p:sldId id="560" r:id="rId69"/>
    <p:sldId id="561" r:id="rId70"/>
    <p:sldId id="562" r:id="rId71"/>
    <p:sldId id="563" r:id="rId72"/>
    <p:sldId id="564" r:id="rId73"/>
    <p:sldId id="565" r:id="rId74"/>
    <p:sldId id="566" r:id="rId75"/>
    <p:sldId id="567" r:id="rId76"/>
    <p:sldId id="568" r:id="rId77"/>
    <p:sldId id="569" r:id="rId78"/>
    <p:sldId id="570" r:id="rId79"/>
    <p:sldId id="577" r:id="rId80"/>
    <p:sldId id="578" r:id="rId81"/>
    <p:sldId id="510" r:id="rId82"/>
    <p:sldId id="515" r:id="rId83"/>
    <p:sldId id="509" r:id="rId84"/>
    <p:sldId id="514" r:id="rId85"/>
    <p:sldId id="499" r:id="rId86"/>
    <p:sldId id="492" r:id="rId87"/>
    <p:sldId id="491" r:id="rId88"/>
    <p:sldId id="490" r:id="rId89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800000"/>
    <a:srgbClr val="E5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93" autoAdjust="0"/>
  </p:normalViewPr>
  <p:slideViewPr>
    <p:cSldViewPr>
      <p:cViewPr varScale="1">
        <p:scale>
          <a:sx n="85" d="100"/>
          <a:sy n="85" d="100"/>
        </p:scale>
        <p:origin x="115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348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348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48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fld id="{B34621BE-7A78-40ED-B15E-164F4C6A8D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9482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ACD33F-B568-43B6-ADF1-83314B8795DC}" type="slidenum">
              <a:rPr lang="ru-RU"/>
              <a:pPr/>
              <a:t>49</a:t>
            </a:fld>
            <a:endParaRPr lang="ru-RU"/>
          </a:p>
        </p:txBody>
      </p:sp>
      <p:sp>
        <p:nvSpPr>
          <p:cNvPr id="93187" name="Rectangle 6"/>
          <p:cNvSpPr txBox="1">
            <a:spLocks noGrp="1" noChangeArrowheads="1"/>
          </p:cNvSpPr>
          <p:nvPr/>
        </p:nvSpPr>
        <p:spPr bwMode="auto">
          <a:xfrm>
            <a:off x="3881438" y="8686800"/>
            <a:ext cx="2974975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 defTabSz="393700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635000" algn="l"/>
                <a:tab pos="1270000" algn="l"/>
                <a:tab pos="1903413" algn="l"/>
                <a:tab pos="2538413" algn="l"/>
              </a:tabLst>
            </a:pPr>
            <a:fld id="{62927B9C-42AB-4143-AB89-523A947632DE}" type="slidenum">
              <a:rPr lang="ru-RU" sz="1200">
                <a:solidFill>
                  <a:srgbClr val="000000"/>
                </a:solidFill>
                <a:effectLst/>
                <a:latin typeface="Times New Roman" pitchFamily="18" charset="0"/>
              </a:rPr>
              <a:pPr algn="r" defTabSz="393700" hangingPunct="0"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635000" algn="l"/>
                  <a:tab pos="1270000" algn="l"/>
                  <a:tab pos="1903413" algn="l"/>
                  <a:tab pos="2538413" algn="l"/>
                </a:tabLst>
              </a:pPr>
              <a:t>49</a:t>
            </a:fld>
            <a:endParaRPr lang="ru-RU" sz="1200"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9318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ln/>
        </p:spPr>
      </p:sp>
      <p:sp>
        <p:nvSpPr>
          <p:cNvPr id="93189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wrap="none" lIns="0" tIns="0" rIns="0" bIns="0" anchor="ctr"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288093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3CE63-2C01-44DA-BD13-2F73A251FE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25CBE-7B3C-4C98-99BF-E5ECD1AE3D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6FCFA-948D-4E82-8C5E-39FF9DAB03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9B1DD-36C5-49DB-8BEC-8E0361FE0A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F2225-1E72-45F8-A272-83CE5341D9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E7DA7-2D21-4122-AF7E-C9C61EE242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7C333-0B63-4ABA-938F-D379C4E2D7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E2D01-28F3-41D1-B44B-9EA4A69DD3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C3946-42AB-4ED2-A7EF-286F7146F9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6C99F-0083-4F08-AFAD-E4DE748EB8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E063E-C8EF-470C-AF3F-C03076682F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C4B70200-A0FE-4E24-A1A9-2EC6B9C47E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260350"/>
            <a:ext cx="8713788" cy="2736850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sz="4000" b="1" smtClean="0"/>
              <a:t/>
            </a:r>
            <a:br>
              <a:rPr lang="ru-RU" sz="4000" b="1" smtClean="0"/>
            </a:br>
            <a:endParaRPr lang="ru-RU" sz="3200" b="1" i="1" dirty="0" smtClean="0"/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284538"/>
            <a:ext cx="8135937" cy="3024187"/>
          </a:xfrm>
        </p:spPr>
        <p:txBody>
          <a:bodyPr/>
          <a:lstStyle/>
          <a:p>
            <a:pPr eaLnBrk="1" hangingPunct="1">
              <a:defRPr/>
            </a:pPr>
            <a:endParaRPr lang="en-US" b="1" smtClean="0"/>
          </a:p>
          <a:p>
            <a:pPr eaLnBrk="1" hangingPunct="1">
              <a:defRPr/>
            </a:pPr>
            <a:r>
              <a:rPr lang="ru-RU" sz="4800" b="1" smtClean="0">
                <a:solidFill>
                  <a:srgbClr val="800000"/>
                </a:solidFill>
              </a:rPr>
              <a:t>КОРПОРАТИВНАЯ СОЦИАЛЬНАЯ ОТВЕТСТВЕННОСТЬ</a:t>
            </a:r>
            <a:endParaRPr lang="ru-RU" sz="4800" smtClean="0">
              <a:solidFill>
                <a:srgbClr val="8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800225"/>
          </a:xfrm>
        </p:spPr>
        <p:txBody>
          <a:bodyPr lIns="45720" rIns="228600" anchor="b"/>
          <a:lstStyle/>
          <a:p>
            <a:pPr eaLnBrk="1" hangingPunct="1">
              <a:defRPr/>
            </a:pPr>
            <a:r>
              <a:rPr lang="ru-RU" sz="4600" b="1" smtClean="0">
                <a:solidFill>
                  <a:srgbClr val="FFFF00"/>
                </a:solidFill>
              </a:rPr>
              <a:t>Предпринимательство – это</a:t>
            </a:r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388" y="2492375"/>
            <a:ext cx="8640762" cy="4176713"/>
          </a:xfrm>
        </p:spPr>
        <p:txBody>
          <a:bodyPr lIns="45720" rIns="246888"/>
          <a:lstStyle/>
          <a:p>
            <a:pPr marL="0" indent="0" algn="r" eaLnBrk="1" hangingPunct="1">
              <a:buFont typeface="Wingdings" pitchFamily="2" charset="2"/>
              <a:buNone/>
              <a:defRPr/>
            </a:pPr>
            <a:r>
              <a:rPr lang="ru-RU" b="1" smtClean="0"/>
              <a:t>  инициативная, самостоятельная, добровольная деятельность граждан (группы партнеров) и их объединений, осуществляемая от их имени, на свой риск, под их имущественную ответственность,   направленная на систематическое получение прибыли.  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7175" y="627723"/>
            <a:ext cx="8135938" cy="2005471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228600" anchor="b">
            <a:normAutofit fontScale="900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4800" kern="12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/>
            </a:r>
            <a:br>
              <a:rPr lang="ru-RU" sz="4800" kern="12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</a:br>
            <a:r>
              <a:rPr lang="ru-RU" sz="4800" kern="12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/>
            </a:r>
            <a:br>
              <a:rPr lang="ru-RU" sz="4800" kern="12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</a:br>
            <a:r>
              <a:rPr lang="ru-RU" sz="4800" b="1" kern="12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Качества успешного предпринимателя</a:t>
            </a:r>
            <a:r>
              <a:rPr lang="ru-RU" sz="4800" kern="12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/>
            </a:r>
            <a:br>
              <a:rPr lang="ru-RU" sz="4800" kern="1200" dirty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</a:br>
            <a:r>
              <a:rPr lang="ru-RU" sz="2200" i="1" kern="1200" dirty="0">
                <a:solidFill>
                  <a:srgbClr val="EDE8CD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(данные компании «Эрнст </a:t>
            </a:r>
            <a:r>
              <a:rPr lang="ru-RU" sz="2200" i="1" kern="1200" dirty="0" err="1">
                <a:solidFill>
                  <a:srgbClr val="EDE8CD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энд</a:t>
            </a:r>
            <a:r>
              <a:rPr lang="ru-RU" sz="2200" i="1" kern="1200" dirty="0">
                <a:solidFill>
                  <a:srgbClr val="EDE8CD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 Янг», </a:t>
            </a:r>
            <a:br>
              <a:rPr lang="ru-RU" sz="2200" i="1" kern="1200" dirty="0">
                <a:solidFill>
                  <a:srgbClr val="EDE8CD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</a:br>
            <a:r>
              <a:rPr lang="ru-RU" sz="2200" i="1" kern="1200" dirty="0">
                <a:solidFill>
                  <a:srgbClr val="EDE8CD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  <a:t>опрос 685 предпринимателей по всему миру)</a:t>
            </a:r>
            <a:br>
              <a:rPr lang="ru-RU" sz="2200" i="1" kern="1200" dirty="0">
                <a:solidFill>
                  <a:srgbClr val="EDE8CD"/>
                </a:solidFill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</a:rPr>
            </a:br>
            <a:endParaRPr lang="ru-RU" sz="2200" kern="12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</a:endParaRPr>
          </a:p>
        </p:txBody>
      </p:sp>
      <p:sp>
        <p:nvSpPr>
          <p:cNvPr id="4710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2349500"/>
            <a:ext cx="8351837" cy="4032250"/>
          </a:xfrm>
        </p:spPr>
        <p:txBody>
          <a:bodyPr lIns="45720" rIns="246888"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Дальновидность – 76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Страстность – 73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Усердность -64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Честность – 53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Новаторство – 49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Рискованность – 46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Устойчивость – 42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Инициативность- 41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Умение работать в команде – 37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Гибкость -33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Лояльность – 14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800225"/>
          </a:xfrm>
        </p:spPr>
        <p:txBody>
          <a:bodyPr lIns="45720" rIns="228600" anchor="b"/>
          <a:lstStyle/>
          <a:p>
            <a:pPr eaLnBrk="1" hangingPunct="1">
              <a:defRPr/>
            </a:pPr>
            <a:r>
              <a:rPr lang="ru-RU" sz="4600" b="1" smtClean="0">
                <a:solidFill>
                  <a:srgbClr val="FFFF00"/>
                </a:solidFill>
              </a:rPr>
              <a:t>Человеческие ресурсы - это</a:t>
            </a:r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388" y="2205038"/>
            <a:ext cx="8785225" cy="4652962"/>
          </a:xfrm>
        </p:spPr>
        <p:txBody>
          <a:bodyPr lIns="45720" rIns="246888"/>
          <a:lstStyle/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b="1" smtClean="0"/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ru-RU" b="1" smtClean="0"/>
              <a:t>- совокупность физиологических, психологических, интеллектуальных, конкурентоспособных и других социальных качестве человека, обеспечивающих  его жизнеспособность и позволяющих ему адаптироваться к обществу и прежде всего к условиям трудовой деятельности</a:t>
            </a:r>
            <a:r>
              <a:rPr lang="ru-RU" smtClean="0"/>
              <a:t> </a:t>
            </a:r>
            <a:endParaRPr lang="ru-RU" b="1" smtClean="0"/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ru-RU" b="1" smtClean="0"/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smtClean="0"/>
              <a:t/>
            </a:r>
            <a:br>
              <a:rPr lang="ru-RU" sz="2400" smtClean="0"/>
            </a:br>
            <a:r>
              <a:rPr lang="ru-RU" sz="2400" smtClean="0"/>
              <a:t> 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2305050"/>
          </a:xfrm>
        </p:spPr>
        <p:txBody>
          <a:bodyPr lIns="45720" rIns="228600" anchor="b"/>
          <a:lstStyle/>
          <a:p>
            <a:pPr eaLnBrk="1" hangingPunct="1">
              <a:lnSpc>
                <a:spcPct val="75000"/>
              </a:lnSpc>
              <a:defRPr/>
            </a:pPr>
            <a:r>
              <a:rPr lang="ru-RU" sz="4600" b="1" smtClean="0">
                <a:solidFill>
                  <a:srgbClr val="FFFF00"/>
                </a:solidFill>
              </a:rPr>
              <a:t/>
            </a:r>
            <a:br>
              <a:rPr lang="ru-RU" sz="4600" b="1" smtClean="0">
                <a:solidFill>
                  <a:srgbClr val="FFFF00"/>
                </a:solidFill>
              </a:rPr>
            </a:br>
            <a:r>
              <a:rPr lang="ru-RU" sz="4600" b="1" smtClean="0">
                <a:solidFill>
                  <a:srgbClr val="FFFF00"/>
                </a:solidFill>
              </a:rPr>
              <a:t>Человеческие ресурсы</a:t>
            </a:r>
            <a:br>
              <a:rPr lang="ru-RU" sz="4600" b="1" smtClean="0">
                <a:solidFill>
                  <a:srgbClr val="FFFF00"/>
                </a:solidFill>
              </a:rPr>
            </a:br>
            <a:r>
              <a:rPr lang="ru-RU" sz="2700" b="1" i="1" smtClean="0"/>
              <a:t>можно рассматривать</a:t>
            </a:r>
            <a:br>
              <a:rPr lang="ru-RU" sz="2700" b="1" i="1" smtClean="0"/>
            </a:br>
            <a:r>
              <a:rPr lang="ru-RU" sz="2700" b="1" i="1" smtClean="0"/>
              <a:t> на нескольких уровнях. </a:t>
            </a:r>
            <a:br>
              <a:rPr lang="ru-RU" sz="2700" b="1" i="1" smtClean="0"/>
            </a:br>
            <a:endParaRPr lang="ru-RU" sz="2700" b="1" i="1" smtClean="0"/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388" y="2349500"/>
            <a:ext cx="8713787" cy="4319588"/>
          </a:xfrm>
        </p:spPr>
        <p:txBody>
          <a:bodyPr lIns="45720" rIns="246888"/>
          <a:lstStyle/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ru-RU" sz="2800" b="1" smtClean="0"/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ru-RU" b="1" smtClean="0"/>
              <a:t>Человеческие ресурсы на уровне предприятия - это персонал организации, характеризующийся достаточным уровнем компетенции, профессионализма, желаниями, мотивационными устремлениями, которые проявляются непосредственно в процессе трудовой деятельности. 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/>
            </a:r>
            <a:br>
              <a:rPr lang="ru-RU" sz="2000" smtClean="0"/>
            </a:br>
            <a:r>
              <a:rPr lang="ru-RU" sz="2000" smtClean="0"/>
              <a:t> 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800225"/>
          </a:xfrm>
        </p:spPr>
        <p:txBody>
          <a:bodyPr lIns="45720" rIns="228600" anchor="b"/>
          <a:lstStyle/>
          <a:p>
            <a:pPr eaLnBrk="1" hangingPunct="1">
              <a:defRPr/>
            </a:pPr>
            <a:r>
              <a:rPr lang="ru-RU" sz="4600" b="1" smtClean="0">
                <a:solidFill>
                  <a:srgbClr val="FFFF00"/>
                </a:solidFill>
              </a:rPr>
              <a:t>Социальный капитал</a:t>
            </a:r>
          </a:p>
        </p:txBody>
      </p:sp>
      <p:sp>
        <p:nvSpPr>
          <p:cNvPr id="46182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388" y="2276475"/>
            <a:ext cx="8785225" cy="4392613"/>
          </a:xfrm>
        </p:spPr>
        <p:txBody>
          <a:bodyPr lIns="45720" rIns="246888"/>
          <a:lstStyle/>
          <a:p>
            <a:pPr marL="0" indent="0" algn="r" eaLnBrk="1" hangingPunct="1">
              <a:buFont typeface="Wingdings" pitchFamily="2" charset="2"/>
              <a:buNone/>
              <a:defRPr/>
            </a:pPr>
            <a:endParaRPr lang="ru-RU" sz="2800" smtClean="0"/>
          </a:p>
          <a:p>
            <a:pPr marL="0" indent="0" algn="r" eaLnBrk="1" hangingPunct="1">
              <a:buFont typeface="Wingdings" pitchFamily="2" charset="2"/>
              <a:buNone/>
              <a:defRPr/>
            </a:pPr>
            <a:r>
              <a:rPr lang="ru-RU" b="1" smtClean="0"/>
              <a:t>- можно определить как использование совокупности врожденного и приобретенного потенциала человеческих ресурсов в сфере профессиональных знаний, практических навыков, корпоративной культуры, морально-этических норм.  </a:t>
            </a:r>
          </a:p>
          <a:p>
            <a:pPr marL="0" indent="0" algn="r" eaLnBrk="1" hangingPunct="1">
              <a:buFont typeface="Wingdings" pitchFamily="2" charset="2"/>
              <a:buNone/>
              <a:defRPr/>
            </a:pPr>
            <a:endParaRPr lang="ru-RU" sz="2800" smtClean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188913"/>
            <a:ext cx="8135938" cy="819150"/>
          </a:xfrm>
        </p:spPr>
        <p:txBody>
          <a:bodyPr lIns="45720" rIns="228600" anchor="b"/>
          <a:lstStyle/>
          <a:p>
            <a:pPr eaLnBrk="1" hangingPunct="1">
              <a:defRPr/>
            </a:pPr>
            <a:r>
              <a:rPr lang="ru-RU" sz="3400" b="1" smtClean="0">
                <a:solidFill>
                  <a:srgbClr val="FFFF00"/>
                </a:solidFill>
              </a:rPr>
              <a:t>Конкурентоспособный работник</a:t>
            </a:r>
            <a:r>
              <a:rPr lang="ru-RU" smtClean="0"/>
              <a:t> </a:t>
            </a:r>
          </a:p>
        </p:txBody>
      </p:sp>
      <p:sp>
        <p:nvSpPr>
          <p:cNvPr id="46080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388" y="1125538"/>
            <a:ext cx="8785225" cy="5543550"/>
          </a:xfrm>
        </p:spPr>
        <p:txBody>
          <a:bodyPr lIns="45720" rIns="246888"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smtClean="0"/>
              <a:t> высокий уровень предварительной  подготовки (общеобразовательный уровень,  широкий кругозор, творческое мышление, уровень специальных  профессиональных знаний);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smtClean="0"/>
              <a:t> необходимая степень знаний и навыков, полученных уже на практической работе и в системе профессиональной переподготовки;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smtClean="0"/>
              <a:t> не продажа своей «рабочей силы», а сдача  в аренду своей интеллектуальной собственности (знания и опыта)  на время, зафиксированное в трудовом контракте;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smtClean="0"/>
              <a:t> проявление социальной  ответственности и готовности реализовать свой творческий потенциал в процессе  достижения предприятием конкурентных преимуществ. Работник становится «стейкхолдером»  на данном предприятии;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smtClean="0"/>
              <a:t> высокий уровень взаимного доверия   в отношениях с работодателем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chemeClr val="folHlink"/>
                </a:solidFill>
              </a:rPr>
              <a:t>Социальные инвестиции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844675"/>
            <a:ext cx="8351837" cy="45370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ru-RU" sz="28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sz="3600" b="1" smtClean="0"/>
              <a:t>Социальные  инвестиции – это «вложения в человека», имеющие целью: 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3600" b="1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smtClean="0"/>
              <a:t>развитие персонала;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3600" b="1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smtClean="0"/>
              <a:t>охрану труда и медицинское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3600" b="1" smtClean="0"/>
              <a:t>     обслуживание;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3600" b="1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smtClean="0"/>
              <a:t>обеспечение жильем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93662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smtClean="0">
                <a:solidFill>
                  <a:srgbClr val="CC3300"/>
                </a:solidFill>
              </a:rPr>
              <a:t>Развитие персонала: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1268413"/>
            <a:ext cx="8640763" cy="5329237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smtClean="0"/>
              <a:t> разработка программ обучения и развития персонала;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smtClean="0"/>
              <a:t> сотрудничество с зарубежными компаниями и центрами;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smtClean="0"/>
              <a:t> МВА , семинары, конференции, курсы и т.п.;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smtClean="0"/>
              <a:t> предоставление грантов для профессионального обучения;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smtClean="0"/>
              <a:t> использование системы дистанционного  обучения;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smtClean="0"/>
              <a:t> создание корпоративных учебных центров;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smtClean="0"/>
              <a:t> формирование этических кодексов корпорации;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smtClean="0"/>
              <a:t> реализация программ взаимодействия со школами (стипендии гранты, ознакомительные поездки и т.п.);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/>
              <a:t>	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296988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CC3300"/>
                </a:solidFill>
              </a:rPr>
              <a:t>Охрана труда и медицинское обслуживание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341438"/>
            <a:ext cx="8351837" cy="5040312"/>
          </a:xfrm>
        </p:spPr>
        <p:txBody>
          <a:bodyPr/>
          <a:lstStyle/>
          <a:p>
            <a:pPr algn="l" eaLnBrk="1" hangingPunct="1">
              <a:defRPr/>
            </a:pPr>
            <a:endParaRPr lang="ru-RU" b="1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>
              <a:defRPr/>
            </a:pPr>
            <a:r>
              <a:rPr lang="ru-RU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b="1" smtClean="0"/>
              <a:t> система страхования;</a:t>
            </a:r>
          </a:p>
          <a:p>
            <a:pPr algn="l" eaLnBrk="1" hangingPunct="1">
              <a:defRPr/>
            </a:pPr>
            <a:r>
              <a:rPr lang="ru-RU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b="1" smtClean="0"/>
              <a:t> диспансеризация работников;</a:t>
            </a:r>
          </a:p>
          <a:p>
            <a:pPr algn="l" eaLnBrk="1" hangingPunct="1">
              <a:defRPr/>
            </a:pPr>
            <a:r>
              <a:rPr lang="ru-RU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b="1" smtClean="0"/>
              <a:t> компенсация стоимости путевой на санаторно-курортное лечение;</a:t>
            </a:r>
          </a:p>
          <a:p>
            <a:pPr algn="l" eaLnBrk="1" hangingPunct="1">
              <a:defRPr/>
            </a:pPr>
            <a:r>
              <a:rPr lang="ru-RU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b="1" smtClean="0"/>
              <a:t> содержание негосударственных учреждений здравоохранения</a:t>
            </a:r>
          </a:p>
          <a:p>
            <a:pPr algn="l" eaLnBrk="1" hangingPunct="1">
              <a:defRPr/>
            </a:pPr>
            <a:endParaRPr lang="ru-RU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296988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CC3300"/>
                </a:solidFill>
              </a:rPr>
              <a:t>Обеспечение жильем  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341438"/>
            <a:ext cx="8351837" cy="5040312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  <a:defRPr/>
            </a:pPr>
            <a:endParaRPr lang="ru-RU" sz="2800" b="1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800" b="1" smtClean="0"/>
              <a:t> формирование собственного жилищного фонда;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800" b="1" smtClean="0"/>
              <a:t>предоставление служебного жилья;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800" b="1" smtClean="0"/>
              <a:t> программы ипотечного кредитования;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800" b="1" smtClean="0"/>
              <a:t> программы благоустройства и озеленения города;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800" b="1" smtClean="0"/>
              <a:t> компенсация стоимости путевок на санаторно-курортное лечение;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800" b="1" smtClean="0"/>
              <a:t> содержание негосударственных учреждений здравоохранения.</a:t>
            </a:r>
          </a:p>
          <a:p>
            <a:pPr algn="l" eaLnBrk="1" hangingPunct="1">
              <a:lnSpc>
                <a:spcPct val="90000"/>
              </a:lnSpc>
              <a:defRPr/>
            </a:pPr>
            <a:endParaRPr lang="ru-RU" sz="28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223963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CC3300"/>
                </a:solidFill>
              </a:rPr>
              <a:t> Разделы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0213" y="1484313"/>
            <a:ext cx="8713787" cy="4968875"/>
          </a:xfrm>
        </p:spPr>
        <p:txBody>
          <a:bodyPr/>
          <a:lstStyle/>
          <a:p>
            <a:pPr marL="609600" indent="-609600" algn="l" eaLnBrk="1" hangingPunct="1">
              <a:defRPr/>
            </a:pPr>
            <a:r>
              <a:rPr lang="ru-RU" sz="3600" b="1" smtClean="0">
                <a:latin typeface="Times New Roman" pitchFamily="18" charset="0"/>
              </a:rPr>
              <a:t>Раздел </a:t>
            </a:r>
            <a:r>
              <a:rPr lang="en-US" sz="3600" b="1" smtClean="0">
                <a:latin typeface="Times New Roman" pitchFamily="18" charset="0"/>
              </a:rPr>
              <a:t>I. </a:t>
            </a:r>
            <a:r>
              <a:rPr lang="ru-RU" sz="3600" b="1" smtClean="0">
                <a:latin typeface="Times New Roman" pitchFamily="18" charset="0"/>
              </a:rPr>
              <a:t> </a:t>
            </a:r>
            <a:r>
              <a:rPr lang="ru-RU" sz="3600" b="1" smtClean="0"/>
              <a:t>Основные понятия</a:t>
            </a:r>
          </a:p>
          <a:p>
            <a:pPr marL="609600" indent="-609600" algn="l" eaLnBrk="1" hangingPunct="1">
              <a:defRPr/>
            </a:pPr>
            <a:endParaRPr lang="ru-RU" sz="3600" b="1" smtClean="0"/>
          </a:p>
          <a:p>
            <a:pPr marL="609600" indent="-609600" algn="l" eaLnBrk="1" hangingPunct="1">
              <a:defRPr/>
            </a:pPr>
            <a:r>
              <a:rPr lang="ru-RU" sz="3600" b="1" smtClean="0">
                <a:latin typeface="Times New Roman" pitchFamily="18" charset="0"/>
              </a:rPr>
              <a:t>Раздел </a:t>
            </a:r>
            <a:r>
              <a:rPr lang="en-US" sz="3600" b="1" smtClean="0">
                <a:latin typeface="Times New Roman" pitchFamily="18" charset="0"/>
              </a:rPr>
              <a:t>II.</a:t>
            </a:r>
            <a:r>
              <a:rPr lang="ru-RU" sz="3600" b="1" smtClean="0">
                <a:latin typeface="Times New Roman" pitchFamily="18" charset="0"/>
              </a:rPr>
              <a:t>  </a:t>
            </a:r>
            <a:r>
              <a:rPr lang="ru-RU" sz="3600" b="1" smtClean="0"/>
              <a:t>Историческая эволюция социальной ответственности</a:t>
            </a:r>
          </a:p>
          <a:p>
            <a:pPr marL="609600" indent="-609600" algn="l" eaLnBrk="1" hangingPunct="1">
              <a:defRPr/>
            </a:pPr>
            <a:endParaRPr lang="ru-RU" sz="3600" b="1" smtClean="0"/>
          </a:p>
          <a:p>
            <a:pPr marL="609600" indent="-609600" algn="l" eaLnBrk="1" hangingPunct="1">
              <a:defRPr/>
            </a:pPr>
            <a:r>
              <a:rPr lang="ru-RU" sz="3600" b="1" smtClean="0">
                <a:latin typeface="Times New Roman" pitchFamily="18" charset="0"/>
              </a:rPr>
              <a:t>Раздел </a:t>
            </a:r>
            <a:r>
              <a:rPr lang="en-US" sz="3600" b="1" smtClean="0">
                <a:latin typeface="Times New Roman" pitchFamily="18" charset="0"/>
              </a:rPr>
              <a:t>III. </a:t>
            </a:r>
            <a:r>
              <a:rPr lang="ru-RU" sz="3600" b="1" smtClean="0"/>
              <a:t>Использование 				инновационных социальных 	технологий</a:t>
            </a:r>
            <a:endParaRPr lang="en-US" sz="3600" b="1" smtClean="0">
              <a:latin typeface="Times New Roman" pitchFamily="18" charset="0"/>
            </a:endParaRPr>
          </a:p>
          <a:p>
            <a:pPr marL="609600" indent="-609600" algn="l" eaLnBrk="1" hangingPunct="1">
              <a:defRPr/>
            </a:pPr>
            <a:r>
              <a:rPr lang="ru-RU" sz="3600" b="1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sz="4600" b="1" smtClean="0">
                <a:solidFill>
                  <a:srgbClr val="FFFF00"/>
                </a:solidFill>
              </a:rPr>
              <a:t>Социальное партнерство- </a:t>
            </a:r>
            <a:r>
              <a:rPr lang="ru-RU" sz="4600" b="1" i="1" smtClean="0">
                <a:solidFill>
                  <a:srgbClr val="FFFF00"/>
                </a:solidFill>
              </a:rPr>
              <a:t>это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50825" y="1773238"/>
            <a:ext cx="8713788" cy="489585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b="1" smtClean="0">
                <a:latin typeface="Times New Roman" pitchFamily="18" charset="0"/>
              </a:rPr>
              <a:t>– система взаимоотношений между работниками, работодателями (представителями работодателей), органами государственной власти, органами местного самоуправления, направленная на обеспечение согласования интересов работников и работодателей по вопросам регулирования трудовых отношений и иных, непосредственно связанных с ними отношений.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368425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chemeClr val="folHlink"/>
                </a:solidFill>
              </a:rPr>
              <a:t>Социальное государство</a:t>
            </a:r>
            <a:r>
              <a:rPr lang="ru-RU" smtClean="0"/>
              <a:t> –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2276475"/>
            <a:ext cx="8351837" cy="4105275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b="1" smtClean="0"/>
              <a:t>это правовое демократическое государство, которое провозглашает высшей ценностью человека и создает условия для обеспечения достойной жизни и свободного развития человека.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/>
              <a:t> 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404813"/>
            <a:ext cx="8351837" cy="5976937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smtClean="0"/>
              <a:t>По мнению зарубежных экспертов</a:t>
            </a:r>
            <a:r>
              <a:rPr lang="ru-RU" sz="2400" b="1" smtClean="0">
                <a:hlinkClick r:id="" action="ppaction://noaction"/>
              </a:rPr>
              <a:t>[i]</a:t>
            </a:r>
            <a:r>
              <a:rPr lang="ru-RU" sz="2400" b="1" smtClean="0"/>
              <a:t>, социальное государство стремится установить в стране такой государственный и общественный порядок, который:</a:t>
            </a:r>
            <a:r>
              <a:rPr lang="ru-RU" sz="2400" smtClean="0"/>
              <a:t>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smtClean="0"/>
              <a:t> обеспечивает всем равные возможности развития в соответствии с индивидуальными способностями и заботится о материальном благополучии всех граждан;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400" b="1" smtClean="0"/>
              <a:t> ограничивает власть распоряжения людей над людьми до функционально необходимого уровня и, таким образом, обеспечивает максимум индивидуальной  и общественной свободы;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smtClean="0"/>
              <a:t/>
            </a:r>
            <a:br>
              <a:rPr lang="ru-RU" sz="2400" b="1" smtClean="0"/>
            </a:br>
            <a:r>
              <a:rPr lang="ru-RU" sz="1600" b="1" i="1" smtClean="0">
                <a:hlinkClick r:id="" action="ppaction://noaction"/>
              </a:rPr>
              <a:t>[i]</a:t>
            </a:r>
            <a:r>
              <a:rPr lang="ru-RU" sz="1600" b="1" i="1" smtClean="0"/>
              <a:t> </a:t>
            </a:r>
            <a:r>
              <a:rPr lang="ru-RU" sz="1600" b="1" i="1" smtClean="0">
                <a:solidFill>
                  <a:schemeClr val="bg2"/>
                </a:solidFill>
              </a:rPr>
              <a:t>См.: Государственно-монополистическая социальная политика (теория и практика) конца 70-х годов. М.: ИНИОН. 1980. С. 130. 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1600" b="1" i="1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/>
              <a:t> 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765175"/>
            <a:ext cx="8351837" cy="561657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800" smtClean="0"/>
              <a:t> </a:t>
            </a:r>
            <a:r>
              <a:rPr lang="ru-RU" sz="2800" b="1" smtClean="0"/>
              <a:t>постоянно корректирует распределение растущих доходов и привилегий, обеспечивая  тем самым социальную справедливость по отношению к каждому члену общества;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800" b="1" smtClean="0"/>
              <a:t> осуществляет социальную защиту той части трудоспособного населения, которая не по своей воле  потеряла  возможность реализации своего трудового потенциала;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800" b="1" smtClean="0"/>
              <a:t> гарантирует материальное обеспечение нетрудоспособных членов общества: пожилых людей, инвалидов, детей из малообеспеченных семей и других представителей слабо защищенных слоев населения.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b="1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58432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smtClean="0">
                <a:solidFill>
                  <a:srgbClr val="CC3300"/>
                </a:solidFill>
              </a:rPr>
              <a:t>Характерные черты социального государства</a:t>
            </a:r>
            <a:br>
              <a:rPr lang="ru-RU" sz="3600" b="1" smtClean="0">
                <a:solidFill>
                  <a:srgbClr val="CC3300"/>
                </a:solidFill>
              </a:rPr>
            </a:br>
            <a:r>
              <a:rPr lang="ru-RU" sz="3600" b="1" smtClean="0">
                <a:solidFill>
                  <a:srgbClr val="CC3300"/>
                </a:solidFill>
              </a:rPr>
              <a:t> </a:t>
            </a:r>
            <a:r>
              <a:rPr lang="ru-RU" sz="3600" b="1" smtClean="0">
                <a:solidFill>
                  <a:schemeClr val="tx1"/>
                </a:solidFill>
              </a:rPr>
              <a:t>(</a:t>
            </a:r>
            <a:r>
              <a:rPr lang="ru-RU" sz="2800" b="1" smtClean="0"/>
              <a:t>по мнению экспертов </a:t>
            </a:r>
            <a:r>
              <a:rPr lang="ru-RU" sz="2800" b="1" smtClean="0">
                <a:hlinkClick r:id="" action="ppaction://noaction"/>
              </a:rPr>
              <a:t>[</a:t>
            </a:r>
            <a:r>
              <a:rPr lang="ru-RU" sz="2800" smtClean="0">
                <a:hlinkClick r:id="" action="ppaction://noaction"/>
              </a:rPr>
              <a:t>i]</a:t>
            </a:r>
            <a:r>
              <a:rPr lang="ru-RU" sz="2800" smtClean="0"/>
              <a:t>)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95288" y="1916113"/>
            <a:ext cx="8497887" cy="4681537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>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000" b="1" smtClean="0"/>
              <a:t> высокие расходы общества на заработную плату (40-60% ВВП);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000" b="1" smtClean="0"/>
              <a:t> развитая система социальной защиты, расходы на которую составляют не менее 20-25% ВВП;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000" b="1" smtClean="0"/>
              <a:t> высокая доля социальных расходов в государственном бюджете на здравоохранение (7-9% ВВП) и образование (4-6% ВВП);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000" b="1" smtClean="0"/>
              <a:t> системная государственная деятельность  по обеспечению занятости, создание условий для внедрения эффективных систем профессиональной подготовки, переподготовки и трудоустройства широких слоев населения. 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/>
              <a:t/>
            </a:r>
            <a:br>
              <a:rPr lang="ru-RU" sz="2000" smtClean="0"/>
            </a:br>
            <a:r>
              <a:rPr lang="ru-RU" sz="2000" smtClean="0">
                <a:hlinkClick r:id="" action="ppaction://noaction"/>
              </a:rPr>
              <a:t>[</a:t>
            </a:r>
            <a:r>
              <a:rPr lang="ru-RU" sz="1800" b="1" i="1" smtClean="0">
                <a:hlinkClick r:id="" action="ppaction://noaction"/>
              </a:rPr>
              <a:t>i]</a:t>
            </a:r>
            <a:r>
              <a:rPr lang="ru-RU" sz="1800" b="1" i="1" smtClean="0"/>
              <a:t> </a:t>
            </a:r>
            <a:r>
              <a:rPr lang="ru-RU" sz="1800" b="1" i="1" smtClean="0">
                <a:solidFill>
                  <a:schemeClr val="bg2"/>
                </a:solidFill>
              </a:rPr>
              <a:t>См., напр.: Роик В.Д. Социальная модель государства: опыт стран Европы и выбор современной России // Государственная  власть  и местное самоуправление. 2006. №10. С.30.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081088"/>
          </a:xfrm>
        </p:spPr>
        <p:txBody>
          <a:bodyPr lIns="45720" rIns="228600" anchor="b"/>
          <a:lstStyle/>
          <a:p>
            <a:pPr eaLnBrk="1" hangingPunct="1">
              <a:defRPr/>
            </a:pPr>
            <a:r>
              <a:rPr lang="ru-RU" sz="4600" b="1" smtClean="0">
                <a:solidFill>
                  <a:srgbClr val="FFFF00"/>
                </a:solidFill>
                <a:latin typeface="Arial" charset="0"/>
              </a:rPr>
              <a:t>Предприятие  - это</a:t>
            </a:r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388" y="1557338"/>
            <a:ext cx="8785225" cy="5111750"/>
          </a:xfrm>
        </p:spPr>
        <p:txBody>
          <a:bodyPr lIns="45720" rIns="246888"/>
          <a:lstStyle/>
          <a:p>
            <a:pPr marL="0" indent="0" algn="r" eaLnBrk="1" hangingPunct="1">
              <a:lnSpc>
                <a:spcPct val="80000"/>
              </a:lnSpc>
              <a:buFontTx/>
              <a:buNone/>
              <a:defRPr/>
            </a:pPr>
            <a:endParaRPr lang="ru-RU" sz="2400" smtClean="0"/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smtClean="0"/>
              <a:t>- с</a:t>
            </a:r>
            <a:r>
              <a:rPr lang="ru-RU" sz="2800" b="1" smtClean="0"/>
              <a:t>амостоятельная ячейка  хозяйственной деятельности, имеющая свои права и обязанности,  в которой происходит соединение основных факторов производства (материальные, природные, человеческие ресурсы) в целях, поставленных собственником предприятия. Предприятие –это также социальное сообщество людей с разным социальным статусом, но объединенных общей корпоративной деятельностью  </a:t>
            </a:r>
          </a:p>
          <a:p>
            <a:pPr marL="0" indent="0" algn="r"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b="1" smtClean="0"/>
              <a:t> </a:t>
            </a:r>
            <a:endParaRPr lang="ru-RU" sz="2400" smtClean="0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0"/>
            <a:ext cx="8135938" cy="1268413"/>
          </a:xfrm>
        </p:spPr>
        <p:txBody>
          <a:bodyPr lIns="45720" rIns="228600" anchor="b"/>
          <a:lstStyle/>
          <a:p>
            <a:pPr eaLnBrk="1" hangingPunct="1">
              <a:defRPr/>
            </a:pPr>
            <a:r>
              <a:rPr lang="ru-RU" sz="3200" b="1" smtClean="0">
                <a:solidFill>
                  <a:srgbClr val="FF0000"/>
                </a:solidFill>
              </a:rPr>
              <a:t>Конкурентоспособное предприятие</a:t>
            </a:r>
            <a:r>
              <a:rPr lang="ru-RU" sz="2800" b="1" smtClean="0"/>
              <a:t/>
            </a:r>
            <a:br>
              <a:rPr lang="ru-RU" sz="2800" b="1" smtClean="0"/>
            </a:br>
            <a:r>
              <a:rPr lang="ru-RU" sz="4200" smtClean="0"/>
              <a:t> </a:t>
            </a:r>
            <a:r>
              <a:rPr lang="ru-RU" sz="2300" b="1" i="1" smtClean="0"/>
              <a:t>в условиях современной экономики- это</a:t>
            </a:r>
            <a:r>
              <a:rPr lang="ru-RU" sz="4000" smtClean="0"/>
              <a:t> </a:t>
            </a:r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388" y="1412875"/>
            <a:ext cx="8785225" cy="5256213"/>
          </a:xfrm>
        </p:spPr>
        <p:txBody>
          <a:bodyPr lIns="45720" rIns="246888"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/>
              <a:t>  - продукт этого предприятия  должен пользоваться  относительно устойчивым спросом у потребителя, т.к. должен быть социально востребованным.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/>
              <a:t>  -пользоваться  доверием со стороны своих деловых партнеров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/>
              <a:t>   - акционеры должны получать ожидаемые ими дивиденды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b="1" smtClean="0"/>
              <a:t>  - менеджеры должны иметь соответствующее вознаграждение,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b="1" smtClean="0"/>
              <a:t>  - рядовые наемные работники  -иметь устойчивое рабочее место и достойную заработную плату.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b="1" smtClean="0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/>
              <a:t> 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188913"/>
            <a:ext cx="8351837" cy="6480175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FF0000"/>
                </a:solidFill>
              </a:rPr>
              <a:t>Различия в управлении прибылью и конкурентной способностью</a:t>
            </a:r>
            <a:endParaRPr lang="ru-RU" smtClean="0">
              <a:solidFill>
                <a:srgbClr val="FF0000"/>
              </a:solidFill>
            </a:endParaRPr>
          </a:p>
        </p:txBody>
      </p:sp>
      <p:graphicFrame>
        <p:nvGraphicFramePr>
          <p:cNvPr id="462852" name="Group 4"/>
          <p:cNvGraphicFramePr>
            <a:graphicFrameLocks noGrp="1"/>
          </p:cNvGraphicFramePr>
          <p:nvPr/>
        </p:nvGraphicFramePr>
        <p:xfrm>
          <a:off x="179388" y="1397000"/>
          <a:ext cx="8785225" cy="5246688"/>
        </p:xfrm>
        <a:graphic>
          <a:graphicData uri="http://schemas.openxmlformats.org/drawingml/2006/table">
            <a:tbl>
              <a:tblPr/>
              <a:tblGrid>
                <a:gridCol w="1817687"/>
                <a:gridCol w="3482975"/>
                <a:gridCol w="3484563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Критерии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Прибыль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Конкурентная способность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Концептуальная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основа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Школа научного управления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Концепция социального менеджмента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Объект управления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Финансовые ресурсы и персонал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Человеческие ресурсы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Основная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цель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Получение экономической выгоды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Достижение устойчивого и долгосрочного развития предприятия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681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Средства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достижения цели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Снижение продажной цены   в результате сокращения издержек производства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Развитие социального климата путем увеличения социальных инвестиций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Факторы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конкурентной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борьбы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Ценовой фактор, увеличение объема производства  и  своего  удельного веса на рынке, государственная поддержка.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Высокое качество  продукции,  его инновационный характер, привлекательный  имидж предприятия в глазах общества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1133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Функции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управления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Традиционные: планирование, анализ, контроль и учет; мотивация и стимулирование, наказания и поощрение, принятие решений.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Традиционные плюс новые:   стратегическое планирование развития социального капитала, формирования человеческих ресурсов, развития инноваций.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Методы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наблюдения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Непосредственный контроль, контроллинг, мониторинг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Аудиторское обследование,  аудит конкурентной способности.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081088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smtClean="0">
                <a:solidFill>
                  <a:schemeClr val="folHlink"/>
                </a:solidFill>
              </a:rPr>
              <a:t>П.Ф. Друкер – один из основоположников современного менеджмента, </a:t>
            </a:r>
            <a:r>
              <a:rPr lang="ru-RU" sz="2800" b="1" smtClean="0">
                <a:solidFill>
                  <a:schemeClr val="tx1"/>
                </a:solidFill>
              </a:rPr>
              <a:t>отмечал:</a:t>
            </a:r>
          </a:p>
        </p:txBody>
      </p:sp>
      <p:sp>
        <p:nvSpPr>
          <p:cNvPr id="463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341438"/>
            <a:ext cx="8785225" cy="5327650"/>
          </a:xfrm>
        </p:spPr>
        <p:txBody>
          <a:bodyPr/>
          <a:lstStyle/>
          <a:p>
            <a:pPr marL="609600" indent="-609600" algn="l" eaLnBrk="1" hangingPunct="1">
              <a:lnSpc>
                <a:spcPct val="80000"/>
              </a:lnSpc>
              <a:defRPr/>
            </a:pPr>
            <a:r>
              <a:rPr lang="ru-RU" sz="2000" b="1" smtClean="0"/>
              <a:t>« … концепция максимилизации прибыли на самом деле бессмысленна. Опасность этой концепции заключается в том, что она мифологизирует саму прибыльность коммерческого предприятия . Прибыль – это не причина, не логическое обоснование экономического поведения и экономических решений, а скорее проверка на целесообразность и эффективность…По сути, концепция мотива прибыли  не просто бесполезна – она вредна. Именно она стала главной причиной ложного понимания природы прибыли в нашем обществе. В сущности, цель коммерческой фирмы определяется обществом, поскольку любое коммерческое предприятие остается частью общества. Получение прибыли – не самоцель, а потребность, которую следует объективно определить по отношению к каждой отдельной фирме, ее стратегии, ее нуждам и ее рискам» </a:t>
            </a:r>
          </a:p>
          <a:p>
            <a:pPr marL="609600" indent="-609600" algn="l" eaLnBrk="1" hangingPunct="1">
              <a:lnSpc>
                <a:spcPct val="80000"/>
              </a:lnSpc>
              <a:defRPr/>
            </a:pPr>
            <a:endParaRPr lang="ru-RU" sz="2000" b="1" smtClean="0"/>
          </a:p>
          <a:p>
            <a:pPr marL="609600" indent="-609600" algn="l" eaLnBrk="1" hangingPunct="1">
              <a:lnSpc>
                <a:spcPct val="80000"/>
              </a:lnSpc>
              <a:defRPr/>
            </a:pPr>
            <a:endParaRPr lang="ru-RU" sz="2000" b="1" smtClean="0"/>
          </a:p>
          <a:p>
            <a:pPr marL="609600" indent="-609600"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chemeClr val="folHlink"/>
                </a:solidFill>
              </a:rPr>
              <a:t>(Друкер П.Ф. Энциклопедия менеджмента. – М., Изд. дом «Вильямс».</a:t>
            </a:r>
          </a:p>
          <a:p>
            <a:pPr marL="609600" indent="-609600"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chemeClr val="folHlink"/>
                </a:solidFill>
              </a:rPr>
              <a:t> 2004, стр. 37).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865188"/>
          </a:xfrm>
        </p:spPr>
        <p:txBody>
          <a:bodyPr lIns="45720" rIns="228600" anchor="b"/>
          <a:lstStyle/>
          <a:p>
            <a:pPr eaLnBrk="1" hangingPunct="1">
              <a:lnSpc>
                <a:spcPct val="60000"/>
              </a:lnSpc>
              <a:defRPr/>
            </a:pPr>
            <a:r>
              <a:rPr lang="ru-RU" sz="2700" b="1" smtClean="0">
                <a:solidFill>
                  <a:srgbClr val="FFFF00"/>
                </a:solidFill>
              </a:rPr>
              <a:t>Критерии, определяющие эффективность деятельности предприятия</a:t>
            </a:r>
            <a:r>
              <a:rPr lang="ru-RU" smtClean="0"/>
              <a:t> </a:t>
            </a:r>
          </a:p>
        </p:txBody>
      </p:sp>
      <p:sp>
        <p:nvSpPr>
          <p:cNvPr id="46489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388" y="1557338"/>
            <a:ext cx="8785225" cy="5111750"/>
          </a:xfrm>
        </p:spPr>
        <p:txBody>
          <a:bodyPr lIns="45720" rIns="246888"/>
          <a:lstStyle/>
          <a:p>
            <a:pPr marL="0" indent="0" algn="r" eaLnBrk="1" hangingPunct="1">
              <a:buFont typeface="Wingdings" pitchFamily="2" charset="2"/>
              <a:buNone/>
              <a:defRPr/>
            </a:pPr>
            <a:r>
              <a:rPr lang="ru-RU" smtClean="0"/>
              <a:t> </a:t>
            </a:r>
          </a:p>
        </p:txBody>
      </p:sp>
      <p:graphicFrame>
        <p:nvGraphicFramePr>
          <p:cNvPr id="464900" name="Group 4"/>
          <p:cNvGraphicFramePr>
            <a:graphicFrameLocks noGrp="1"/>
          </p:cNvGraphicFramePr>
          <p:nvPr/>
        </p:nvGraphicFramePr>
        <p:xfrm>
          <a:off x="179388" y="1268413"/>
          <a:ext cx="8964612" cy="5021262"/>
        </p:xfrm>
        <a:graphic>
          <a:graphicData uri="http://schemas.openxmlformats.org/drawingml/2006/table">
            <a:tbl>
              <a:tblPr/>
              <a:tblGrid>
                <a:gridCol w="4075112"/>
                <a:gridCol w="887413"/>
                <a:gridCol w="4002087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Традиционные показатели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↔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Современные показатели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Доход на капитал (прибыль)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↔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Конкурентоспособность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Эффективность инвестиций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↔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Эффективность персонала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Затраты на капитал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↔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Затраты на персонал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Структура финансового баланса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↔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Квалификационная структура капитала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Изменения в финансовом балансе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↔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Изменения в составе персонала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Амортизация основных фондов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↔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Использование потенциальных возможностей персонала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План капитальных инвестиций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↔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План развития персонала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Структура капитала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↔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Структура мотивации персонала (соотношение базовой и переменной компенсации)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Прирост капитала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↔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Затраты на подготовку и переподготовку персонала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Долгосрочное и краткосрочное финансирования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↔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Проектирование затрат на контакты с менеджерами, охрану окружающей среды, местную социальную инфраструктуру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Минимизация финансовых рисков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↔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5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Минимизация социальных рисков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chemeClr val="folHlink"/>
                </a:solidFill>
              </a:rPr>
              <a:t>Раздел </a:t>
            </a:r>
            <a:r>
              <a:rPr lang="en-US" b="1" smtClean="0">
                <a:solidFill>
                  <a:schemeClr val="folHlink"/>
                </a:solidFill>
              </a:rPr>
              <a:t>I.</a:t>
            </a:r>
            <a:r>
              <a:rPr lang="ru-RU" b="1" smtClean="0">
                <a:solidFill>
                  <a:schemeClr val="folHlink"/>
                </a:solidFill>
              </a:rPr>
              <a:t/>
            </a:r>
            <a:br>
              <a:rPr lang="ru-RU" b="1" smtClean="0">
                <a:solidFill>
                  <a:schemeClr val="folHlink"/>
                </a:solidFill>
              </a:rPr>
            </a:br>
            <a:endParaRPr lang="ru-RU" b="1" smtClean="0">
              <a:solidFill>
                <a:schemeClr val="folHlink"/>
              </a:solidFill>
            </a:endParaRP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276475"/>
            <a:ext cx="8351837" cy="4105275"/>
          </a:xfrm>
        </p:spPr>
        <p:txBody>
          <a:bodyPr/>
          <a:lstStyle/>
          <a:p>
            <a:pPr eaLnBrk="1" hangingPunct="1">
              <a:defRPr/>
            </a:pPr>
            <a:r>
              <a:rPr lang="ru-RU" sz="4400" b="1" smtClean="0">
                <a:solidFill>
                  <a:schemeClr val="folHlink"/>
                </a:solidFill>
              </a:rPr>
              <a:t>Основные понятия</a:t>
            </a:r>
          </a:p>
          <a:p>
            <a:pPr algn="l" eaLnBrk="1" hangingPunct="1">
              <a:defRPr/>
            </a:pPr>
            <a:endParaRPr lang="ru-RU" sz="4400" b="1" smtClean="0"/>
          </a:p>
          <a:p>
            <a:pPr eaLnBrk="1" hangingPunct="1">
              <a:defRPr/>
            </a:pPr>
            <a:endParaRPr lang="ru-RU" sz="4400" b="1" smtClean="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chemeClr val="folHlink"/>
                </a:solidFill>
              </a:rPr>
              <a:t>Раздел </a:t>
            </a:r>
            <a:r>
              <a:rPr lang="en-US" sz="4000" b="1" smtClean="0">
                <a:solidFill>
                  <a:schemeClr val="folHlink"/>
                </a:solidFill>
              </a:rPr>
              <a:t>II</a:t>
            </a:r>
            <a:r>
              <a:rPr lang="ru-RU" sz="4000" b="1" smtClean="0">
                <a:solidFill>
                  <a:schemeClr val="folHlink"/>
                </a:solidFill>
              </a:rPr>
              <a:t>.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2276475"/>
            <a:ext cx="8351837" cy="4105275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4000" b="1" smtClean="0">
                <a:solidFill>
                  <a:schemeClr val="folHlink"/>
                </a:solidFill>
                <a:latin typeface="Times New Roman" pitchFamily="18" charset="0"/>
              </a:rPr>
              <a:t>ИСТОРИЧЕСКАЯ ЭВОЛЮЦИЯ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4000" b="1" smtClean="0">
                <a:solidFill>
                  <a:schemeClr val="folHlink"/>
                </a:solidFill>
                <a:latin typeface="Times New Roman" pitchFamily="18" charset="0"/>
              </a:rPr>
              <a:t>СОЦИАЛЬНОЙ ОТВЕТСТВЕННОСТИ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sz="4000" b="1" smtClean="0">
              <a:solidFill>
                <a:schemeClr val="folHlin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539750" y="692150"/>
            <a:ext cx="3600450" cy="19446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>
                <a:solidFill>
                  <a:schemeClr val="tx1"/>
                </a:solidFill>
                <a:effectLst/>
                <a:latin typeface="Arial" charset="0"/>
              </a:rPr>
              <a:t>Универсальные общие</a:t>
            </a:r>
          </a:p>
          <a:p>
            <a:r>
              <a:rPr lang="ru-RU" sz="2000">
                <a:solidFill>
                  <a:schemeClr val="tx1"/>
                </a:solidFill>
                <a:effectLst/>
                <a:latin typeface="Arial" charset="0"/>
              </a:rPr>
              <a:t> черты экономических, </a:t>
            </a:r>
          </a:p>
          <a:p>
            <a:r>
              <a:rPr lang="ru-RU" sz="2000">
                <a:solidFill>
                  <a:schemeClr val="tx1"/>
                </a:solidFill>
                <a:effectLst/>
                <a:latin typeface="Arial" charset="0"/>
              </a:rPr>
              <a:t>управленческих систем, </a:t>
            </a:r>
          </a:p>
          <a:p>
            <a:r>
              <a:rPr lang="ru-RU" sz="2000">
                <a:solidFill>
                  <a:schemeClr val="tx1"/>
                </a:solidFill>
                <a:effectLst/>
                <a:latin typeface="Arial" charset="0"/>
              </a:rPr>
              <a:t>вещественно-материальных </a:t>
            </a:r>
          </a:p>
          <a:p>
            <a:r>
              <a:rPr lang="ru-RU" sz="2000">
                <a:solidFill>
                  <a:schemeClr val="tx1"/>
                </a:solidFill>
                <a:effectLst/>
                <a:latin typeface="Arial" charset="0"/>
              </a:rPr>
              <a:t>условий жизни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5076825" y="692150"/>
            <a:ext cx="3673475" cy="1944688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>
                <a:solidFill>
                  <a:schemeClr val="tx1"/>
                </a:solidFill>
                <a:effectLst/>
                <a:latin typeface="Arial" charset="0"/>
              </a:rPr>
              <a:t>Формирование специфических</a:t>
            </a:r>
          </a:p>
          <a:p>
            <a:r>
              <a:rPr lang="ru-RU" sz="2000">
                <a:solidFill>
                  <a:schemeClr val="tx1"/>
                </a:solidFill>
                <a:effectLst/>
                <a:latin typeface="Arial" charset="0"/>
              </a:rPr>
              <a:t> (</a:t>
            </a:r>
            <a:r>
              <a:rPr lang="ru-RU" sz="2000" u="sng">
                <a:solidFill>
                  <a:schemeClr val="tx1"/>
                </a:solidFill>
                <a:effectLst/>
                <a:latin typeface="Arial" charset="0"/>
              </a:rPr>
              <a:t>обособленных региональных</a:t>
            </a:r>
            <a:r>
              <a:rPr lang="ru-RU" sz="2000">
                <a:solidFill>
                  <a:schemeClr val="tx1"/>
                </a:solidFill>
                <a:effectLst/>
                <a:latin typeface="Arial" charset="0"/>
              </a:rPr>
              <a:t> </a:t>
            </a:r>
          </a:p>
          <a:p>
            <a:r>
              <a:rPr lang="ru-RU" sz="2000">
                <a:solidFill>
                  <a:schemeClr val="tx1"/>
                </a:solidFill>
                <a:effectLst/>
                <a:latin typeface="Arial" charset="0"/>
              </a:rPr>
              <a:t>или </a:t>
            </a:r>
            <a:r>
              <a:rPr lang="ru-RU" sz="2000" u="sng">
                <a:solidFill>
                  <a:schemeClr val="tx1"/>
                </a:solidFill>
                <a:effectLst/>
                <a:latin typeface="Arial" charset="0"/>
              </a:rPr>
              <a:t>национальных </a:t>
            </a:r>
            <a:r>
              <a:rPr lang="ru-RU" sz="2000">
                <a:solidFill>
                  <a:schemeClr val="tx1"/>
                </a:solidFill>
                <a:effectLst/>
                <a:latin typeface="Arial" charset="0"/>
              </a:rPr>
              <a:t>моделей) </a:t>
            </a:r>
          </a:p>
          <a:p>
            <a:r>
              <a:rPr lang="ru-RU" sz="2000">
                <a:solidFill>
                  <a:schemeClr val="tx1"/>
                </a:solidFill>
                <a:effectLst/>
                <a:latin typeface="Arial" charset="0"/>
              </a:rPr>
              <a:t>Регулирование человеческих</a:t>
            </a:r>
          </a:p>
          <a:p>
            <a:r>
              <a:rPr lang="ru-RU" sz="2000">
                <a:solidFill>
                  <a:schemeClr val="tx1"/>
                </a:solidFill>
                <a:effectLst/>
                <a:latin typeface="Arial" charset="0"/>
              </a:rPr>
              <a:t> ресурсов, и менталитета. 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708400" y="5661025"/>
            <a:ext cx="1873250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 b="1">
                <a:solidFill>
                  <a:schemeClr val="tx1"/>
                </a:solidFill>
                <a:effectLst/>
                <a:latin typeface="Arial" charset="0"/>
              </a:rPr>
              <a:t>Обусловлено</a:t>
            </a:r>
          </a:p>
        </p:txBody>
      </p:sp>
      <p:sp>
        <p:nvSpPr>
          <p:cNvPr id="478213" name="Line 5"/>
          <p:cNvSpPr>
            <a:spLocks noChangeShapeType="1"/>
          </p:cNvSpPr>
          <p:nvPr/>
        </p:nvSpPr>
        <p:spPr bwMode="auto">
          <a:xfrm flipV="1">
            <a:off x="2411413" y="2708275"/>
            <a:ext cx="0" cy="10810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971550" y="3789363"/>
            <a:ext cx="2808288" cy="11525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2000">
                <a:solidFill>
                  <a:schemeClr val="tx1"/>
                </a:solidFill>
                <a:effectLst/>
                <a:latin typeface="Arial" charset="0"/>
              </a:rPr>
              <a:t>Глобализацией</a:t>
            </a:r>
          </a:p>
          <a:p>
            <a:r>
              <a:rPr lang="ru-RU" sz="2000">
                <a:solidFill>
                  <a:schemeClr val="tx1"/>
                </a:solidFill>
                <a:effectLst/>
                <a:latin typeface="Arial" charset="0"/>
              </a:rPr>
              <a:t>современного мира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5795963" y="3789363"/>
            <a:ext cx="2663825" cy="13684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1800">
                <a:solidFill>
                  <a:schemeClr val="tx1"/>
                </a:solidFill>
                <a:effectLst/>
                <a:latin typeface="Arial" charset="0"/>
              </a:rPr>
              <a:t>Особенностями </a:t>
            </a:r>
          </a:p>
          <a:p>
            <a:r>
              <a:rPr lang="ru-RU" sz="1800">
                <a:solidFill>
                  <a:schemeClr val="tx1"/>
                </a:solidFill>
                <a:effectLst/>
                <a:latin typeface="Arial" charset="0"/>
              </a:rPr>
              <a:t>исторического </a:t>
            </a:r>
          </a:p>
          <a:p>
            <a:r>
              <a:rPr lang="ru-RU" sz="1800">
                <a:solidFill>
                  <a:schemeClr val="tx1"/>
                </a:solidFill>
                <a:effectLst/>
                <a:latin typeface="Arial" charset="0"/>
              </a:rPr>
              <a:t>развития, </a:t>
            </a:r>
          </a:p>
          <a:p>
            <a:r>
              <a:rPr lang="ru-RU" sz="1800">
                <a:solidFill>
                  <a:schemeClr val="tx1"/>
                </a:solidFill>
                <a:effectLst/>
                <a:latin typeface="Arial" charset="0"/>
              </a:rPr>
              <a:t>национальными</a:t>
            </a:r>
          </a:p>
          <a:p>
            <a:r>
              <a:rPr lang="ru-RU" sz="1800">
                <a:solidFill>
                  <a:schemeClr val="tx1"/>
                </a:solidFill>
                <a:effectLst/>
                <a:latin typeface="Arial" charset="0"/>
              </a:rPr>
              <a:t> традициями страны</a:t>
            </a:r>
          </a:p>
        </p:txBody>
      </p:sp>
      <p:sp>
        <p:nvSpPr>
          <p:cNvPr id="478216" name="Line 8"/>
          <p:cNvSpPr>
            <a:spLocks noChangeShapeType="1"/>
          </p:cNvSpPr>
          <p:nvPr/>
        </p:nvSpPr>
        <p:spPr bwMode="auto">
          <a:xfrm flipV="1">
            <a:off x="7092950" y="2708275"/>
            <a:ext cx="0" cy="10810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78217" name="Line 9"/>
          <p:cNvSpPr>
            <a:spLocks noChangeShapeType="1"/>
          </p:cNvSpPr>
          <p:nvPr/>
        </p:nvSpPr>
        <p:spPr bwMode="auto">
          <a:xfrm>
            <a:off x="4140200" y="1628775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78218" name="Line 10"/>
          <p:cNvSpPr>
            <a:spLocks noChangeShapeType="1"/>
          </p:cNvSpPr>
          <p:nvPr/>
        </p:nvSpPr>
        <p:spPr bwMode="auto">
          <a:xfrm flipH="1">
            <a:off x="4643438" y="1628775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78219" name="Line 11"/>
          <p:cNvSpPr>
            <a:spLocks noChangeShapeType="1"/>
          </p:cNvSpPr>
          <p:nvPr/>
        </p:nvSpPr>
        <p:spPr bwMode="auto">
          <a:xfrm flipH="1" flipV="1">
            <a:off x="2987675" y="5084763"/>
            <a:ext cx="720725" cy="576262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78220" name="Line 12"/>
          <p:cNvSpPr>
            <a:spLocks noChangeShapeType="1"/>
          </p:cNvSpPr>
          <p:nvPr/>
        </p:nvSpPr>
        <p:spPr bwMode="auto">
          <a:xfrm flipV="1">
            <a:off x="5580063" y="5229225"/>
            <a:ext cx="431800" cy="43180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smtClean="0">
                <a:solidFill>
                  <a:schemeClr val="folHlink"/>
                </a:solidFill>
              </a:rPr>
              <a:t>Причины, породившие КСО:</a:t>
            </a:r>
            <a:r>
              <a:rPr lang="ru-RU" smtClean="0"/>
              <a:t> </a:t>
            </a:r>
          </a:p>
        </p:txBody>
      </p:sp>
      <p:sp>
        <p:nvSpPr>
          <p:cNvPr id="480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362950" cy="51831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 smtClean="0"/>
              <a:t>усложнение конкурентной среды, в которой </a:t>
            </a:r>
            <a:r>
              <a:rPr lang="ru-RU" sz="2400" b="1" i="1" smtClean="0"/>
              <a:t>человеческие ресурсы</a:t>
            </a:r>
            <a:r>
              <a:rPr lang="ru-RU" sz="2400" smtClean="0"/>
              <a:t> начинают играть роль решающего фактора производства;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smtClean="0"/>
              <a:t>все большая </a:t>
            </a:r>
            <a:r>
              <a:rPr lang="ru-RU" sz="2400" b="1" i="1" smtClean="0"/>
              <a:t>обусловленность функции экономической</a:t>
            </a:r>
            <a:r>
              <a:rPr lang="ru-RU" sz="2400" smtClean="0"/>
              <a:t> (получение прибыли) </a:t>
            </a:r>
            <a:r>
              <a:rPr lang="ru-RU" sz="2400" b="1" i="1" smtClean="0"/>
              <a:t>от функции социальной</a:t>
            </a:r>
            <a:r>
              <a:rPr lang="ru-RU" sz="2400" smtClean="0"/>
              <a:t> (имидж предприятия как социально ответственного хозяйствующего субъекта);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smtClean="0"/>
              <a:t>включение в понятие </a:t>
            </a:r>
            <a:r>
              <a:rPr lang="ru-RU" sz="2400" b="1" i="1" smtClean="0"/>
              <a:t>«социальной ответственности»</a:t>
            </a:r>
            <a:r>
              <a:rPr lang="ru-RU" sz="2400" smtClean="0"/>
              <a:t> не только правовых норм, но и</a:t>
            </a:r>
            <a:r>
              <a:rPr lang="ru-RU" sz="2400" b="1" i="1" smtClean="0"/>
              <a:t> этических</a:t>
            </a:r>
            <a:r>
              <a:rPr lang="ru-RU" sz="2400" smtClean="0"/>
              <a:t>;</a:t>
            </a:r>
            <a:endParaRPr lang="ru-RU" sz="2400" b="1" i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i="1" smtClean="0"/>
              <a:t>связь, переплетение социальной ответственности с социальной отчетностью, стандартизацией, социальным аудитом</a:t>
            </a:r>
            <a:r>
              <a:rPr lang="ru-RU" sz="2400" smtClean="0"/>
              <a:t>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smtClean="0"/>
              <a:t>в целом процесс интеграции «экономического» и «социального», формирование на этой основе социоэкономических отношений и социоэкономики.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6477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i="1" smtClean="0">
                <a:solidFill>
                  <a:schemeClr val="folHlink"/>
                </a:solidFill>
              </a:rPr>
              <a:t>Этапы развития КСО:</a:t>
            </a:r>
          </a:p>
        </p:txBody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052513"/>
            <a:ext cx="8569325" cy="547211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600" b="1" smtClean="0"/>
              <a:t>1 ЭТАП</a:t>
            </a:r>
            <a:r>
              <a:rPr lang="ru-RU" sz="2600" smtClean="0"/>
              <a:t> - отдельные проявления благотворительной деятельности.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260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600" b="1" smtClean="0"/>
              <a:t>2 ЭТАП</a:t>
            </a:r>
            <a:r>
              <a:rPr lang="ru-RU" sz="2600" smtClean="0"/>
              <a:t> -  появление первых </a:t>
            </a:r>
            <a:r>
              <a:rPr lang="ru-RU" sz="2600" b="1" i="1" smtClean="0"/>
              <a:t>социальных отчетов</a:t>
            </a:r>
            <a:r>
              <a:rPr lang="ru-RU" sz="2600" smtClean="0"/>
              <a:t>,</a:t>
            </a:r>
            <a:r>
              <a:rPr lang="ru-RU" sz="2600" b="1" i="1" smtClean="0"/>
              <a:t> рейтингов</a:t>
            </a:r>
            <a:r>
              <a:rPr lang="ru-RU" sz="2600" smtClean="0"/>
              <a:t> компаний.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260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600" b="1" smtClean="0"/>
              <a:t>3 ЭТАП</a:t>
            </a:r>
            <a:r>
              <a:rPr lang="ru-RU" sz="2600" smtClean="0"/>
              <a:t> - становление </a:t>
            </a:r>
            <a:r>
              <a:rPr lang="ru-RU" sz="2600" b="1" i="1" smtClean="0"/>
              <a:t>социальной отчетности и </a:t>
            </a:r>
            <a:r>
              <a:rPr lang="ru-RU" sz="2600" smtClean="0"/>
              <a:t>появление</a:t>
            </a:r>
            <a:r>
              <a:rPr lang="ru-RU" sz="2600" b="1" i="1" smtClean="0"/>
              <a:t> социальных стандартов.</a:t>
            </a:r>
            <a:r>
              <a:rPr lang="ru-RU" sz="2600" smtClean="0"/>
              <a:t>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260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600" b="1" smtClean="0"/>
              <a:t>4 ЭТАП</a:t>
            </a:r>
            <a:r>
              <a:rPr lang="ru-RU" sz="2600" smtClean="0"/>
              <a:t> - </a:t>
            </a:r>
            <a:r>
              <a:rPr lang="ru-RU" sz="2600" b="1" i="1" smtClean="0"/>
              <a:t>социальный аудит,</a:t>
            </a:r>
            <a:r>
              <a:rPr lang="ru-RU" sz="2600" smtClean="0"/>
              <a:t> как наиболее зрелая форма выражения социальной ответственности.</a:t>
            </a:r>
            <a:r>
              <a:rPr lang="ru-RU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752475"/>
          </a:xfrm>
        </p:spPr>
        <p:txBody>
          <a:bodyPr lIns="0" tIns="0" rIns="0" bIns="0"/>
          <a:lstStyle/>
          <a:p>
            <a:pPr eaLnBrk="1" hangingPunct="1">
              <a:defRPr/>
            </a:pPr>
            <a:r>
              <a:rPr lang="ru-RU" sz="2400" b="1" i="1" smtClean="0"/>
              <a:t> </a:t>
            </a:r>
            <a:r>
              <a:rPr lang="ru-RU" sz="2400" b="1" smtClean="0">
                <a:solidFill>
                  <a:schemeClr val="folHlink"/>
                </a:solidFill>
              </a:rPr>
              <a:t>Основные этапы  становления социальной ответственности в зарубежных странах</a:t>
            </a:r>
          </a:p>
        </p:txBody>
      </p:sp>
      <p:sp>
        <p:nvSpPr>
          <p:cNvPr id="48230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27025" y="1208088"/>
            <a:ext cx="8493125" cy="5173662"/>
          </a:xfrm>
        </p:spPr>
        <p:txBody>
          <a:bodyPr lIns="0" tIns="18287" rIns="0" bIns="0"/>
          <a:lstStyle/>
          <a:p>
            <a:pPr marL="0" indent="0" algn="ctr" defTabSz="449263" eaLnBrk="1" hangingPunct="1">
              <a:buFont typeface="Wingdings" pitchFamily="2" charset="2"/>
              <a:buNone/>
              <a:defRPr/>
            </a:pPr>
            <a:r>
              <a:rPr lang="ru-RU" smtClean="0"/>
              <a:t> </a:t>
            </a:r>
          </a:p>
        </p:txBody>
      </p:sp>
      <p:graphicFrame>
        <p:nvGraphicFramePr>
          <p:cNvPr id="482360" name="Group 56"/>
          <p:cNvGraphicFramePr>
            <a:graphicFrameLocks noGrp="1"/>
          </p:cNvGraphicFramePr>
          <p:nvPr/>
        </p:nvGraphicFramePr>
        <p:xfrm>
          <a:off x="179388" y="981075"/>
          <a:ext cx="8785225" cy="6178550"/>
        </p:xfrm>
        <a:graphic>
          <a:graphicData uri="http://schemas.openxmlformats.org/drawingml/2006/table">
            <a:tbl>
              <a:tblPr/>
              <a:tblGrid>
                <a:gridCol w="682625"/>
                <a:gridCol w="1477962"/>
                <a:gridCol w="3240088"/>
                <a:gridCol w="3384550"/>
              </a:tblGrid>
              <a:tr h="57308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Эт.</a:t>
                      </a:r>
                    </a:p>
                  </a:txBody>
                  <a:tcPr marL="82945" marR="82945" marT="41473" marB="4147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Период</a:t>
                      </a: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Концепция  </a:t>
                      </a: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Форма</a:t>
                      </a: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50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I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.</a:t>
                      </a:r>
                    </a:p>
                  </a:txBody>
                  <a:tcPr marL="82945" marR="82945" marT="41473" marB="4147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Конец Х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I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Хв. – до Второй мировой войны </a:t>
                      </a: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Предыстория формирования отдельных элементов, преимущественно религиозно-этического характера </a:t>
                      </a: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Благотворительная деятельность и меценатство </a:t>
                      </a: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887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II.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82945" marR="82945" marT="41473" marB="4147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50-е – 60-е г.г.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ХХ века</a:t>
                      </a: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Правовая ответственность отдельного предприятия, выступающего в качестве юридического лица </a:t>
                      </a: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Верификация соответствия  нормам государственного налогового и трудового  законодательства </a:t>
                      </a: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185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III.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82945" marR="82945" marT="41473" marB="4147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70-е – 80-е г.г. 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ХХ века</a:t>
                      </a: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Ответственность, основанная на заинтересованности в максимизации прибыли </a:t>
                      </a: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Рассмотрение социальной политики предприятия через призму  его рентабельности </a:t>
                      </a: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92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IY.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82945" marR="82945" marT="41473" marB="4147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90-е г. ХХ века -начало ХХ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века</a:t>
                      </a: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Проявление гражданской ответственности, стремящейся согласовать корпоративные интересы с интересами общества </a:t>
                      </a: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Гарантии по выпуску продукта, не угрожающего здоровью потребителей, обеспечивающей экологическую  безопасность, участие в формировании социальной инфраструктуры территории </a:t>
                      </a: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081088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smtClean="0">
                <a:solidFill>
                  <a:srgbClr val="FFFF00"/>
                </a:solidFill>
              </a:rPr>
              <a:t>Основы российской цивилизации</a:t>
            </a:r>
            <a:br>
              <a:rPr lang="ru-RU" sz="3200" b="1" smtClean="0">
                <a:solidFill>
                  <a:srgbClr val="FFFF00"/>
                </a:solidFill>
              </a:rPr>
            </a:br>
            <a:endParaRPr lang="ru-RU" sz="3200" b="1" smtClean="0">
              <a:solidFill>
                <a:srgbClr val="FFFF00"/>
              </a:solidFill>
            </a:endParaRP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388" y="908050"/>
            <a:ext cx="8785225" cy="5761038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400" smtClean="0"/>
              <a:t> </a:t>
            </a:r>
            <a:r>
              <a:rPr lang="ru-RU" sz="2400" b="1" smtClean="0"/>
              <a:t>решающее влияние православной культуры</a:t>
            </a:r>
            <a:r>
              <a:rPr lang="ru-RU" sz="1800" b="1" smtClean="0"/>
              <a:t> (приоритет духовности над материальным, неуважение к частной собственности. Общее благо выше личных интересов, и т.д.)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000" b="1" smtClean="0"/>
              <a:t> </a:t>
            </a:r>
            <a:r>
              <a:rPr lang="ru-RU" sz="2400" b="1" smtClean="0"/>
              <a:t>византийский тип государственности как историческая традиция</a:t>
            </a:r>
            <a:r>
              <a:rPr lang="ru-RU" sz="1800" b="1" smtClean="0"/>
              <a:t> (верховный правитель - «помазанник божий», персонифицированный характер государственной власти, унитарный характер государства, державный патриотизм)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000" b="1" smtClean="0"/>
              <a:t> </a:t>
            </a:r>
            <a:r>
              <a:rPr lang="ru-RU" sz="2400" b="1" smtClean="0"/>
              <a:t>религиозная толерантность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000" b="1" smtClean="0"/>
              <a:t> </a:t>
            </a:r>
            <a:r>
              <a:rPr lang="ru-RU" sz="2400" b="1" smtClean="0"/>
              <a:t>коллективизм, общинность, соборность</a:t>
            </a:r>
            <a:r>
              <a:rPr lang="ru-RU" sz="1800" b="1" smtClean="0"/>
              <a:t> («коммунитаризм» Н. Бердяева)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000" b="1" smtClean="0"/>
              <a:t> приверженность к социальной справедливости</a:t>
            </a:r>
            <a:r>
              <a:rPr lang="ru-RU" sz="1800" b="1" smtClean="0"/>
              <a:t> (нелюбовь к «богатеньким»)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400" b="1" smtClean="0"/>
              <a:t> сочетание долготерпения и жестокость, широты души и недостаточной экономической рациональности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400" b="1" smtClean="0"/>
              <a:t> правовой нигилизм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400" b="1" smtClean="0"/>
              <a:t> отношение к свободе, демократии</a:t>
            </a:r>
            <a:r>
              <a:rPr lang="ru-RU" sz="1800" b="1" smtClean="0"/>
              <a:t>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smtClean="0"/>
              <a:t>(волелюбие, анархизм)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800" b="1" smtClean="0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CC3300"/>
                </a:solidFill>
              </a:rPr>
              <a:t>ПРАВОСЛАВИЕ</a:t>
            </a:r>
            <a:r>
              <a:rPr lang="ru-RU" smtClean="0">
                <a:solidFill>
                  <a:srgbClr val="CC3300"/>
                </a:solidFill>
              </a:rPr>
              <a:t/>
            </a:r>
            <a:br>
              <a:rPr lang="ru-RU" smtClean="0">
                <a:solidFill>
                  <a:srgbClr val="CC3300"/>
                </a:solidFill>
              </a:rPr>
            </a:br>
            <a:endParaRPr lang="ru-RU" smtClean="0">
              <a:solidFill>
                <a:srgbClr val="CC3300"/>
              </a:solidFill>
            </a:endParaRPr>
          </a:p>
        </p:txBody>
      </p:sp>
      <p:sp>
        <p:nvSpPr>
          <p:cNvPr id="441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341438"/>
            <a:ext cx="8964613" cy="5040312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ru-RU" sz="2800" b="1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800" b="1" smtClean="0"/>
              <a:t> «консервативное направление» в христианстве (непримиримость к культу «золотого тельца», единство церкви и  государства, приверженность к социальной справедливости и т.д.);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800" b="1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800" b="1" smtClean="0"/>
              <a:t> соборность, коммунитаризм, коллективизм;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800" b="1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800" b="1" smtClean="0"/>
              <a:t> духовность и нравственность;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800" b="1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800" b="1" smtClean="0"/>
              <a:t> влияние православия на события 1917 года;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800" b="1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800" b="1" smtClean="0"/>
              <a:t> гонение церкви в период Советской власти;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800" b="1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2800" b="1" smtClean="0"/>
              <a:t> взгляд русских религиозных философов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800" b="1" smtClean="0"/>
              <a:t>(К. Леонтьев, Вл. Соловьев, С. Булгаков,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800" b="1" smtClean="0"/>
              <a:t>С. Франк, Н. Бердяев и др.).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93662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smtClean="0">
                <a:solidFill>
                  <a:srgbClr val="FFFF00"/>
                </a:solidFill>
              </a:rPr>
              <a:t>ЖИЗНЕННЫЙ УРОВЕНЬ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388" y="1125538"/>
            <a:ext cx="8964612" cy="5472112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smtClean="0">
                <a:latin typeface="Times New Roman" pitchFamily="18" charset="0"/>
              </a:rPr>
              <a:t>это - социально-экономическая категория,  выражающая степень удовлетворения материальных и культурных потребностей людей в смысле обеспеченности потребительскими благами, которые характеризуются преимущественно количественными показателями, абстрагированными от их качеств, значения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smtClean="0"/>
              <a:t> 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FFFF00"/>
                </a:solidFill>
                <a:latin typeface="Times New Roman" pitchFamily="18" charset="0"/>
              </a:rPr>
              <a:t>(размер оплаты труда, доход, объем потребления благ и услуг, уровень потребления продовольственных и промышленных товаров, продолжительность рабочего и свободного времени, жилищные условия, уровень образования, здравоохранения, культуры и т. д.).</a:t>
            </a:r>
            <a:r>
              <a:rPr lang="ru-RU" sz="2400" smtClean="0">
                <a:solidFill>
                  <a:srgbClr val="FFFF00"/>
                </a:solidFill>
              </a:rPr>
              <a:t> </a:t>
            </a:r>
          </a:p>
          <a:p>
            <a:pPr marL="0" indent="0"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400" b="1" i="1" smtClean="0"/>
              <a:t> 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800225"/>
          </a:xfrm>
        </p:spPr>
        <p:txBody>
          <a:bodyPr lIns="45720" rIns="228600" anchor="b"/>
          <a:lstStyle/>
          <a:p>
            <a:pPr eaLnBrk="1" hangingPunct="1">
              <a:defRPr/>
            </a:pPr>
            <a:r>
              <a:rPr lang="ru-RU" sz="4600" b="1" smtClean="0">
                <a:solidFill>
                  <a:srgbClr val="FFFF00"/>
                </a:solidFill>
              </a:rPr>
              <a:t>Социальная ответственность- </a:t>
            </a:r>
            <a:r>
              <a:rPr lang="ru-RU" sz="4600" b="1" i="1" smtClean="0">
                <a:solidFill>
                  <a:srgbClr val="FFFF00"/>
                </a:solidFill>
              </a:rPr>
              <a:t>это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388" y="2276475"/>
            <a:ext cx="8785225" cy="4392613"/>
          </a:xfrm>
        </p:spPr>
        <p:txBody>
          <a:bodyPr lIns="45720" rIns="246888"/>
          <a:lstStyle/>
          <a:p>
            <a:pPr marL="0" indent="0" algn="r" eaLnBrk="1" hangingPunct="1">
              <a:buFont typeface="Wingdings" pitchFamily="2" charset="2"/>
              <a:buNone/>
              <a:defRPr/>
            </a:pPr>
            <a:endParaRPr lang="ru-RU" sz="2800" b="1" smtClean="0"/>
          </a:p>
          <a:p>
            <a:pPr marL="0" indent="0" algn="r" eaLnBrk="1" hangingPunct="1">
              <a:buFont typeface="Wingdings" pitchFamily="2" charset="2"/>
              <a:buNone/>
              <a:defRPr/>
            </a:pPr>
            <a:r>
              <a:rPr lang="ru-RU" sz="2800" b="1" smtClean="0"/>
              <a:t>осознанное отношение субъекта социальной деятельности к требованиям социальной необходимости, гражданского долга, социальных задач, норм и ценностей, понимание последствий осуществляемой деятельности для определенных социальных групп и личностей, для социального прогресса общества</a:t>
            </a:r>
            <a:r>
              <a:rPr lang="ru-RU" sz="2800" smtClean="0"/>
              <a:t>. 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208088"/>
          </a:xfrm>
        </p:spPr>
        <p:txBody>
          <a:bodyPr lIns="0" tIns="0" rIns="0" bIns="0"/>
          <a:lstStyle/>
          <a:p>
            <a:pPr eaLnBrk="1" hangingPunct="1">
              <a:defRPr/>
            </a:pPr>
            <a:r>
              <a:rPr lang="ru-RU" b="1" smtClean="0"/>
              <a:t>Российская власть</a:t>
            </a:r>
            <a:r>
              <a:rPr lang="ru-RU" smtClean="0"/>
              <a:t> 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50825" y="1273175"/>
            <a:ext cx="8713788" cy="5108575"/>
          </a:xfrm>
        </p:spPr>
        <p:txBody>
          <a:bodyPr lIns="0" tIns="18287" rIns="0" bIns="0"/>
          <a:lstStyle/>
          <a:p>
            <a:pPr marL="0" indent="0" defTabSz="449263" eaLnBrk="1" hangingPunct="1"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♦</a:t>
            </a:r>
            <a:r>
              <a:rPr lang="ru-RU" sz="2800" b="1" smtClean="0">
                <a:latin typeface="Times New Roman" pitchFamily="18" charset="0"/>
              </a:rPr>
              <a:t> в течение многих веков отличалась своим ярко выраженным авторитаризмом; </a:t>
            </a:r>
          </a:p>
          <a:p>
            <a:pPr marL="0" indent="0" defTabSz="449263" eaLnBrk="1" hangingPunct="1"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♦</a:t>
            </a:r>
            <a:r>
              <a:rPr lang="ru-RU" sz="2800" b="1" smtClean="0">
                <a:latin typeface="Times New Roman" pitchFamily="18" charset="0"/>
              </a:rPr>
              <a:t> в современной структуре «властной вертикали» институты гражданского общества (ассоциации работодателей, профсоюзы) не всегда могут играть ту роль, для которой они предназначены; </a:t>
            </a:r>
          </a:p>
          <a:p>
            <a:pPr marL="0" indent="0" defTabSz="449263" eaLnBrk="1" hangingPunct="1"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♦ </a:t>
            </a:r>
            <a:r>
              <a:rPr lang="ru-RU" sz="2800" b="1" smtClean="0">
                <a:latin typeface="Times New Roman" pitchFamily="18" charset="0"/>
              </a:rPr>
              <a:t>конституционное положение о социальном государстве обязывает исполнительную власть проводить социально ответственную политику, однако в жизни эта политика чаще принимает форму государственного социального патернализма, чем социального партнерства</a:t>
            </a:r>
            <a:r>
              <a:rPr lang="ru-RU" sz="2400" smtClean="0">
                <a:latin typeface="Times New Roman" pitchFamily="18" charset="0"/>
              </a:rPr>
              <a:t>;</a:t>
            </a:r>
          </a:p>
          <a:p>
            <a:pPr marL="0" indent="0" algn="ctr" defTabSz="449263" eaLnBrk="1" hangingPunct="1">
              <a:buFont typeface="Wingdings" pitchFamily="2" charset="2"/>
              <a:buNone/>
              <a:defRPr/>
            </a:pPr>
            <a:endParaRPr lang="ru-RU" sz="2400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865188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chemeClr val="folHlink"/>
                </a:solidFill>
              </a:rPr>
              <a:t>Социализация труда </a:t>
            </a:r>
            <a:br>
              <a:rPr lang="ru-RU" sz="4000" b="1" smtClean="0">
                <a:solidFill>
                  <a:schemeClr val="folHlink"/>
                </a:solidFill>
              </a:rPr>
            </a:br>
            <a:r>
              <a:rPr lang="ru-RU" sz="2400" i="1" smtClean="0">
                <a:solidFill>
                  <a:schemeClr val="tx1"/>
                </a:solidFill>
              </a:rPr>
              <a:t>(от лат. socialis - общественный)</a:t>
            </a:r>
            <a:endParaRPr lang="ru-RU" sz="4000" smtClean="0"/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50825" y="1484313"/>
            <a:ext cx="8713788" cy="5113337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/>
              <a:t>мы понимаем не как обобществление средств производства и их переход  в собственность  общества, а как объективный процесс роста взаимозависимости между субъектами экономической деятельности, характеризующейся определенными устойчивыми чертами</a:t>
            </a:r>
            <a:r>
              <a:rPr lang="ru-RU" sz="2800" smtClean="0"/>
              <a:t>: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smtClean="0"/>
              <a:t>	</a:t>
            </a:r>
            <a:r>
              <a:rPr lang="ru-RU" sz="2800" b="1" smtClean="0">
                <a:solidFill>
                  <a:srgbClr val="FF0000"/>
                </a:solidFill>
              </a:rPr>
              <a:t>● </a:t>
            </a:r>
            <a:r>
              <a:rPr lang="ru-RU" sz="2800" b="1" smtClean="0"/>
              <a:t>социализация труда в теоретическом плане опирается на концепцию «социальной рыночной экономики», в которой человеческие ресурсы определяются как решающий фактор производства;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/>
              <a:t>	</a:t>
            </a: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223963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b="1" smtClean="0">
                <a:solidFill>
                  <a:srgbClr val="FF0000"/>
                </a:solidFill>
              </a:rPr>
              <a:t>Характеристика инвестиций в корпоративных социальных программах российских предприятий разных отраслевых групп экономики</a:t>
            </a:r>
            <a:endParaRPr lang="ru-RU" sz="2000" smtClean="0">
              <a:solidFill>
                <a:srgbClr val="FF0000"/>
              </a:solidFill>
            </a:endParaRP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2276475"/>
            <a:ext cx="8351837" cy="4105275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288" y="1916113"/>
          <a:ext cx="8569325" cy="4659312"/>
        </p:xfrm>
        <a:graphic>
          <a:graphicData uri="http://schemas.openxmlformats.org/drawingml/2006/table">
            <a:tbl>
              <a:tblPr/>
              <a:tblGrid>
                <a:gridCol w="2143125"/>
                <a:gridCol w="2033587"/>
                <a:gridCol w="2249488"/>
                <a:gridCol w="2143125"/>
              </a:tblGrid>
              <a:tr h="1320800">
                <a:tc>
                  <a:txBody>
                    <a:bodyPr/>
                    <a:lstStyle/>
                    <a:p>
                      <a:pPr marL="0" marR="0" lvl="0" indent="2730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58950" algn="l"/>
                          <a:tab pos="1885950" algn="l"/>
                        </a:tabLst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Группа отраслей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6032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Социальные инвестиции </a:t>
                      </a:r>
                    </a:p>
                    <a:p>
                      <a:pPr marL="0" marR="0" lvl="0" indent="6032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 1-го </a:t>
                      </a:r>
                    </a:p>
                    <a:p>
                      <a:pPr marL="0" marR="0" lvl="0" indent="6032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работника </a:t>
                      </a:r>
                    </a:p>
                    <a:p>
                      <a:pPr marL="0" marR="0" lvl="0" indent="6032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(в рублях)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Доля социальных инвестиций в валовых продажах (в 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301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Доля социальных инвестиций в балансовой прибыли (в  % 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82625">
                <a:tc>
                  <a:txBody>
                    <a:bodyPr/>
                    <a:lstStyle/>
                    <a:p>
                      <a:pPr marL="0" marR="0" lvl="0" indent="2730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5895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Экономика в целом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28330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1,96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11,25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2730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5895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Сырьевой сектор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25750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1,7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8.2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881063">
                <a:tc>
                  <a:txBody>
                    <a:bodyPr/>
                    <a:lstStyle/>
                    <a:p>
                      <a:pPr marL="0" marR="0" lvl="0" indent="2730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5895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Перерабаты-вающий  сектор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30480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24,4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962025">
                <a:tc>
                  <a:txBody>
                    <a:bodyPr/>
                    <a:lstStyle/>
                    <a:p>
                      <a:pPr marL="0" marR="0" lvl="0" indent="2730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5895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Сфера услуг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56380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30,6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081088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smtClean="0">
                <a:solidFill>
                  <a:srgbClr val="FF0000"/>
                </a:solidFill>
              </a:rPr>
              <a:t>Положительные и слабые стороны социальной политики РФ в 2010 году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2276475"/>
            <a:ext cx="8351837" cy="4105275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125538"/>
          <a:ext cx="9144000" cy="5794375"/>
        </p:xfrm>
        <a:graphic>
          <a:graphicData uri="http://schemas.openxmlformats.org/drawingml/2006/table">
            <a:tbl>
              <a:tblPr/>
              <a:tblGrid>
                <a:gridCol w="542925"/>
                <a:gridCol w="3875088"/>
                <a:gridCol w="541337"/>
                <a:gridCol w="4184650"/>
              </a:tblGrid>
              <a:tr h="350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№№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Положительные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№№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Слабые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Выход из кризиса: 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 рост производства больше 3%, 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 производительность труда – 3,1%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Ощущаются последствия экономического спада с 2009г. на 7,9%;  отток капитала из России: 38,3 млрд. дол.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Социально-ориентированная политика государства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Продолжение существенного влияния олигархических структур на исполнительную власть; рост масштабов коррупции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Сохранение социальной стабильности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Вспышка межнациональной ненависти (Манежная площадь Москвы)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1457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Реальная заработная плата выросла на 4,2%, а реальные денежные доходы – на 3,8%, пенсии за последние два года – повысились более чем на 70%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Инфляция составила 8,5%; примерно 1\3 всех денежных доходов населения приходится на 10% самых богатых и лишь 2% - на долю самых бедных; разрыв уровней доходов самых богатых и самых и бедных составляет 7 раз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(по официальным данным)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966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 сравнению с 2000г. доля граждан, имеющих доход ниже прожиточного минимума сократился почти вдвое – с 29% до 15%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 первом полугодии 2010.г более 19 млн. человек находились за чертой бедности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966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Безработица сократилась на 2 млн. чел.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Миллионы нелегальных мигрантов практически лишены всех прав, квота на 1,7 млн. чел фактически на территории России находится около 10 млн. мигрантов.</a:t>
                      </a:r>
                      <a:endParaRPr kumimoji="0" lang="ru-RU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720725"/>
          </a:xfrm>
        </p:spPr>
        <p:txBody>
          <a:bodyPr lIns="0" tIns="0" rIns="0" bIns="0"/>
          <a:lstStyle/>
          <a:p>
            <a:pPr eaLnBrk="1" hangingPunct="1">
              <a:defRPr/>
            </a:pPr>
            <a:r>
              <a:rPr lang="ru-RU" sz="3600" b="1" smtClean="0">
                <a:solidFill>
                  <a:schemeClr val="folHlink"/>
                </a:solidFill>
              </a:rPr>
              <a:t>Российское бизнес-сообщество</a:t>
            </a:r>
            <a:r>
              <a:rPr lang="ru-RU" smtClean="0"/>
              <a:t> </a:t>
            </a:r>
          </a:p>
        </p:txBody>
      </p:sp>
      <p:sp>
        <p:nvSpPr>
          <p:cNvPr id="48537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50825" y="1339850"/>
            <a:ext cx="8642350" cy="5041900"/>
          </a:xfrm>
        </p:spPr>
        <p:txBody>
          <a:bodyPr lIns="0" tIns="18287" rIns="0" bIns="0"/>
          <a:lstStyle/>
          <a:p>
            <a:pPr marL="0" indent="0" defTabSz="449263" eaLnBrk="1" hangingPunct="1"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FF0000"/>
                </a:solidFill>
                <a:cs typeface="Times New Roman" pitchFamily="18" charset="0"/>
              </a:rPr>
              <a:t>♦ </a:t>
            </a:r>
            <a:r>
              <a:rPr lang="ru-RU" sz="2400" b="1" smtClean="0"/>
              <a:t>возникло в совершенно специфических условиях: не в силу экономических закономерностей концентрации и централизации капитала, а в результате политической катастрофы, связанной со стремительным распадом Советского Союза и разгосударствлением собственности, при котором ее основные участники мало думали о своей социальной ответственности; </a:t>
            </a:r>
          </a:p>
          <a:p>
            <a:pPr marL="0" indent="0" defTabSz="449263" eaLnBrk="1" hangingPunct="1"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FF0000"/>
                </a:solidFill>
                <a:cs typeface="Times New Roman" pitchFamily="18" charset="0"/>
              </a:rPr>
              <a:t>♦</a:t>
            </a:r>
            <a:r>
              <a:rPr lang="ru-RU" sz="2400" b="1" smtClean="0"/>
              <a:t> последствия этой катастрофы налицо: олигархический характер российского крупного бизнеса, его слабая этическая основа, узкое (ограниченное) понимание</a:t>
            </a:r>
            <a:r>
              <a:rPr lang="ru-RU" sz="2800" b="1" smtClean="0"/>
              <a:t> </a:t>
            </a:r>
            <a:r>
              <a:rPr lang="ru-RU" sz="2400" b="1" smtClean="0"/>
              <a:t>социальной  ответственности; </a:t>
            </a:r>
          </a:p>
          <a:p>
            <a:pPr marL="0" indent="0" algn="ctr" defTabSz="449263"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endParaRPr lang="ru-RU" smtClean="0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93662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smtClean="0">
                <a:solidFill>
                  <a:srgbClr val="FF0000"/>
                </a:solidFill>
                <a:latin typeface="Times New Roman" pitchFamily="18" charset="0"/>
              </a:rPr>
              <a:t>Позиции РСПП (крупный капитал)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388" y="1125538"/>
            <a:ext cx="8785225" cy="5256212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smtClean="0">
                <a:latin typeface="Times New Roman" pitchFamily="18" charset="0"/>
              </a:rPr>
              <a:t>Против вмешательства государства в экономику.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>
                <a:latin typeface="Times New Roman" pitchFamily="18" charset="0"/>
              </a:rPr>
              <a:t> Защита частной собственности.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>
                <a:latin typeface="Times New Roman" pitchFamily="18" charset="0"/>
              </a:rPr>
              <a:t> Снижение налогов.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>
                <a:latin typeface="Times New Roman" pitchFamily="18" charset="0"/>
              </a:rPr>
              <a:t> Открытость российской экономики для зарубежных инвесторов.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>
                <a:latin typeface="Times New Roman" pitchFamily="18" charset="0"/>
              </a:rPr>
              <a:t> Рост производительности труда за счет сокращения социальных расходов.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>
                <a:latin typeface="Times New Roman" pitchFamily="18" charset="0"/>
              </a:rPr>
              <a:t> Пересмотр трудового законодательства.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latin typeface="Times New Roman" pitchFamily="18" charset="0"/>
              </a:rPr>
              <a:t>(увеличение продолжительности рабочего дня и возраста выхода на пенсию, расторжение трудового договора в силу форс-мажорных обстоятельств, сокращение срока увольнения до 1 месяца и т.д.)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>
                <a:latin typeface="Times New Roman" pitchFamily="18" charset="0"/>
              </a:rPr>
              <a:t> Ориентация на тактику сиюминутной выгоды.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>
                <a:latin typeface="Times New Roman" pitchFamily="18" charset="0"/>
              </a:rPr>
              <a:t> Отсутствие инстинкта самосохранения.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081088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smtClean="0">
                <a:solidFill>
                  <a:srgbClr val="FF0000"/>
                </a:solidFill>
                <a:latin typeface="Times New Roman" pitchFamily="18" charset="0"/>
              </a:rPr>
              <a:t>Позиции «Деловой России» </a:t>
            </a:r>
            <a:br>
              <a:rPr lang="ru-RU" sz="3600" b="1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sz="3600" b="1" smtClean="0">
                <a:solidFill>
                  <a:srgbClr val="FF0000"/>
                </a:solidFill>
                <a:latin typeface="Times New Roman" pitchFamily="18" charset="0"/>
              </a:rPr>
              <a:t>(малый и средний бизнес)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1484313"/>
            <a:ext cx="8351837" cy="48974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Снижение налогообложения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Экономическая обоснованность тарифной политики государства.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Государственная поддержка малого и среднего бизнеса.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Гуманизация уголовного права.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Этика ведения бизнеса.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865188"/>
          </a:xfrm>
        </p:spPr>
        <p:txBody>
          <a:bodyPr lIns="0" tIns="0" rIns="0" bIns="0"/>
          <a:lstStyle/>
          <a:p>
            <a:pPr eaLnBrk="1" hangingPunct="1">
              <a:defRPr/>
            </a:pPr>
            <a:r>
              <a:rPr lang="ru-RU" smtClean="0"/>
              <a:t> </a:t>
            </a:r>
            <a:r>
              <a:rPr lang="ru-RU" sz="3600" b="1" smtClean="0">
                <a:solidFill>
                  <a:schemeClr val="folHlink"/>
                </a:solidFill>
              </a:rPr>
              <a:t>Российские профсоюзы</a:t>
            </a:r>
            <a:endParaRPr lang="ru-RU" sz="3600" smtClean="0">
              <a:solidFill>
                <a:schemeClr val="folHlink"/>
              </a:solidFill>
            </a:endParaRP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1273175"/>
            <a:ext cx="8351837" cy="5108575"/>
          </a:xfrm>
        </p:spPr>
        <p:txBody>
          <a:bodyPr lIns="0" tIns="18287" rIns="0" bIns="0"/>
          <a:lstStyle/>
          <a:p>
            <a:pPr marL="0" indent="0" defTabSz="449263" eaLnBrk="1" hangingPunct="1"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FF0000"/>
                </a:solidFill>
                <a:cs typeface="Times New Roman" pitchFamily="18" charset="0"/>
              </a:rPr>
              <a:t>♦ </a:t>
            </a:r>
            <a:r>
              <a:rPr lang="ru-RU" sz="2400" b="1" smtClean="0"/>
              <a:t>при коренном изменении общественного строя большим достижением является то, что профсоюзы сохранили свои организационные структуры и заставили признать себя в качестве одного из институтов гражданского общества;</a:t>
            </a:r>
          </a:p>
          <a:p>
            <a:pPr marL="0" indent="0" defTabSz="449263" eaLnBrk="1" hangingPunct="1"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FF0000"/>
                </a:solidFill>
                <a:cs typeface="Times New Roman" pitchFamily="18" charset="0"/>
              </a:rPr>
              <a:t>♦</a:t>
            </a:r>
            <a:r>
              <a:rPr lang="ru-RU" sz="2400" b="1" smtClean="0"/>
              <a:t> в то же время профсоюзам все еще трудно играть роль равноправного социального партнера с объединениями работодателей: они располагают несравнимо меньшими финансовыми возможностями, не имеют никаких административных  ресурсов и инструментов  политического лоббирования </a:t>
            </a:r>
            <a:r>
              <a:rPr lang="ru-RU" sz="2400" b="1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endParaRPr lang="ru-RU" sz="2400" b="1" smtClean="0"/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081088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smtClean="0">
                <a:solidFill>
                  <a:srgbClr val="FF0000"/>
                </a:solidFill>
                <a:latin typeface="Times New Roman" pitchFamily="18" charset="0"/>
              </a:rPr>
              <a:t>Позиции профсоюзов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388" y="1196975"/>
            <a:ext cx="8713787" cy="518477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smtClean="0"/>
              <a:t> </a:t>
            </a:r>
            <a:r>
              <a:rPr lang="ru-RU" sz="2800" b="1" smtClean="0"/>
              <a:t>Борьба за «достойную» заработную плату.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/>
              <a:t> Разработка по новой методике «корзины потребления».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/>
              <a:t> Увеличение социальных расходов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/>
              <a:t>(социальных инвестиций) на оплату труда, условия труда, экологическую безопасность и т.д.)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/>
              <a:t> Ограничение квоты трудовых мигрантов.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/>
              <a:t> Гендерное равенство.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i="1" smtClean="0">
                <a:solidFill>
                  <a:schemeClr val="folHlink"/>
                </a:solidFill>
              </a:rPr>
              <a:t>В конечном итоге нет развернутой социальной программы в условиях модернизации российской экономики.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60350" y="293688"/>
            <a:ext cx="8135938" cy="490537"/>
          </a:xfrm>
        </p:spPr>
        <p:txBody>
          <a:bodyPr lIns="0" tIns="0" rIns="0" bIns="0"/>
          <a:lstStyle/>
          <a:p>
            <a:pPr eaLnBrk="1" hangingPunct="1">
              <a:defRPr/>
            </a:pPr>
            <a:r>
              <a:rPr lang="ru-RU" sz="2800" b="1" smtClean="0"/>
              <a:t>Основные этапы становления социальной ответственности в России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27025" y="946150"/>
            <a:ext cx="8493125" cy="5435600"/>
          </a:xfrm>
        </p:spPr>
        <p:txBody>
          <a:bodyPr lIns="0" tIns="18287" rIns="0" bIns="0"/>
          <a:lstStyle/>
          <a:p>
            <a:pPr marL="0" indent="0" algn="ctr" defTabSz="449263" eaLnBrk="1" hangingPunct="1">
              <a:buFont typeface="Wingdings" pitchFamily="2" charset="2"/>
              <a:buNone/>
              <a:defRPr/>
            </a:pPr>
            <a:endParaRPr lang="ru-RU" smtClean="0"/>
          </a:p>
        </p:txBody>
      </p:sp>
      <p:graphicFrame>
        <p:nvGraphicFramePr>
          <p:cNvPr id="487481" name="Group 57"/>
          <p:cNvGraphicFramePr>
            <a:graphicFrameLocks noGrp="1"/>
          </p:cNvGraphicFramePr>
          <p:nvPr/>
        </p:nvGraphicFramePr>
        <p:xfrm>
          <a:off x="195263" y="946150"/>
          <a:ext cx="8948737" cy="7035800"/>
        </p:xfrm>
        <a:graphic>
          <a:graphicData uri="http://schemas.openxmlformats.org/drawingml/2006/table">
            <a:tbl>
              <a:tblPr/>
              <a:tblGrid>
                <a:gridCol w="538162"/>
                <a:gridCol w="1211263"/>
                <a:gridCol w="2792412"/>
                <a:gridCol w="4406900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№ </a:t>
                      </a: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-63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Период</a:t>
                      </a:r>
                    </a:p>
                  </a:txBody>
                  <a:tcPr marL="62209" marR="6220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-63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Концепция</a:t>
                      </a:r>
                    </a:p>
                  </a:txBody>
                  <a:tcPr marL="62209" marR="6220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-63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Форма</a:t>
                      </a:r>
                    </a:p>
                  </a:txBody>
                  <a:tcPr marL="62209" marR="6220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54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I.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-6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Последняя треть Х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IX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в. - до 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1917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г.</a:t>
                      </a:r>
                    </a:p>
                  </a:txBody>
                  <a:tcPr marL="62209" marR="6220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-63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Период первоначального накопления капитала в России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2209" marR="6220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-6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Религиозно-этическая основа, благотворительная деятельность и меценатство, которые особенно выделялись в старообрядческих общинах.</a:t>
                      </a:r>
                    </a:p>
                  </a:txBody>
                  <a:tcPr marL="62209" marR="6220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1020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II.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-6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6350" marR="0" lvl="0" indent="-6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1917–1990 гг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.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2209" marR="6220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-6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6350" marR="0" lvl="0" indent="-63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Советский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6350" marR="0" lvl="0" indent="-63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период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2209" marR="6220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-6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Государственный социальный патернализм на всех уровнях хозяйственной  деятельности. Директорский корпус - государственные управляющие - обязаны были быть социальными патерналистами (отчитываться о жилищном строительстве, мед. обслуживании своих работников, домах культуры, яслях, детсадах).  За социальной сферой осуществлялся партийный контроль на предприятии.  Определенную  роль играли профсоюзы - на них были возложены функции контроля за охраной труда и социальным обеспечением.</a:t>
                      </a:r>
                    </a:p>
                  </a:txBody>
                  <a:tcPr marL="62209" marR="6220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III.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-6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90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е годы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6350" marR="0" lvl="0" indent="-6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ХХ века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2209" marR="6220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-6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Политика шоковой терапии, которая нанесла наибольший ущерб, прежде  всего социальной сфере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2209" marR="6220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-6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Концептуальное и идеологическое господство радикальных либералов. Государство и бизнес отказались от социальной ответственности. Практически - игнорирование Cт. 7 Конституции  РФ.</a:t>
                      </a:r>
                    </a:p>
                  </a:txBody>
                  <a:tcPr marL="62209" marR="6220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IY.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-6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2001–2010 гг.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6350" marR="0" lvl="0" indent="-6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ХХ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века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2209" marR="6220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-6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Ответственность, основанная на заинтересованности в максимизации прибыли 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2209" marR="6220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-6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Социальная государственная политика, ориентированная  на формирование политической и социальной стабильности  в стране. Ответственность, предусмотренная трудовым и налоговым законодательством</a:t>
                      </a:r>
                    </a:p>
                  </a:txBody>
                  <a:tcPr marL="62209" marR="6220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  <a:tr h="1020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Y.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82945" marR="82945" marT="41473" marB="4147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-6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2011-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  <a:p>
                      <a:pPr marL="6350" marR="0" lvl="0" indent="-6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2020 гг. ХХ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 века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2209" marR="6220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-6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Формирование социальной ответственности  в условиях модернизации и стратегии устойчивого и долгосрочного развития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Times New Roman" pitchFamily="18" charset="0"/>
                      </a:endParaRPr>
                    </a:p>
                  </a:txBody>
                  <a:tcPr marL="62209" marR="6220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6350" marR="0" lvl="0" indent="-6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Times New Roman" pitchFamily="18" charset="0"/>
                        </a:rPr>
                        <a:t>Гарантии по выпуску продукта, не угрожающего здоровью потребителей, обеспечивающего  экологическую  безопасность, участие в формировании социальной инфраструктуры территории. Проявление гражданской ответственности, стремящейся согласовать корпоративные интересы с интересами общества.  Перспектива формирования коммунитарной ответственности, в которой каждый из социальных партнеров  признает свою долю ответственности</a:t>
                      </a:r>
                    </a:p>
                  </a:txBody>
                  <a:tcPr marL="62209" marR="62209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FFFF00"/>
                </a:solidFill>
              </a:rPr>
              <a:t>Коммунитарная социальная  ответственность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2276475"/>
            <a:ext cx="8351837" cy="4105275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2000" b="1" i="1" smtClean="0"/>
              <a:t>-  можно определить</a:t>
            </a:r>
            <a:r>
              <a:rPr lang="ru-RU" sz="2800" b="1" smtClean="0"/>
              <a:t> 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ru-RU" sz="2800" b="1" smtClean="0"/>
              <a:t> как осознанную необходимость социальных партнеров регулировать социально-трудовые отношения в системе социального партнерства на основе их взаимного экономического интереса, трудового законодательства, этических норм общества, имеющую цель достижение социального консенсуса</a:t>
            </a:r>
            <a:r>
              <a:rPr lang="ru-RU" sz="2800" b="1" i="1" smtClean="0"/>
              <a:t>.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sz="2800" smtClean="0"/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22288" y="423863"/>
            <a:ext cx="8228012" cy="1144587"/>
          </a:xfrm>
        </p:spPr>
        <p:txBody>
          <a:bodyPr lIns="0" tIns="25145" rIns="0" bIns="0"/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ru-RU" b="1" smtClean="0"/>
              <a:t> </a:t>
            </a:r>
          </a:p>
        </p:txBody>
      </p:sp>
      <p:sp>
        <p:nvSpPr>
          <p:cNvPr id="48947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25450" y="2095500"/>
            <a:ext cx="8228013" cy="4110038"/>
          </a:xfrm>
        </p:spPr>
        <p:txBody>
          <a:bodyPr lIns="0" tIns="10287" rIns="0" bIns="0"/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ru-RU" sz="1800" b="1" smtClean="0"/>
              <a:t> </a:t>
            </a:r>
            <a:r>
              <a:rPr lang="ru-RU" sz="4000" smtClean="0">
                <a:solidFill>
                  <a:srgbClr val="7E0021"/>
                </a:solidFill>
              </a:rPr>
              <a:t> </a:t>
            </a:r>
            <a:endParaRPr lang="ru-RU" sz="4000" b="1" smtClean="0">
              <a:solidFill>
                <a:srgbClr val="7E0021"/>
              </a:solidFill>
            </a:endParaRPr>
          </a:p>
        </p:txBody>
      </p:sp>
      <p:pic>
        <p:nvPicPr>
          <p:cNvPr id="52228" name="Picture 4" descr="C:\Users\206к3\Desktop\4-ый слайд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288" y="358775"/>
            <a:ext cx="8099425" cy="601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 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388" y="260350"/>
            <a:ext cx="8785225" cy="63373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</a:rPr>
              <a:t>   ●</a:t>
            </a:r>
            <a:r>
              <a:rPr lang="ru-RU" sz="2800" b="1" smtClean="0"/>
              <a:t> субъектами отношений по поводу труда являются не только наемные работники и работодатели, но также  органы власти различных уровней и самоуправления,  социальные партнеры, институты гражданского общества;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</a:rPr>
              <a:t>   ●</a:t>
            </a:r>
            <a:r>
              <a:rPr lang="ru-RU" sz="2800" b="1" smtClean="0"/>
              <a:t> отношения по поводу труда не ограничиваются его организационно-техническими сторонами, а включают в себя также правовую основу трудовых отношений, отношения, обусловленные социальной и гражданской ответственностью социальных партнеров;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</a:rPr>
              <a:t>      </a:t>
            </a:r>
            <a:endParaRPr lang="ru-RU" sz="2800" b="1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ru-RU" sz="2800" b="1" smtClean="0"/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b="1" smtClean="0">
                <a:solidFill>
                  <a:schemeClr val="folHlink"/>
                </a:solidFill>
                <a:latin typeface="Times New Roman" pitchFamily="18" charset="0"/>
              </a:rPr>
              <a:t>Раздел </a:t>
            </a:r>
            <a:r>
              <a:rPr lang="en-US" sz="5400" b="1" smtClean="0">
                <a:solidFill>
                  <a:schemeClr val="folHlink"/>
                </a:solidFill>
                <a:latin typeface="Times New Roman" pitchFamily="18" charset="0"/>
              </a:rPr>
              <a:t>III.</a:t>
            </a:r>
            <a:endParaRPr lang="ru-RU" sz="5400" b="1" smtClean="0">
              <a:solidFill>
                <a:schemeClr val="folHlink"/>
              </a:solidFill>
              <a:latin typeface="Times New Roman" pitchFamily="18" charset="0"/>
            </a:endParaRP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2276475"/>
            <a:ext cx="8351837" cy="410527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chemeClr val="folHlink"/>
                </a:solidFill>
              </a:rPr>
              <a:t>Использование</a:t>
            </a:r>
          </a:p>
          <a:p>
            <a:pPr eaLnBrk="1" hangingPunct="1">
              <a:defRPr/>
            </a:pPr>
            <a:r>
              <a:rPr lang="ru-RU" sz="4000" b="1" smtClean="0">
                <a:solidFill>
                  <a:schemeClr val="folHlink"/>
                </a:solidFill>
              </a:rPr>
              <a:t>инновационных социальных 	технологий</a:t>
            </a:r>
            <a:endParaRPr lang="en-US" sz="4000" b="1" smtClean="0">
              <a:solidFill>
                <a:schemeClr val="folHlink"/>
              </a:solidFill>
              <a:latin typeface="Times New Roman" pitchFamily="18" charset="0"/>
            </a:endParaRPr>
          </a:p>
          <a:p>
            <a:pPr algn="l" eaLnBrk="1" hangingPunct="1">
              <a:defRPr/>
            </a:pPr>
            <a:endParaRPr lang="ru-RU" sz="4000" smtClean="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296988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CC3300"/>
                </a:solidFill>
              </a:rPr>
              <a:t>Что такое аудит?</a:t>
            </a:r>
            <a:br>
              <a:rPr lang="ru-RU" sz="4000" b="1" smtClean="0">
                <a:solidFill>
                  <a:srgbClr val="CC3300"/>
                </a:solidFill>
              </a:rPr>
            </a:br>
            <a:endParaRPr lang="ru-RU" sz="4000" b="1" smtClean="0">
              <a:solidFill>
                <a:srgbClr val="CC3300"/>
              </a:solidFill>
            </a:endParaRP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2276475"/>
            <a:ext cx="8351837" cy="410527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600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➨</a:t>
            </a:r>
            <a:r>
              <a:rPr lang="en-US" sz="36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sz="3600" b="1" smtClean="0"/>
              <a:t>наблюдение</a:t>
            </a:r>
            <a:endParaRPr lang="en-US" sz="3600" b="1" smtClean="0"/>
          </a:p>
          <a:p>
            <a:pPr algn="l" eaLnBrk="1" hangingPunct="1">
              <a:defRPr/>
            </a:pPr>
            <a:r>
              <a:rPr lang="en-US" sz="3600" b="1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</a:t>
            </a:r>
            <a:r>
              <a:rPr lang="ru-RU" sz="3600" b="1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➨</a:t>
            </a:r>
            <a:r>
              <a:rPr lang="ru-RU" sz="3600" b="1" smtClean="0"/>
              <a:t> проверка</a:t>
            </a:r>
          </a:p>
          <a:p>
            <a:pPr algn="l" eaLnBrk="1" hangingPunct="1">
              <a:defRPr/>
            </a:pPr>
            <a:r>
              <a:rPr lang="en-US" sz="3600" b="1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</a:t>
            </a:r>
            <a:r>
              <a:rPr lang="ru-RU" sz="3600" b="1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➨</a:t>
            </a:r>
            <a:r>
              <a:rPr lang="ru-RU" sz="3600" b="1" smtClean="0"/>
              <a:t> контроль</a:t>
            </a:r>
          </a:p>
          <a:p>
            <a:pPr algn="l" eaLnBrk="1" hangingPunct="1">
              <a:defRPr/>
            </a:pPr>
            <a:r>
              <a:rPr lang="en-US" sz="3600" b="1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</a:t>
            </a:r>
            <a:r>
              <a:rPr lang="ru-RU" sz="3600" b="1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➨</a:t>
            </a:r>
            <a:r>
              <a:rPr lang="ru-RU" sz="3600" b="1" smtClean="0"/>
              <a:t> обследование</a:t>
            </a:r>
          </a:p>
          <a:p>
            <a:pPr algn="l" eaLnBrk="1" hangingPunct="1">
              <a:defRPr/>
            </a:pPr>
            <a:endParaRPr lang="ru-RU" sz="3600" b="1" smtClean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CC3300"/>
                </a:solidFill>
              </a:rPr>
              <a:t>Требования  к аудиторскому обследованию</a:t>
            </a:r>
            <a:br>
              <a:rPr lang="ru-RU" sz="4000" b="1" smtClean="0">
                <a:solidFill>
                  <a:srgbClr val="CC3300"/>
                </a:solidFill>
              </a:rPr>
            </a:br>
            <a:endParaRPr lang="ru-RU" sz="4000" b="1" smtClean="0">
              <a:solidFill>
                <a:srgbClr val="CC3300"/>
              </a:solidFill>
            </a:endParaRP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2276475"/>
            <a:ext cx="8713788" cy="4105275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</a:t>
            </a:r>
            <a:r>
              <a:rPr lang="ru-RU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➨</a:t>
            </a:r>
            <a:r>
              <a:rPr lang="ru-RU" smtClean="0"/>
              <a:t> </a:t>
            </a:r>
            <a:r>
              <a:rPr lang="ru-RU" b="1" smtClean="0"/>
              <a:t>профессионализм аудиторов</a:t>
            </a:r>
          </a:p>
          <a:p>
            <a:pPr algn="l" eaLnBrk="1" hangingPunct="1">
              <a:defRPr/>
            </a:pPr>
            <a:r>
              <a:rPr lang="en-US" b="1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ru-RU" b="1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➨</a:t>
            </a:r>
            <a:r>
              <a:rPr lang="ru-RU" b="1" smtClean="0"/>
              <a:t> независимость</a:t>
            </a:r>
          </a:p>
          <a:p>
            <a:pPr algn="l" eaLnBrk="1" hangingPunct="1">
              <a:defRPr/>
            </a:pPr>
            <a:r>
              <a:rPr lang="ru-RU" b="1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➨</a:t>
            </a:r>
            <a:r>
              <a:rPr lang="ru-RU" b="1" smtClean="0"/>
              <a:t> высокие морально-этические качества аудиторов</a:t>
            </a:r>
          </a:p>
          <a:p>
            <a:pPr algn="l" eaLnBrk="1" hangingPunct="1">
              <a:defRPr/>
            </a:pPr>
            <a:endParaRPr lang="ru-RU" b="1" smtClean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081088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FFFF00"/>
                </a:solidFill>
              </a:rPr>
              <a:t>Социальный аудит - </a:t>
            </a:r>
            <a:r>
              <a:rPr lang="ru-RU" sz="4000" b="1" i="1" smtClean="0">
                <a:solidFill>
                  <a:srgbClr val="FFFF00"/>
                </a:solidFill>
              </a:rPr>
              <a:t>это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50825" y="1412875"/>
            <a:ext cx="8642350" cy="4968875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ru-RU" b="1" smtClean="0">
                <a:latin typeface="Times New Roman" pitchFamily="18" charset="0"/>
              </a:rPr>
              <a:t>эффективный инструмент социального партнерства, позволяющий осуществить диалог между заинтересованными сторонами и достигнуть консенсуса на основе достоверных результатов добровольного, независимого и прозрачного аудиторского обследования социально-трудовых отношений, имеющего целью регулирование процесса воспроизводства и развития человеческих ресурсов.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1525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FF0000"/>
                </a:solidFill>
                <a:latin typeface="Times New Roman" pitchFamily="18" charset="0"/>
              </a:rPr>
              <a:t>Типология социального аудита</a:t>
            </a:r>
          </a:p>
        </p:txBody>
      </p:sp>
      <p:pic>
        <p:nvPicPr>
          <p:cNvPr id="57347" name="Рисунок 3"/>
          <p:cNvPicPr>
            <a:picLocks noGrp="1" noChangeAspect="1"/>
          </p:cNvPicPr>
          <p:nvPr>
            <p:ph type="subTitle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323850" y="1412875"/>
            <a:ext cx="8569325" cy="5111750"/>
          </a:xfrm>
          <a:noFill/>
        </p:spPr>
      </p:pic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081088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 </a:t>
            </a:r>
            <a:r>
              <a:rPr lang="ru-RU" sz="2800" b="1" smtClean="0">
                <a:solidFill>
                  <a:srgbClr val="FF0000"/>
                </a:solidFill>
              </a:rPr>
              <a:t>Сравнительный анализ форм аудиторского обследования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2276475"/>
            <a:ext cx="8351837" cy="4105275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9388" y="1196975"/>
          <a:ext cx="8856662" cy="5473700"/>
        </p:xfrm>
        <a:graphic>
          <a:graphicData uri="http://schemas.openxmlformats.org/drawingml/2006/table">
            <a:tbl>
              <a:tblPr/>
              <a:tblGrid>
                <a:gridCol w="431800"/>
                <a:gridCol w="1846262"/>
                <a:gridCol w="2201863"/>
                <a:gridCol w="2125662"/>
                <a:gridCol w="2251075"/>
              </a:tblGrid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№№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Критерии сравнения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Государственный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аудит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Корпоративный  аудит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Общественный аудит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Заказчик аудита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Государство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Социальные партнеры – представители власти, бизнеса, профсоюзов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Социальные партнеры на уровне региона, территории и институты гражданского общества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1006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Органы исполнения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(проведения)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Счетная палата РФ, Службы фин. Мониторинга при Минфине РФ,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Комитеты, комиссии, советы Правительства РФ и др.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Аудиторские фирмы, агентства;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Специальные комиссии корпораций, предприятий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Специальные аудиторские фирмы, агентства.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Комиссии  при Правительстве РФ или Администрации региона.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Основные задачи аудита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Аудит соответствия: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-исполнение бюджета,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 борьба с экономическим кризисом,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 миграция населения и пр.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Повышение конкурентной способности: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минимизация рисков;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исключение социальных взрывов и пр.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68263" algn="l"/>
                        </a:tabLst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Использование социальных стандартов и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68263" algn="l"/>
                        </a:tabLst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выявление потенциальных ресурсов для устойчивого и долгосрочного развития.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.4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Характер проведения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Обязательность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(обязывающий)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Добровольный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Интеграция в систему социального партнерства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1519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Результаты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и вероятные последствия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Издание соответствующих законодательных актов.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Передача дел в прокуратуру.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Включение результатов в колдоговор,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издание соотв. приказов и распоряжений, изменение в расстановке кадров  и пр.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Ориентация в распределении федеральных  бюджетных средств, оценка деятельности администрации региона, формирование кадрового резерва Президента и пр.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404813"/>
            <a:ext cx="8135938" cy="647700"/>
          </a:xfrm>
        </p:spPr>
        <p:txBody>
          <a:bodyPr/>
          <a:lstStyle/>
          <a:p>
            <a:pPr eaLnBrk="1" hangingPunct="1">
              <a:defRPr/>
            </a:pPr>
            <a:r>
              <a:rPr lang="ru-RU" sz="2000" b="1" smtClean="0">
                <a:solidFill>
                  <a:srgbClr val="FF0000"/>
                </a:solidFill>
              </a:rPr>
              <a:t>Сравнение внутрикорпоративного аудита с внешним</a:t>
            </a:r>
            <a:r>
              <a:rPr lang="ru-RU" b="1" smtClean="0"/>
              <a:t> 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2276475"/>
            <a:ext cx="8351837" cy="4105275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0825" y="908050"/>
          <a:ext cx="8713788" cy="6384925"/>
        </p:xfrm>
        <a:graphic>
          <a:graphicData uri="http://schemas.openxmlformats.org/drawingml/2006/table">
            <a:tbl>
              <a:tblPr/>
              <a:tblGrid>
                <a:gridCol w="649288"/>
                <a:gridCol w="2087562"/>
                <a:gridCol w="3240088"/>
                <a:gridCol w="2736850"/>
              </a:tblGrid>
              <a:tr h="603250"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№№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Черты</a:t>
                      </a:r>
                    </a:p>
                    <a:p>
                      <a:pPr marL="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организации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44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Внутрикорпоративный </a:t>
                      </a:r>
                    </a:p>
                    <a:p>
                      <a:pPr marL="0" marR="0" lvl="0" indent="444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аудит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Внешний </a:t>
                      </a:r>
                    </a:p>
                    <a:p>
                      <a:pPr marL="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аудит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Заказчик-</a:t>
                      </a:r>
                    </a:p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пользователь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4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Руководитель материнского или дочернего  предприятия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Руководство головной компании (корпорации)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603250"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Объект аудита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4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Масштабы всей корпорации или отдельного его подразделения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Масштабы всей корпорации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Предмет </a:t>
                      </a:r>
                    </a:p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аудита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4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Все виды корпоративного управления или отдельных ее сегментов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1775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Преимущественно финансовые отношения, вопрос охраны труда и экология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Ролевые </a:t>
                      </a:r>
                    </a:p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задачи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4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Определение конкурентной способности  корпорации  и ее бизнес-единиц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Определение степени корпоративной социальной ответственности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Исполнители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4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Специалисты и менеджеры данной корпорации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Независимая аудиторская фирма и ее профессиональные аудиторы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Критерии </a:t>
                      </a:r>
                    </a:p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аудиторского </a:t>
                      </a:r>
                    </a:p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обследования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4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Правовые нормы государственного законодательства и нормативные стандарты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Государственные и международные финансовые и социальные стандарты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915988"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Преимущества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4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Более простая и гибкая форма аудиторского обследования, не требующая больших  затрат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Относительно большая независимость и более высокий уровень профессионализма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915988"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Недостатки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4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Определенная зависимость от корпоративного руководства и меньший уровень объективности и профессионализма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Достаточно высокий уровень  оплаты аудиторских услуг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CC3300"/>
                </a:solidFill>
              </a:rPr>
              <a:t>Аудит социально-трудовых отношений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2276475"/>
            <a:ext cx="8351837" cy="4105275"/>
          </a:xfrm>
        </p:spPr>
        <p:txBody>
          <a:bodyPr/>
          <a:lstStyle/>
          <a:p>
            <a:pPr eaLnBrk="1" hangingPunct="1">
              <a:defRPr/>
            </a:pPr>
            <a:endParaRPr lang="ru-RU" smtClean="0"/>
          </a:p>
          <a:p>
            <a:pPr algn="l" eaLnBrk="1" hangingPunct="1">
              <a:defRPr/>
            </a:pPr>
            <a:r>
              <a:rPr lang="ru-RU" b="1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➨</a:t>
            </a:r>
            <a:r>
              <a:rPr lang="ru-RU" b="1" smtClean="0"/>
              <a:t> заработной платы</a:t>
            </a:r>
          </a:p>
          <a:p>
            <a:pPr algn="l" eaLnBrk="1" hangingPunct="1">
              <a:defRPr/>
            </a:pPr>
            <a:r>
              <a:rPr lang="ru-RU" b="1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➨</a:t>
            </a:r>
            <a:r>
              <a:rPr lang="ru-RU" b="1" smtClean="0"/>
              <a:t> управления персоналом</a:t>
            </a:r>
          </a:p>
          <a:p>
            <a:pPr algn="l" eaLnBrk="1" hangingPunct="1">
              <a:defRPr/>
            </a:pPr>
            <a:r>
              <a:rPr lang="ru-RU" b="1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➨</a:t>
            </a:r>
            <a:r>
              <a:rPr lang="ru-RU" b="1" smtClean="0"/>
              <a:t> организации труда</a:t>
            </a:r>
          </a:p>
          <a:p>
            <a:pPr algn="l" eaLnBrk="1" hangingPunct="1">
              <a:defRPr/>
            </a:pPr>
            <a:r>
              <a:rPr lang="ru-RU" b="1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➨</a:t>
            </a:r>
            <a:r>
              <a:rPr lang="ru-RU" b="1" smtClean="0"/>
              <a:t> охраны труда</a:t>
            </a:r>
          </a:p>
          <a:p>
            <a:pPr algn="l" eaLnBrk="1" hangingPunct="1">
              <a:defRPr/>
            </a:pPr>
            <a:r>
              <a:rPr lang="ru-RU" b="1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➨</a:t>
            </a:r>
            <a:r>
              <a:rPr lang="ru-RU" b="1" smtClean="0"/>
              <a:t> профсоюзной деятельности</a:t>
            </a:r>
          </a:p>
          <a:p>
            <a:pPr eaLnBrk="1" hangingPunct="1">
              <a:defRPr/>
            </a:pPr>
            <a:endParaRPr lang="ru-RU" smtClean="0"/>
          </a:p>
          <a:p>
            <a:pPr eaLnBrk="1" hangingPunct="1">
              <a:defRPr/>
            </a:pPr>
            <a:endParaRPr lang="ru-RU" smtClean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CC3300"/>
                </a:solidFill>
              </a:rPr>
              <a:t>Необходимые условия для социального обследования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989138"/>
            <a:ext cx="8640762" cy="4392612"/>
          </a:xfrm>
        </p:spPr>
        <p:txBody>
          <a:bodyPr/>
          <a:lstStyle/>
          <a:p>
            <a:pPr eaLnBrk="1" hangingPunct="1">
              <a:defRPr/>
            </a:pPr>
            <a:endParaRPr lang="ru-RU" smtClean="0"/>
          </a:p>
          <a:p>
            <a:pPr algn="l" eaLnBrk="1" hangingPunct="1">
              <a:defRPr/>
            </a:pPr>
            <a:r>
              <a:rPr lang="ru-RU" b="1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➨</a:t>
            </a:r>
            <a:r>
              <a:rPr lang="ru-RU" b="1" smtClean="0"/>
              <a:t> определенная зрелость рыночных отношений</a:t>
            </a:r>
          </a:p>
          <a:p>
            <a:pPr algn="l" eaLnBrk="1" hangingPunct="1">
              <a:defRPr/>
            </a:pPr>
            <a:r>
              <a:rPr lang="ru-RU" b="1" smtClean="0">
                <a:solidFill>
                  <a:srgbClr val="CC330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ru-RU" b="1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➨</a:t>
            </a:r>
            <a:r>
              <a:rPr lang="ru-RU" b="1" smtClean="0"/>
              <a:t> правовая база</a:t>
            </a:r>
          </a:p>
          <a:p>
            <a:pPr algn="l" eaLnBrk="1" hangingPunct="1">
              <a:defRPr/>
            </a:pPr>
            <a:r>
              <a:rPr lang="ru-RU" b="1" smtClean="0">
                <a:solidFill>
                  <a:srgbClr val="CC330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     </a:t>
            </a:r>
            <a:r>
              <a:rPr lang="ru-RU" b="1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➨</a:t>
            </a:r>
            <a:r>
              <a:rPr lang="ru-RU" b="1" smtClean="0"/>
              <a:t> разработанные стандарты</a:t>
            </a:r>
          </a:p>
          <a:p>
            <a:pPr algn="l" eaLnBrk="1" hangingPunct="1">
              <a:defRPr/>
            </a:pPr>
            <a:r>
              <a:rPr lang="ru-RU" b="1" smtClean="0">
                <a:solidFill>
                  <a:srgbClr val="CC330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        </a:t>
            </a:r>
            <a:r>
              <a:rPr lang="ru-RU" b="1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➨</a:t>
            </a:r>
            <a:r>
              <a:rPr lang="ru-RU" b="1" smtClean="0"/>
              <a:t> институциональные структуры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CC3300"/>
                </a:solidFill>
              </a:rPr>
              <a:t>Трудности внедрения социального аудита</a:t>
            </a:r>
          </a:p>
        </p:txBody>
      </p:sp>
      <p:sp>
        <p:nvSpPr>
          <p:cNvPr id="414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2276475"/>
            <a:ext cx="8351837" cy="4105275"/>
          </a:xfrm>
        </p:spPr>
        <p:txBody>
          <a:bodyPr/>
          <a:lstStyle/>
          <a:p>
            <a:pPr eaLnBrk="1" hangingPunct="1">
              <a:defRPr/>
            </a:pPr>
            <a:endParaRPr lang="ru-RU" smtClean="0"/>
          </a:p>
          <a:p>
            <a:pPr algn="l" eaLnBrk="1" hangingPunct="1">
              <a:defRPr/>
            </a:pPr>
            <a:r>
              <a:rPr lang="ru-RU" b="1" smtClean="0"/>
              <a:t>- недостаточный уровень социальной ответственности (бизнеса, профсоюзов, власти)</a:t>
            </a:r>
          </a:p>
          <a:p>
            <a:pPr algn="l" eaLnBrk="1" hangingPunct="1">
              <a:defRPr/>
            </a:pPr>
            <a:r>
              <a:rPr lang="ru-RU" b="1" smtClean="0"/>
              <a:t>- отсутствие правовой базы</a:t>
            </a:r>
          </a:p>
          <a:p>
            <a:pPr algn="l" eaLnBrk="1" hangingPunct="1">
              <a:defRPr/>
            </a:pPr>
            <a:r>
              <a:rPr lang="ru-RU" b="1" smtClean="0"/>
              <a:t>- недостаточно развитая системы социальных стандартов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 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388" y="260350"/>
            <a:ext cx="8785225" cy="63373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FF0000"/>
                </a:solidFill>
              </a:rPr>
              <a:t>    </a:t>
            </a:r>
            <a:r>
              <a:rPr lang="ru-RU" sz="2800" b="1" smtClean="0">
                <a:solidFill>
                  <a:srgbClr val="FF0000"/>
                </a:solidFill>
              </a:rPr>
              <a:t>●</a:t>
            </a:r>
            <a:r>
              <a:rPr lang="ru-RU" sz="2800" b="1" smtClean="0"/>
              <a:t> трудовые отношений рассматриваются в контексте воспроизводства человеческих ресурсов, которые формируют социально-трудовую сферу, ставшую органической частью социальной рыночной экономики;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</a:rPr>
              <a:t>    ●</a:t>
            </a:r>
            <a:r>
              <a:rPr lang="ru-RU" sz="2800" b="1" smtClean="0"/>
              <a:t> новое содержание трудовых отношений сформировало устойчивые социальные системы: социального страхования, охраны труда, социального партнерства, пенсионной системы;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smtClean="0">
                <a:solidFill>
                  <a:srgbClr val="FF0000"/>
                </a:solidFill>
              </a:rPr>
              <a:t>    ●</a:t>
            </a:r>
            <a:r>
              <a:rPr lang="ru-RU" sz="2800" b="1" smtClean="0"/>
              <a:t> регулирование трудовых отношений уже не может ограничиваться рамками отдельного хозяйствующего субъекта, оно стало многоуровневым: на корпоративном, муниципальном, региональном, отраслевом, национальном и международном уровнях.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b="1" smtClean="0"/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1008063"/>
          </a:xfrm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</a:rPr>
              <a:t>Западная и российская модели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</a:rPr>
              <a:t>социального аудита (сравнительный анализ)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388" y="1196975"/>
            <a:ext cx="8785225" cy="5472113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en-US" smtClean="0">
                <a:solidFill>
                  <a:srgbClr val="FF0000"/>
                </a:solidFill>
              </a:rPr>
              <a:t> </a:t>
            </a:r>
            <a:endParaRPr lang="ru-RU" smtClean="0">
              <a:solidFill>
                <a:srgbClr val="FF0000"/>
              </a:solidFill>
            </a:endParaRPr>
          </a:p>
        </p:txBody>
      </p:sp>
      <p:graphicFrame>
        <p:nvGraphicFramePr>
          <p:cNvPr id="415748" name="Group 4"/>
          <p:cNvGraphicFramePr>
            <a:graphicFrameLocks noGrp="1"/>
          </p:cNvGraphicFramePr>
          <p:nvPr/>
        </p:nvGraphicFramePr>
        <p:xfrm>
          <a:off x="179388" y="1268413"/>
          <a:ext cx="8929687" cy="5378450"/>
        </p:xfrm>
        <a:graphic>
          <a:graphicData uri="http://schemas.openxmlformats.org/drawingml/2006/table">
            <a:tbl>
              <a:tblPr/>
              <a:tblGrid>
                <a:gridCol w="2663825"/>
                <a:gridCol w="3097212"/>
                <a:gridCol w="3168650"/>
              </a:tblGrid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Характерные черты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Западная модель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Российская модель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Цивилизационные основы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Протестантская этика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Православная этика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Цель СА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Минимизация социальных рисков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Развитие человеческих ресурсов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Основные заказчики СА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Работодатели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Работодатели, профсоюзы, органы власти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Уровни аудиторского обследования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Микро (хозяйствующие субъекты)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 Макро и микро федеральный, межрегиональный, региональный, отраслевой, локальный уровни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Объекты обследования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Условия труда, отношения с деловыми партнерами, экология, отношения с властью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Система социальных отношений в ее широком значении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Роль органов власти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Ограничены рамками законотворчества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Властные органы – социальные партнеры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Участие профсоюзов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Практически отстранены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Профсоюзы – социальные партнеры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Этическая основа СА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Социальная ответственность бизнеса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Социальная ответственность бизнеса, власти, профсоюзов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Соотношение правовой и этической основы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Доминирование правовых норм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Важная роль этических норм и традиций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Степень открытости результатов СА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Значительная часть результатов СА носит конфиденциальный характер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Организационная структура обуславливает его 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“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прозрачность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”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Организационная структура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Отсутствие координирующего центра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Arial" charset="0"/>
                        </a:rPr>
                        <a:t>Организационная вертикаль в рамках системы социального партнерства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55600" y="260350"/>
            <a:ext cx="8135938" cy="752475"/>
          </a:xfrm>
        </p:spPr>
        <p:txBody>
          <a:bodyPr lIns="0" tIns="0" rIns="0" bIns="0"/>
          <a:lstStyle/>
          <a:p>
            <a:pPr eaLnBrk="1" hangingPunct="1">
              <a:defRPr/>
            </a:pPr>
            <a:r>
              <a:rPr lang="ru-RU" sz="2800" b="1" smtClean="0"/>
              <a:t>Индикаторы </a:t>
            </a:r>
            <a:br>
              <a:rPr lang="ru-RU" sz="2800" b="1" smtClean="0"/>
            </a:br>
            <a:r>
              <a:rPr lang="ru-RU" sz="2800" b="1" smtClean="0"/>
              <a:t>аудита коммунитарной социальной ответственности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1141413"/>
            <a:ext cx="8351837" cy="5240337"/>
          </a:xfrm>
        </p:spPr>
        <p:txBody>
          <a:bodyPr lIns="0" tIns="18287" rIns="0" bIns="0"/>
          <a:lstStyle/>
          <a:p>
            <a:pPr defTabSz="449263" eaLnBrk="1" hangingPunct="1">
              <a:buFont typeface="Wingdings" pitchFamily="2" charset="2"/>
              <a:buNone/>
              <a:defRPr/>
            </a:pPr>
            <a:r>
              <a:rPr lang="ru-RU" sz="2000" smtClean="0">
                <a:solidFill>
                  <a:schemeClr val="folHlink"/>
                </a:solidFill>
              </a:rPr>
              <a:t>1</a:t>
            </a:r>
            <a:r>
              <a:rPr lang="ru-RU" sz="2000" b="1" smtClean="0">
                <a:solidFill>
                  <a:schemeClr val="folHlink"/>
                </a:solidFill>
              </a:rPr>
              <a:t>) состояние, развитие и использование трудового потенциала;  </a:t>
            </a:r>
          </a:p>
          <a:p>
            <a:pPr defTabSz="449263" eaLnBrk="1" hangingPunct="1"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chemeClr val="folHlink"/>
                </a:solidFill>
              </a:rPr>
              <a:t>2)  социально-трудовые отношения и уровень социальной напряженности;</a:t>
            </a:r>
          </a:p>
          <a:p>
            <a:pPr defTabSz="449263" eaLnBrk="1" hangingPunct="1"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chemeClr val="folHlink"/>
                </a:solidFill>
              </a:rPr>
              <a:t>3)  оплата труда и уровень жизни работников;</a:t>
            </a:r>
          </a:p>
          <a:p>
            <a:pPr defTabSz="449263" eaLnBrk="1" hangingPunct="1"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chemeClr val="folHlink"/>
                </a:solidFill>
              </a:rPr>
              <a:t>4)  соблюдение условий и охраны труда; </a:t>
            </a:r>
          </a:p>
          <a:p>
            <a:pPr defTabSz="449263" eaLnBrk="1" hangingPunct="1"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chemeClr val="folHlink"/>
                </a:solidFill>
              </a:rPr>
              <a:t>5) общий социальный климат на предприятии и социальное самочувствие работников предприятия;</a:t>
            </a:r>
          </a:p>
          <a:p>
            <a:pPr defTabSz="449263" eaLnBrk="1" hangingPunct="1"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chemeClr val="folHlink"/>
                </a:solidFill>
              </a:rPr>
              <a:t>6) достижение конкурентной способности предприятия как стратегической цели хозяйственной деятельности;</a:t>
            </a:r>
          </a:p>
          <a:p>
            <a:pPr defTabSz="449263" eaLnBrk="1" hangingPunct="1"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chemeClr val="folHlink"/>
                </a:solidFill>
              </a:rPr>
              <a:t>7)  уровень социальных инвестиций;</a:t>
            </a:r>
          </a:p>
          <a:p>
            <a:pPr defTabSz="449263" eaLnBrk="1" hangingPunct="1"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chemeClr val="folHlink"/>
                </a:solidFill>
              </a:rPr>
              <a:t>9) социальная ответственность социальных партнеров; </a:t>
            </a:r>
          </a:p>
          <a:p>
            <a:pPr defTabSz="449263" eaLnBrk="1" hangingPunct="1"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chemeClr val="folHlink"/>
                </a:solidFill>
              </a:rPr>
              <a:t>10) эволюция социальных конфликтов;  </a:t>
            </a:r>
          </a:p>
          <a:p>
            <a:pPr defTabSz="449263" eaLnBrk="1" hangingPunct="1">
              <a:buFont typeface="Wingdings" pitchFamily="2" charset="2"/>
              <a:buNone/>
              <a:defRPr/>
            </a:pPr>
            <a:r>
              <a:rPr lang="ru-RU" sz="2000" b="1" smtClean="0">
                <a:solidFill>
                  <a:schemeClr val="folHlink"/>
                </a:solidFill>
              </a:rPr>
              <a:t>11) наличие профсоюза, его признание в качестве социального партнера</a:t>
            </a:r>
          </a:p>
        </p:txBody>
      </p:sp>
    </p:spTree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640763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smtClean="0">
                <a:solidFill>
                  <a:schemeClr val="folHlink"/>
                </a:solidFill>
              </a:rPr>
              <a:t>Основными социальными показателями на уровне отдельного предприятия следовало бы считать:</a:t>
            </a:r>
            <a:br>
              <a:rPr lang="ru-RU" sz="3200" b="1" smtClean="0">
                <a:solidFill>
                  <a:schemeClr val="folHlink"/>
                </a:solidFill>
              </a:rPr>
            </a:br>
            <a:endParaRPr lang="ru-RU" sz="3200" b="1" smtClean="0">
              <a:solidFill>
                <a:schemeClr val="folHlink"/>
              </a:solidFill>
            </a:endParaRPr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2276475"/>
            <a:ext cx="8351837" cy="41052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smtClean="0"/>
              <a:t>а) соотношение между «жесткими»  и «гибкими» факторами конкуренции. Прежде всего важным индикатором является наличие у предприятия стратегической программы повышения конкурентной способности, а также ответ на вопрос: что является определяющим в определении управления данного предприятия – тактика получения сиюминутной выгоды на основе ценового фактора или стратегия устойчивого и долгосрочного развития на основе минимизации социальных рисков;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ctrTitle"/>
          </p:nvPr>
        </p:nvSpPr>
        <p:spPr>
          <a:xfrm flipV="1">
            <a:off x="323850" y="188913"/>
            <a:ext cx="8135938" cy="71437"/>
          </a:xfrm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260350"/>
            <a:ext cx="8785225" cy="612140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2800" smtClean="0"/>
              <a:t>б) </a:t>
            </a:r>
            <a:r>
              <a:rPr lang="ru-RU" sz="2800" b="1" smtClean="0"/>
              <a:t>восприимчивость к инновациям, которая в свою очередь обусловлена профессиональным уровнем менеджерского корпуса, готовности персонала  и его заинтересованностью  технологической модернизации производства, улучшении потребительских качеств продукции и т.п.;</a:t>
            </a:r>
          </a:p>
          <a:p>
            <a:pPr algn="l" eaLnBrk="1" hangingPunct="1">
              <a:defRPr/>
            </a:pPr>
            <a:r>
              <a:rPr lang="ru-RU" sz="2800" b="1" smtClean="0"/>
              <a:t>в)  корпоративная социальная ответственность и солидарность, позволяющая минимизировать социальные риски и тем самым в значительной мере придать большую конкурентную способность;</a:t>
            </a:r>
          </a:p>
          <a:p>
            <a:pPr algn="l" eaLnBrk="1" hangingPunct="1">
              <a:defRPr/>
            </a:pPr>
            <a:endParaRPr lang="ru-RU" sz="2800" b="1" smtClean="0"/>
          </a:p>
          <a:p>
            <a:pPr eaLnBrk="1" hangingPunct="1">
              <a:defRPr/>
            </a:pPr>
            <a:endParaRPr lang="ru-RU" sz="2800" b="1" smtClean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73025"/>
          </a:xfrm>
        </p:spPr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33375"/>
            <a:ext cx="8351837" cy="604837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2800" smtClean="0"/>
              <a:t>г) </a:t>
            </a:r>
            <a:r>
              <a:rPr lang="ru-RU" sz="2800" b="1" smtClean="0"/>
              <a:t>удельный вес социальных инвестиций в общей инвестиционной программе корпорации. Здесь инвестиции в «человека»  понимаются не как минимальные издержки на оплату труда, а дополнительные вложения, имеющие цель развития человеческих ресурсов (расходы на  подготовку и переподготовку персонала, на социальную инфраструктуру предприятия, формирование доверия между социальными партнерами и т.п.).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569325" cy="936625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smtClean="0">
                <a:solidFill>
                  <a:schemeClr val="folHlink"/>
                </a:solidFill>
              </a:rPr>
              <a:t>  Индикаторы  конкурентной способности на региональном уровне:  </a:t>
            </a:r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268413"/>
            <a:ext cx="9144000" cy="5329237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/>
              <a:t>а) место, занимаемое регионом в общей классификации российских регионов (опорный, дотационный, «столичный», и т.д.)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/>
              <a:t>б) уровень реализации региональных программ социально-экономического развития;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/>
              <a:t>в) демографическая ситуация в регионе  (средняя продолжительность жизни жителей региона, эволюция смертности и рождаемости, показатели миграционного процесса и т.д.);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/>
              <a:t>г) структура региональной экономики;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/>
              <a:t>д) доля инновационного продукта в  региональном обороте;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/>
              <a:t>е) характеристика человеческих ресурсов (общеобразовательный и профессиональный уровень работников);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/>
              <a:t>ж) занимаемое место региона в рейтингах конкурентной способности среди других российских регионов.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640763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smtClean="0">
                <a:solidFill>
                  <a:schemeClr val="folHlink"/>
                </a:solidFill>
              </a:rPr>
              <a:t>Базовыми индикаторами аудита конкурентной способности на отраслевом уровне могут быть:</a:t>
            </a:r>
          </a:p>
        </p:txBody>
      </p:sp>
      <p:sp>
        <p:nvSpPr>
          <p:cNvPr id="424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989138"/>
            <a:ext cx="8640762" cy="467995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ru-RU" sz="2800" b="1" smtClean="0"/>
              <a:t>а) структура отрасли: соотношение между базовыми (сырьевой и аграрный комплексы) и высокотехнологическими;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800" b="1" smtClean="0"/>
              <a:t>б) уровень научно исследовательской и конструкторской базы, размер бюджета НИОКР, доля инновационной продукции в масштабах отросли;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800" b="1" smtClean="0"/>
              <a:t>в) инвестиционная привлекательность отросли;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800" b="1" smtClean="0"/>
              <a:t>г) соотношение между полученной добавленной стоимостью  и уровнем заработной платы сотрудников.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260350"/>
            <a:ext cx="8713787" cy="1223963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smtClean="0">
                <a:solidFill>
                  <a:schemeClr val="folHlink"/>
                </a:solidFill>
              </a:rPr>
              <a:t>Индикаторы  аудита конкурентной способности национальной экономики:</a:t>
            </a:r>
            <a:br>
              <a:rPr lang="ru-RU" sz="3200" b="1" smtClean="0">
                <a:solidFill>
                  <a:schemeClr val="folHlink"/>
                </a:solidFill>
              </a:rPr>
            </a:br>
            <a:endParaRPr lang="ru-RU" sz="3200" b="1" smtClean="0">
              <a:solidFill>
                <a:schemeClr val="folHlink"/>
              </a:solidFill>
            </a:endParaRPr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268413"/>
            <a:ext cx="8785225" cy="5400675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/>
              <a:t>а) структура национальной экономики: </a:t>
            </a:r>
            <a:r>
              <a:rPr lang="ru-RU" sz="2400" smtClean="0"/>
              <a:t>(соотношение между инновационными и традиционными отраслями, между сильными и слабыми сторонами конкуренции);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/>
              <a:t>б) общеобразовательный и профессиональный уровень человеческих ресурсов и уровень оплаты труда </a:t>
            </a:r>
            <a:r>
              <a:rPr lang="ru-RU" sz="2400" smtClean="0"/>
              <a:t>(охват населения высшим образование, удельный весь расходов на НИОКР, величина прожиточного минимума, средняя продолжительность жизни и т.д.);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/>
              <a:t>в) инвестиционная привлекательность национальной  экономики </a:t>
            </a:r>
            <a:r>
              <a:rPr lang="ru-RU" sz="2400" smtClean="0"/>
              <a:t>(уровень административных барьеров, масштабы теневой экономики и коррупции, характеристики трудовой миграции  и т.д.);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/>
              <a:t>г) социальная ответственность бизнеса, власти и общества </a:t>
            </a:r>
            <a:r>
              <a:rPr lang="ru-RU" sz="2400" smtClean="0"/>
              <a:t>(программы социально-экономического развития  страны);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/>
              <a:t>е) место, занимаемое страной в международном рейтинги конкурентной способности.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455613" y="404813"/>
            <a:ext cx="8305800" cy="5761037"/>
          </a:xfrm>
        </p:spPr>
        <p:txBody>
          <a:bodyPr/>
          <a:lstStyle/>
          <a:p>
            <a:pPr eaLnBrk="1" hangingPunct="1">
              <a:defRPr/>
            </a:pPr>
            <a:r>
              <a:rPr lang="ru-RU" sz="1600" smtClean="0"/>
              <a:t>				</a:t>
            </a:r>
            <a:br>
              <a:rPr lang="ru-RU" sz="1600" smtClean="0"/>
            </a:br>
            <a:endParaRPr lang="ru-RU" sz="1200" smtClean="0"/>
          </a:p>
        </p:txBody>
      </p:sp>
      <p:sp>
        <p:nvSpPr>
          <p:cNvPr id="71683" name="Rectangle 5"/>
          <p:cNvSpPr>
            <a:spLocks noChangeArrowheads="1"/>
          </p:cNvSpPr>
          <p:nvPr/>
        </p:nvSpPr>
        <p:spPr bwMode="auto">
          <a:xfrm>
            <a:off x="854075" y="4435475"/>
            <a:ext cx="6102350" cy="1679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 sz="1800">
              <a:solidFill>
                <a:schemeClr val="tx1"/>
              </a:solidFill>
              <a:effectLst/>
              <a:latin typeface="Century Schoolbook" pitchFamily="18" charset="0"/>
              <a:cs typeface="Arial" charset="0"/>
            </a:endParaRPr>
          </a:p>
        </p:txBody>
      </p:sp>
      <p:sp>
        <p:nvSpPr>
          <p:cNvPr id="71684" name="Прямоугольник 13"/>
          <p:cNvSpPr>
            <a:spLocks noChangeArrowheads="1"/>
          </p:cNvSpPr>
          <p:nvPr/>
        </p:nvSpPr>
        <p:spPr bwMode="auto">
          <a:xfrm>
            <a:off x="179388" y="336550"/>
            <a:ext cx="8664575" cy="658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u="sng">
                <a:solidFill>
                  <a:srgbClr val="FF0000"/>
                </a:solidFill>
                <a:effectLst/>
                <a:latin typeface="Century Schoolbook" pitchFamily="18" charset="0"/>
                <a:cs typeface="Arial" charset="0"/>
              </a:rPr>
              <a:t>Муниципальный общественный аудит</a:t>
            </a:r>
          </a:p>
          <a:p>
            <a:r>
              <a:rPr lang="ru-RU" sz="2000" b="1" i="1">
                <a:solidFill>
                  <a:schemeClr val="tx1"/>
                </a:solidFill>
                <a:effectLst/>
                <a:latin typeface="Century Schoolbook" pitchFamily="18" charset="0"/>
                <a:cs typeface="Arial" charset="0"/>
              </a:rPr>
              <a:t>- требует разработки специального набора основных индикаторов, которые могли бы характеризовать состояние социально-трудовых отношений на муниципальном уровне</a:t>
            </a:r>
            <a:r>
              <a:rPr lang="ru-RU" sz="1400">
                <a:solidFill>
                  <a:schemeClr val="tx1"/>
                </a:solidFill>
                <a:effectLst/>
                <a:latin typeface="Century Schoolbook" pitchFamily="18" charset="0"/>
                <a:cs typeface="Arial" charset="0"/>
              </a:rPr>
              <a:t>.</a:t>
            </a:r>
          </a:p>
          <a:p>
            <a:r>
              <a:rPr lang="ru-RU" sz="1800" b="1" i="1">
                <a:solidFill>
                  <a:srgbClr val="FF0000"/>
                </a:solidFill>
                <a:effectLst/>
                <a:latin typeface="Century Schoolbook" pitchFamily="18" charset="0"/>
                <a:cs typeface="Arial" charset="0"/>
              </a:rPr>
              <a:t>Основные индикаторами муниципального общественного аудита:</a:t>
            </a:r>
          </a:p>
          <a:p>
            <a:pPr algn="l"/>
            <a:r>
              <a:rPr lang="ru-RU" sz="1800" b="1">
                <a:solidFill>
                  <a:srgbClr val="FF0000"/>
                </a:solidFill>
                <a:effectLst/>
                <a:latin typeface="Century Schoolbook" pitchFamily="18" charset="0"/>
                <a:cs typeface="Arial" charset="0"/>
              </a:rPr>
              <a:t>♦</a:t>
            </a:r>
            <a:r>
              <a:rPr lang="ru-RU" sz="1800" b="1">
                <a:solidFill>
                  <a:schemeClr val="tx1"/>
                </a:solidFill>
                <a:effectLst/>
                <a:latin typeface="Century Schoolbook" pitchFamily="18" charset="0"/>
                <a:cs typeface="Arial" charset="0"/>
              </a:rPr>
              <a:t> продолжительность жизни; </a:t>
            </a:r>
          </a:p>
          <a:p>
            <a:pPr algn="l"/>
            <a:r>
              <a:rPr lang="ru-RU" sz="1800" b="1">
                <a:solidFill>
                  <a:srgbClr val="FF0000"/>
                </a:solidFill>
                <a:effectLst/>
                <a:latin typeface="Century Schoolbook" pitchFamily="18" charset="0"/>
                <a:cs typeface="Arial" charset="0"/>
              </a:rPr>
              <a:t>♦</a:t>
            </a:r>
            <a:r>
              <a:rPr lang="ru-RU" sz="1800" b="1">
                <a:solidFill>
                  <a:schemeClr val="tx1"/>
                </a:solidFill>
                <a:effectLst/>
                <a:latin typeface="Century Schoolbook" pitchFamily="18" charset="0"/>
                <a:cs typeface="Arial" charset="0"/>
              </a:rPr>
              <a:t> качество жилищных условий;</a:t>
            </a:r>
          </a:p>
          <a:p>
            <a:pPr algn="l"/>
            <a:r>
              <a:rPr lang="ru-RU" sz="1800" b="1">
                <a:solidFill>
                  <a:srgbClr val="FF0000"/>
                </a:solidFill>
                <a:effectLst/>
                <a:latin typeface="Century Schoolbook" pitchFamily="18" charset="0"/>
                <a:cs typeface="Arial" charset="0"/>
              </a:rPr>
              <a:t>♦</a:t>
            </a:r>
            <a:r>
              <a:rPr lang="ru-RU" sz="1800" b="1">
                <a:solidFill>
                  <a:schemeClr val="tx1"/>
                </a:solidFill>
                <a:effectLst/>
                <a:latin typeface="Century Schoolbook" pitchFamily="18" charset="0"/>
                <a:cs typeface="Arial" charset="0"/>
              </a:rPr>
              <a:t> величина и распределение доходов; </a:t>
            </a:r>
          </a:p>
          <a:p>
            <a:pPr algn="l"/>
            <a:r>
              <a:rPr lang="ru-RU" sz="1800" b="1">
                <a:solidFill>
                  <a:srgbClr val="FF0000"/>
                </a:solidFill>
                <a:effectLst/>
                <a:latin typeface="Century Schoolbook" pitchFamily="18" charset="0"/>
                <a:cs typeface="Arial" charset="0"/>
              </a:rPr>
              <a:t>♦</a:t>
            </a:r>
            <a:r>
              <a:rPr lang="ru-RU" sz="1800" b="1">
                <a:solidFill>
                  <a:schemeClr val="tx1"/>
                </a:solidFill>
                <a:effectLst/>
                <a:latin typeface="Century Schoolbook" pitchFamily="18" charset="0"/>
                <a:cs typeface="Arial" charset="0"/>
              </a:rPr>
              <a:t> индекс социальной дифференциации (соотношение зарплаты 10% самых высокооплачиваемых работников и 10% самых низкооплачиваемых); </a:t>
            </a:r>
          </a:p>
          <a:p>
            <a:pPr algn="l"/>
            <a:r>
              <a:rPr lang="ru-RU" sz="1800" b="1">
                <a:solidFill>
                  <a:srgbClr val="FF0000"/>
                </a:solidFill>
                <a:effectLst/>
                <a:latin typeface="Century Schoolbook" pitchFamily="18" charset="0"/>
                <a:cs typeface="Arial" charset="0"/>
              </a:rPr>
              <a:t>♦</a:t>
            </a:r>
            <a:r>
              <a:rPr lang="ru-RU" sz="1800" b="1">
                <a:solidFill>
                  <a:schemeClr val="tx1"/>
                </a:solidFill>
                <a:effectLst/>
                <a:latin typeface="Century Schoolbook" pitchFamily="18" charset="0"/>
                <a:cs typeface="Arial" charset="0"/>
              </a:rPr>
              <a:t> миграционная привлекательность; </a:t>
            </a:r>
          </a:p>
          <a:p>
            <a:pPr algn="l"/>
            <a:r>
              <a:rPr lang="ru-RU" sz="1800" b="1">
                <a:solidFill>
                  <a:srgbClr val="FF0000"/>
                </a:solidFill>
                <a:effectLst/>
                <a:latin typeface="Century Schoolbook" pitchFamily="18" charset="0"/>
                <a:cs typeface="Arial" charset="0"/>
              </a:rPr>
              <a:t>♦</a:t>
            </a:r>
            <a:r>
              <a:rPr lang="ru-RU" sz="1800" b="1">
                <a:solidFill>
                  <a:schemeClr val="tx1"/>
                </a:solidFill>
                <a:effectLst/>
                <a:latin typeface="Century Schoolbook" pitchFamily="18" charset="0"/>
                <a:cs typeface="Arial" charset="0"/>
              </a:rPr>
              <a:t> безопасность личности; </a:t>
            </a:r>
          </a:p>
          <a:p>
            <a:pPr algn="l"/>
            <a:r>
              <a:rPr lang="ru-RU" sz="1800" b="1">
                <a:solidFill>
                  <a:srgbClr val="FF0000"/>
                </a:solidFill>
                <a:effectLst/>
                <a:latin typeface="Century Schoolbook" pitchFamily="18" charset="0"/>
                <a:cs typeface="Arial" charset="0"/>
              </a:rPr>
              <a:t>♦</a:t>
            </a:r>
            <a:r>
              <a:rPr lang="ru-RU" sz="1800" b="1">
                <a:solidFill>
                  <a:schemeClr val="tx1"/>
                </a:solidFill>
                <a:effectLst/>
                <a:latin typeface="Century Schoolbook" pitchFamily="18" charset="0"/>
                <a:cs typeface="Arial" charset="0"/>
              </a:rPr>
              <a:t> уровень социального партнерства; </a:t>
            </a:r>
          </a:p>
          <a:p>
            <a:pPr algn="l"/>
            <a:r>
              <a:rPr lang="ru-RU" sz="1800" b="1">
                <a:solidFill>
                  <a:srgbClr val="FF0000"/>
                </a:solidFill>
                <a:effectLst/>
                <a:latin typeface="Century Schoolbook" pitchFamily="18" charset="0"/>
                <a:cs typeface="Arial" charset="0"/>
              </a:rPr>
              <a:t>♦</a:t>
            </a:r>
            <a:r>
              <a:rPr lang="ru-RU" sz="1800" b="1">
                <a:solidFill>
                  <a:schemeClr val="tx1"/>
                </a:solidFill>
                <a:effectLst/>
                <a:latin typeface="Century Schoolbook" pitchFamily="18" charset="0"/>
                <a:cs typeface="Arial" charset="0"/>
              </a:rPr>
              <a:t> социальная ответственность бизнеса (уровень социальных инвестиций); </a:t>
            </a:r>
          </a:p>
          <a:p>
            <a:pPr algn="l"/>
            <a:r>
              <a:rPr lang="ru-RU" sz="1800" b="1">
                <a:solidFill>
                  <a:srgbClr val="FF0000"/>
                </a:solidFill>
                <a:effectLst/>
                <a:latin typeface="Century Schoolbook" pitchFamily="18" charset="0"/>
                <a:cs typeface="Arial" charset="0"/>
              </a:rPr>
              <a:t>♦</a:t>
            </a:r>
            <a:r>
              <a:rPr lang="ru-RU" sz="1800" b="1">
                <a:solidFill>
                  <a:schemeClr val="tx1"/>
                </a:solidFill>
                <a:effectLst/>
                <a:latin typeface="Century Schoolbook" pitchFamily="18" charset="0"/>
                <a:cs typeface="Arial" charset="0"/>
              </a:rPr>
              <a:t> эффективность муниципального управления; </a:t>
            </a:r>
          </a:p>
          <a:p>
            <a:pPr algn="l"/>
            <a:r>
              <a:rPr lang="ru-RU" sz="1800" b="1">
                <a:solidFill>
                  <a:srgbClr val="FF0000"/>
                </a:solidFill>
                <a:effectLst/>
                <a:latin typeface="Century Schoolbook" pitchFamily="18" charset="0"/>
                <a:cs typeface="Arial" charset="0"/>
              </a:rPr>
              <a:t>♦</a:t>
            </a:r>
            <a:r>
              <a:rPr lang="ru-RU" sz="1800" b="1">
                <a:solidFill>
                  <a:schemeClr val="tx1"/>
                </a:solidFill>
                <a:effectLst/>
                <a:latin typeface="Century Schoolbook" pitchFamily="18" charset="0"/>
                <a:cs typeface="Arial" charset="0"/>
              </a:rPr>
              <a:t> система образования; </a:t>
            </a:r>
          </a:p>
          <a:p>
            <a:pPr algn="l"/>
            <a:r>
              <a:rPr lang="ru-RU" sz="1800" b="1">
                <a:solidFill>
                  <a:srgbClr val="FF0000"/>
                </a:solidFill>
                <a:effectLst/>
                <a:latin typeface="Century Schoolbook" pitchFamily="18" charset="0"/>
                <a:cs typeface="Arial" charset="0"/>
              </a:rPr>
              <a:t>♦</a:t>
            </a:r>
            <a:r>
              <a:rPr lang="ru-RU" sz="1800" b="1">
                <a:solidFill>
                  <a:schemeClr val="tx1"/>
                </a:solidFill>
                <a:effectLst/>
                <a:latin typeface="Century Schoolbook" pitchFamily="18" charset="0"/>
                <a:cs typeface="Arial" charset="0"/>
              </a:rPr>
              <a:t> здравоохранение; </a:t>
            </a:r>
          </a:p>
          <a:p>
            <a:pPr algn="l"/>
            <a:r>
              <a:rPr lang="ru-RU" sz="1800" b="1">
                <a:solidFill>
                  <a:srgbClr val="FF0000"/>
                </a:solidFill>
                <a:effectLst/>
                <a:latin typeface="Century Schoolbook" pitchFamily="18" charset="0"/>
                <a:cs typeface="Arial" charset="0"/>
              </a:rPr>
              <a:t>♦</a:t>
            </a:r>
            <a:r>
              <a:rPr lang="ru-RU" sz="1800" b="1">
                <a:solidFill>
                  <a:schemeClr val="tx1"/>
                </a:solidFill>
                <a:effectLst/>
                <a:latin typeface="Century Schoolbook" pitchFamily="18" charset="0"/>
                <a:cs typeface="Arial" charset="0"/>
              </a:rPr>
              <a:t> обеспеченность учреждениями культуры и спорта; </a:t>
            </a:r>
          </a:p>
          <a:p>
            <a:pPr algn="l"/>
            <a:r>
              <a:rPr lang="ru-RU" sz="1800" b="1">
                <a:solidFill>
                  <a:srgbClr val="FF0000"/>
                </a:solidFill>
                <a:effectLst/>
                <a:latin typeface="Century Schoolbook" pitchFamily="18" charset="0"/>
                <a:cs typeface="Arial" charset="0"/>
              </a:rPr>
              <a:t>♦</a:t>
            </a:r>
            <a:r>
              <a:rPr lang="ru-RU" sz="1800" b="1">
                <a:solidFill>
                  <a:schemeClr val="tx1"/>
                </a:solidFill>
                <a:effectLst/>
                <a:latin typeface="Century Schoolbook" pitchFamily="18" charset="0"/>
                <a:cs typeface="Arial" charset="0"/>
              </a:rPr>
              <a:t> коммунальные услуги; </a:t>
            </a:r>
          </a:p>
          <a:p>
            <a:pPr algn="l"/>
            <a:r>
              <a:rPr lang="ru-RU" sz="1800" b="1">
                <a:solidFill>
                  <a:srgbClr val="FF0000"/>
                </a:solidFill>
                <a:effectLst/>
                <a:latin typeface="Century Schoolbook" pitchFamily="18" charset="0"/>
                <a:cs typeface="Arial" charset="0"/>
              </a:rPr>
              <a:t>♦</a:t>
            </a:r>
            <a:r>
              <a:rPr lang="ru-RU" sz="1800" b="1">
                <a:solidFill>
                  <a:schemeClr val="tx1"/>
                </a:solidFill>
                <a:effectLst/>
                <a:latin typeface="Century Schoolbook" pitchFamily="18" charset="0"/>
                <a:cs typeface="Arial" charset="0"/>
              </a:rPr>
              <a:t> транспорт,  связь и коммуникации.</a:t>
            </a:r>
          </a:p>
          <a:p>
            <a:pPr algn="l"/>
            <a:endParaRPr lang="ru-RU" sz="1800" b="1">
              <a:solidFill>
                <a:schemeClr val="tx1"/>
              </a:solidFill>
              <a:effectLst/>
              <a:latin typeface="Century Schoolbook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368425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smtClean="0">
                <a:solidFill>
                  <a:schemeClr val="folHlink"/>
                </a:solidFill>
              </a:rPr>
              <a:t>Аудит эффективности профсоюзной деятельности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557338"/>
            <a:ext cx="8569325" cy="5040312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/>
              <a:t>     1. Может проводиться  на различных уровнях: корпоративном, отраслевом, региональном или федеральном. Но базовым и определяющим  должен быть аудит, предметом обследования, которого является деятельность профкома конкретного предприятия (организации).  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/>
              <a:t>     2. Под эффективной деятельностью подразумевается форма активного  взаимодействия организационной структуры профсоюза со своими членами, а также другими работниками,  социальными партнерами (работодателями органами власти),  а также  соответствующими профцентрами. 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/>
              <a:t>     Таким образом, аудит профсоюзной деятельности имеет совершенно конкретное поле  обследования.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smtClean="0">
                <a:solidFill>
                  <a:schemeClr val="folHlink"/>
                </a:solidFill>
              </a:rPr>
              <a:t>Основные факторы производства</a:t>
            </a:r>
          </a:p>
        </p:txBody>
      </p:sp>
      <p:sp>
        <p:nvSpPr>
          <p:cNvPr id="396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2276475"/>
            <a:ext cx="8351837" cy="4105275"/>
          </a:xfrm>
        </p:spPr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439863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u="sng" smtClean="0">
                <a:solidFill>
                  <a:schemeClr val="folHlink"/>
                </a:solidFill>
              </a:rPr>
              <a:t>Главная цель </a:t>
            </a:r>
            <a:r>
              <a:rPr lang="ru-RU" sz="3200" b="1" smtClean="0">
                <a:solidFill>
                  <a:schemeClr val="folHlink"/>
                </a:solidFill>
              </a:rPr>
              <a:t>аудита  профсоюзной деятельности</a:t>
            </a:r>
            <a:r>
              <a:rPr lang="ru-RU" smtClean="0"/>
              <a:t> </a:t>
            </a:r>
          </a:p>
        </p:txBody>
      </p:sp>
      <p:sp>
        <p:nvSpPr>
          <p:cNvPr id="4290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628775"/>
            <a:ext cx="8785225" cy="4752975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b="1" smtClean="0">
                <a:solidFill>
                  <a:schemeClr val="folHlink"/>
                </a:solidFill>
              </a:rPr>
              <a:t> - </a:t>
            </a:r>
            <a:r>
              <a:rPr lang="ru-RU" sz="2400" b="1" smtClean="0">
                <a:solidFill>
                  <a:schemeClr val="folHlink"/>
                </a:solidFill>
              </a:rPr>
              <a:t>определение уровня эффективности профсоюзного комитета в реализации его основной  функции – защиты интересов наемных работников.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000" b="1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b="1" smtClean="0"/>
              <a:t>Защитная функция профсоюзов постоянно усложняется. Если  несколько десятилетий назад эта функция сводилась преимущественно  к защите материальных интересов наемных работников: заработной платы, продолжительности рабочего дня, охраны труда и т.п., то  сегодня в отношениях  между профсоюзом и работодателем  все  большее значение начинает играть, так называемые, качественные условия труда, которые в свою очередь обусловлены такими понятиями как «достойная заработная плата», «социальные инвестиции в человека», «профессиональное продвижение», «экологическая безопасность», «гендерное равенство» и др.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008063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smtClean="0">
                <a:solidFill>
                  <a:schemeClr val="folHlink"/>
                </a:solidFill>
              </a:rPr>
              <a:t>Важные аспекты:</a:t>
            </a:r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268413"/>
            <a:ext cx="8569325" cy="5113337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smtClean="0"/>
              <a:t>1)  решение о   проведении аудита  принимает не вышестоящие профсоюзные структуры, а сама профсоюзная организация,  тем самым демонстрирует рост уровня своей социальной ответственности. Поэтому аудит профсоюзной деятельности ни в коем случае нельзя рассматривать как форму обязательного контроля   со стороны профцентра. </a:t>
            </a:r>
          </a:p>
          <a:p>
            <a:pPr eaLnBrk="1" hangingPunct="1">
              <a:defRPr/>
            </a:pPr>
            <a:r>
              <a:rPr lang="ru-RU" sz="2800" smtClean="0"/>
              <a:t>2) выбор аудиторов и формирование аудиторской группы, т.е. тех, кто будет практически осуществлять  аудиторское обследование.    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260350"/>
            <a:ext cx="8785225" cy="865188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1" smtClean="0">
                <a:solidFill>
                  <a:schemeClr val="folHlink"/>
                </a:solidFill>
              </a:rPr>
              <a:t>Принципы  аудита профсоюзной деятельности:</a:t>
            </a:r>
          </a:p>
        </p:txBody>
      </p:sp>
      <p:sp>
        <p:nvSpPr>
          <p:cNvPr id="4311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052513"/>
            <a:ext cx="8713788" cy="5329237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ru-RU" sz="2400" smtClean="0"/>
              <a:t>- </a:t>
            </a:r>
            <a:r>
              <a:rPr lang="ru-RU" sz="2400" b="1" smtClean="0"/>
              <a:t>аудиторская оценка профсоюзной деятельности должна опираться на уставные нормы и положения Федерации Независимых профсоюзов России;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/>
              <a:t>- заключение аудита должно быть высокопрофессиональным, что позволило бы  профкому более четко подготовиться к переговорному процессу по заключению коллективного договора;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/>
              <a:t>-  объективный характер аудиторского обследования позволяет профкому выявить слабые стороны своей деятельности и  разработать программу повышения эффективности профсоюзной деятельности;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/>
              <a:t>- конфиденциальный характер работы аудитора  должен сочетаться  с принципом транспарентности результатов  аудита, которые должна быть доступными для всех работников предприятия (организации).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368425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smtClean="0">
                <a:solidFill>
                  <a:schemeClr val="folHlink"/>
                </a:solidFill>
              </a:rPr>
              <a:t>Конкретный механизм  реализации  </a:t>
            </a:r>
            <a:br>
              <a:rPr lang="ru-RU" sz="3200" b="1" smtClean="0">
                <a:solidFill>
                  <a:schemeClr val="folHlink"/>
                </a:solidFill>
              </a:rPr>
            </a:br>
            <a:r>
              <a:rPr lang="ru-RU" sz="3200" b="1" smtClean="0">
                <a:solidFill>
                  <a:schemeClr val="folHlink"/>
                </a:solidFill>
              </a:rPr>
              <a:t> аудита профсоюзной деятельности 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628775"/>
            <a:ext cx="8351837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b="1" i="1" smtClean="0"/>
              <a:t>I</a:t>
            </a:r>
            <a:r>
              <a:rPr lang="ru-RU" sz="2400" b="1" i="1" smtClean="0"/>
              <a:t> этап:</a:t>
            </a:r>
            <a:r>
              <a:rPr lang="ru-RU" sz="2400" smtClean="0"/>
              <a:t> </a:t>
            </a:r>
            <a:r>
              <a:rPr lang="ru-RU" sz="2400" u="sng" smtClean="0"/>
              <a:t>Подготовка к проведению аудита</a:t>
            </a:r>
            <a:endParaRPr lang="ru-RU" sz="2400" smtClean="0"/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400" b="1" smtClean="0"/>
              <a:t> обсуждение и принятие решения о проведении  аудита профсоюзной деятельности;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400" b="1" smtClean="0"/>
              <a:t> разъяснительная компания среди работников предприятия относительно цели, задач и практического значения аудиторского обследования;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400" b="1" smtClean="0"/>
              <a:t> определение объектов профсоюзной деятельности,  выбранных для аудиторского обследования;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400" b="1" smtClean="0"/>
              <a:t> согласование с администрацией необходимых мер, связанных с проведением аудита.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 </a:t>
            </a:r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692150"/>
            <a:ext cx="8351837" cy="568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i="1" smtClean="0"/>
              <a:t>II</a:t>
            </a:r>
            <a:r>
              <a:rPr lang="ru-RU" sz="2800" b="1" i="1" smtClean="0"/>
              <a:t> этап:</a:t>
            </a:r>
            <a:r>
              <a:rPr lang="ru-RU" sz="2800" smtClean="0"/>
              <a:t> </a:t>
            </a:r>
            <a:r>
              <a:rPr lang="ru-RU" sz="2800" u="sng" smtClean="0"/>
              <a:t>Предварительная работа с аудиторской группой</a:t>
            </a:r>
            <a:endParaRPr lang="ru-RU" sz="2800" smtClean="0"/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/>
              <a:t> формирование группы  и утверждение ее руководителя;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/>
              <a:t> определение объема и сроков проведения аудиторского обследования;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/>
              <a:t> подготовка  необходимой внутренней информации по объектам аудирования;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/>
              <a:t> согласование списка основных индикаторов и диагностики профсоюзной деятельности;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/>
              <a:t> заключение договора с руководителем аудиторской группы.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 </a:t>
            </a:r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04813"/>
            <a:ext cx="8351837" cy="59769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b="1" i="1" smtClean="0"/>
              <a:t>III</a:t>
            </a:r>
            <a:r>
              <a:rPr lang="ru-RU" sz="2800" b="1" i="1" smtClean="0"/>
              <a:t> этап:</a:t>
            </a:r>
            <a:r>
              <a:rPr lang="ru-RU" sz="2800" smtClean="0"/>
              <a:t> </a:t>
            </a:r>
            <a:r>
              <a:rPr lang="ru-RU" sz="2800" u="sng" smtClean="0"/>
              <a:t>Период непосредственного проведения аудита</a:t>
            </a:r>
            <a:endParaRPr lang="ru-RU" sz="2800" smtClean="0"/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/>
              <a:t> обеспечение аудиторской группы необходимыми условиями для ее работы: помещение, информационная техника и т.п.;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/>
              <a:t> согласование с администрацией времени проведения опросов и интервью с работниками;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/>
              <a:t> обеспечение условий для конфиденциального характера проведения аудиторского обследования;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/>
              <a:t> создание условий, исключающих возможность  давления на принятие аудиторской группой заключения по итогам аудиторского обследования</a:t>
            </a:r>
            <a:r>
              <a:rPr lang="ru-RU" sz="2800" smtClean="0"/>
              <a:t>. 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 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765175"/>
            <a:ext cx="8351837" cy="561657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i="1" smtClean="0"/>
              <a:t>IV</a:t>
            </a:r>
            <a:r>
              <a:rPr lang="ru-RU" sz="2800" b="1" i="1" smtClean="0"/>
              <a:t> этап:</a:t>
            </a:r>
            <a:r>
              <a:rPr lang="ru-RU" sz="2800" smtClean="0"/>
              <a:t> </a:t>
            </a:r>
            <a:r>
              <a:rPr lang="ru-RU" sz="2800" u="sng" smtClean="0"/>
              <a:t>Использование результатов  аудиторского обследования</a:t>
            </a:r>
            <a:endParaRPr lang="ru-RU" sz="2800" smtClean="0"/>
          </a:p>
          <a:p>
            <a:pPr algn="l" eaLnBrk="1" hangingPunct="1"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/>
              <a:t> заслушивание доклада группы аудиторов и его обсуждение;</a:t>
            </a:r>
          </a:p>
          <a:p>
            <a:pPr algn="l" eaLnBrk="1" hangingPunct="1"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/>
              <a:t> проверка качества аудиторского заключения и уточнение спорных моментов;</a:t>
            </a:r>
          </a:p>
          <a:p>
            <a:pPr algn="l" eaLnBrk="1" hangingPunct="1"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/>
              <a:t> одобрение аудиторского заключения;</a:t>
            </a:r>
          </a:p>
          <a:p>
            <a:pPr algn="l" eaLnBrk="1" hangingPunct="1">
              <a:defRPr/>
            </a:pPr>
            <a:r>
              <a:rPr lang="ru-RU" sz="2800" b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ru-RU" sz="2800" b="1" smtClean="0"/>
              <a:t> разработка программы совершенствования профсоюзной  деятельности.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008063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smtClean="0">
                <a:solidFill>
                  <a:srgbClr val="CC3300"/>
                </a:solidFill>
              </a:rPr>
              <a:t>Комплекс индикаторов аудита профсоюзной деятельности</a:t>
            </a:r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341438"/>
            <a:ext cx="8964612" cy="5327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sz="2000" b="1" smtClean="0">
                <a:solidFill>
                  <a:schemeClr val="folHlink"/>
                </a:solidFill>
              </a:rPr>
              <a:t>позволяет судить о степени эффективности  профсоюзной деятельности. 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endParaRPr lang="ru-RU" sz="2000" b="1" smtClean="0">
              <a:solidFill>
                <a:schemeClr val="folHlink"/>
              </a:solidFill>
            </a:endParaRP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Он построен  по принципу причинно – следственных связей: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- в первом  разделе - внешняя и внутренняя среда предприятия, в которой происходит профсоюзная деятельность,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- во втором разделе – анализ общего социального климата,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- в третьем разделе – ресурсы профсоюзной организации,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latin typeface="Times New Roman" pitchFamily="18" charset="0"/>
              </a:rPr>
              <a:t>- в четвертом разделе - осуществить диагностику профсоюзной деятельности, которая поможет сформулировать заключение (выводы) об  уровне эффективности профсоюзной деятельности.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2400" b="1" smtClean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smtClean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223963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 smtClean="0">
                <a:solidFill>
                  <a:schemeClr val="folHlink"/>
                </a:solidFill>
              </a:rPr>
              <a:t>I. </a:t>
            </a:r>
            <a:r>
              <a:rPr lang="ru-RU" sz="3600" b="1" u="sng" smtClean="0">
                <a:solidFill>
                  <a:schemeClr val="folHlink"/>
                </a:solidFill>
              </a:rPr>
              <a:t>Внутренняя и внешняя среда для профсоюзной деятельности:</a:t>
            </a:r>
          </a:p>
        </p:txBody>
      </p:sp>
      <p:sp>
        <p:nvSpPr>
          <p:cNvPr id="4372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557338"/>
            <a:ext cx="8713788" cy="5111750"/>
          </a:xfrm>
        </p:spPr>
        <p:txBody>
          <a:bodyPr/>
          <a:lstStyle/>
          <a:p>
            <a:pPr marL="812800" indent="-812800" eaLnBrk="1" hangingPunct="1">
              <a:lnSpc>
                <a:spcPct val="80000"/>
              </a:lnSpc>
              <a:defRPr/>
            </a:pPr>
            <a:endParaRPr lang="ru-RU" sz="2000" smtClean="0"/>
          </a:p>
          <a:p>
            <a:pPr marL="812800" indent="-812800"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>
                <a:latin typeface="Times New Roman" pitchFamily="18" charset="0"/>
              </a:rPr>
              <a:t> место предприятия в отрасли и городском хозяйстве, его основные социально – экономические характеристики, перспективы устойчивого и долгосрочного развития;</a:t>
            </a:r>
          </a:p>
          <a:p>
            <a:pPr marL="812800" indent="-812800"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>
                <a:latin typeface="Times New Roman" pitchFamily="18" charset="0"/>
              </a:rPr>
              <a:t> уровень рентабельности и конкурентной способности;</a:t>
            </a:r>
          </a:p>
          <a:p>
            <a:pPr marL="812800" indent="-812800"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>
                <a:latin typeface="Times New Roman" pitchFamily="18" charset="0"/>
              </a:rPr>
              <a:t> существует ли  угроза социальной нестабильности:</a:t>
            </a:r>
            <a:r>
              <a:rPr lang="en-US" sz="2400" b="1" smtClean="0">
                <a:latin typeface="Times New Roman" pitchFamily="18" charset="0"/>
              </a:rPr>
              <a:t> </a:t>
            </a:r>
            <a:r>
              <a:rPr lang="ru-RU" sz="2400" b="1" smtClean="0">
                <a:latin typeface="Times New Roman" pitchFamily="18" charset="0"/>
              </a:rPr>
              <a:t>реструктуризации, покупки предприятия, слияния, поглощения, смены руководства;</a:t>
            </a:r>
          </a:p>
          <a:p>
            <a:pPr marL="812800" indent="-812800"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>
                <a:latin typeface="Times New Roman" pitchFamily="18" charset="0"/>
              </a:rPr>
              <a:t> отношение работодателей к системе социального партнерства;</a:t>
            </a:r>
          </a:p>
          <a:p>
            <a:pPr marL="812800" indent="-812800"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>
                <a:latin typeface="Times New Roman" pitchFamily="18" charset="0"/>
              </a:rPr>
              <a:t> отношения работодателей с местной муниципальной властью;</a:t>
            </a:r>
          </a:p>
          <a:p>
            <a:pPr marL="812800" indent="-812800"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>
                <a:latin typeface="Times New Roman" pitchFamily="18" charset="0"/>
              </a:rPr>
              <a:t> имидж  предприятия в глазах общественности: результаты социальных  мониторингов и рейтинги  конкурсов, отклики в материалах СМИ.</a:t>
            </a:r>
            <a:endParaRPr lang="en-US" sz="2400" b="1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152525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smtClean="0">
                <a:solidFill>
                  <a:schemeClr val="folHlink"/>
                </a:solidFill>
              </a:rPr>
              <a:t>II</a:t>
            </a:r>
            <a:r>
              <a:rPr lang="ru-RU" sz="3200" b="1" smtClean="0">
                <a:solidFill>
                  <a:schemeClr val="folHlink"/>
                </a:solidFill>
              </a:rPr>
              <a:t>.   </a:t>
            </a:r>
            <a:r>
              <a:rPr lang="ru-RU" sz="3200" b="1" u="sng" smtClean="0">
                <a:solidFill>
                  <a:schemeClr val="folHlink"/>
                </a:solidFill>
              </a:rPr>
              <a:t> Общий социальный климат на предприятии</a:t>
            </a:r>
            <a:r>
              <a:rPr lang="en-US" sz="3200" b="1" u="sng" smtClean="0">
                <a:solidFill>
                  <a:schemeClr val="folHlink"/>
                </a:solidFill>
              </a:rPr>
              <a:t> (1)</a:t>
            </a:r>
            <a:endParaRPr lang="ru-RU" sz="3200" b="1" u="sng" smtClean="0">
              <a:solidFill>
                <a:schemeClr val="folHlink"/>
              </a:solidFill>
            </a:endParaRPr>
          </a:p>
        </p:txBody>
      </p:sp>
      <p:sp>
        <p:nvSpPr>
          <p:cNvPr id="444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412875"/>
            <a:ext cx="8713788" cy="5184775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/>
              <a:t> социальная ответственность и политика администрации: уровень зарплаты в сравнение со средними отраслевыми и региональными показателями, удельный вес социальных инвестиций в общей инвестиционной программе, участие предприятия в формировании заводской и территориальной социальной инфраструктуры и т.д.;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/>
              <a:t> доступны ли стратегические предприятия для открытого обсуждения с работниками и профсоюзом;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/>
              <a:t> лояльность  персонала к администрации и предприятия: идентифицируют ли себя работники с предприятием, готовы ли они преодолевать сложности ради развития предприятия;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400" b="1" smtClean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135938" cy="936625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.  </a:t>
            </a:r>
            <a:r>
              <a:rPr lang="ru-RU" sz="2000" b="1" smtClean="0">
                <a:solidFill>
                  <a:srgbClr val="FF0000"/>
                </a:solidFill>
              </a:rPr>
              <a:t>Эволюция системы управления предприятием</a:t>
            </a:r>
            <a:r>
              <a:rPr lang="ru-RU" sz="2000" smtClean="0">
                <a:solidFill>
                  <a:srgbClr val="FF0000"/>
                </a:solidFill>
              </a:rPr>
              <a:t/>
            </a:r>
            <a:br>
              <a:rPr lang="ru-RU" sz="2000" smtClean="0">
                <a:solidFill>
                  <a:srgbClr val="FF0000"/>
                </a:solidFill>
              </a:rPr>
            </a:br>
            <a:r>
              <a:rPr lang="ru-RU" sz="2000" smtClean="0">
                <a:solidFill>
                  <a:srgbClr val="FF0000"/>
                </a:solidFill>
              </a:rPr>
              <a:t>(переход от традиционной модели к современной)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2276475"/>
            <a:ext cx="8351837" cy="4105275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268413"/>
          <a:ext cx="9144000" cy="6065837"/>
        </p:xfrm>
        <a:graphic>
          <a:graphicData uri="http://schemas.openxmlformats.org/drawingml/2006/table">
            <a:tbl>
              <a:tblPr/>
              <a:tblGrid>
                <a:gridCol w="552450"/>
                <a:gridCol w="3082925"/>
                <a:gridCol w="2592388"/>
                <a:gridCol w="2916237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№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32000" algn="l"/>
                        </a:tabLst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Характерные черты парадигмы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0320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Традиционная </a:t>
                      </a:r>
                    </a:p>
                    <a:p>
                      <a:pPr marL="20320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модель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00025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Современная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00025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модель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87513" algn="l"/>
                          <a:tab pos="203200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Решающий фактор производства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Финансовый капитал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1127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Человеческие ресурсы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87513" algn="l"/>
                          <a:tab pos="203200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Цель предприятия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Получение прибыли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Достижение конкурентных преимуществ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87513" algn="l"/>
                          <a:tab pos="203200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Соотношение функций предпринимательства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Экономическая функция- основная. Социальная- носит остаточный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характер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Социальная функция во многом обуславливает функцию экономическую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87513" algn="l"/>
                          <a:tab pos="203200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Определяющий вид менеджмента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Финансовый менеджмент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Социальный менеджмент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87513" algn="l"/>
                          <a:tab pos="203200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Главная цель менеджмента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Достижение экономической эффективности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1127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 Мобилизация человеческих ресурсов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87513" algn="l"/>
                          <a:tab pos="203200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Роль наемного работника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«Винтик» в технологическом </a:t>
                      </a:r>
                    </a:p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механизме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1127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«Инсайдер», т.е соучастник общей корпоративной деятельности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87513" algn="l"/>
                          <a:tab pos="203200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Тип отношений менеджмента с персоналом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«Менеджер- думает», «наемный работник -исполняет»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1127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Интеграция творческих усилий всех участников корпоративной деятельности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87513" algn="l"/>
                          <a:tab pos="203200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Субъект и объект менеджмента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Менеджер-субъект Персонал-объект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1127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Персонал-объект и субъект менеджмента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152525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smtClean="0">
                <a:solidFill>
                  <a:schemeClr val="folHlink"/>
                </a:solidFill>
              </a:rPr>
              <a:t>II</a:t>
            </a:r>
            <a:r>
              <a:rPr lang="ru-RU" sz="3200" b="1" smtClean="0">
                <a:solidFill>
                  <a:schemeClr val="folHlink"/>
                </a:solidFill>
              </a:rPr>
              <a:t>.   </a:t>
            </a:r>
            <a:r>
              <a:rPr lang="ru-RU" sz="3200" b="1" u="sng" smtClean="0">
                <a:solidFill>
                  <a:schemeClr val="folHlink"/>
                </a:solidFill>
              </a:rPr>
              <a:t> Общий социальный климат на предприятии</a:t>
            </a:r>
            <a:r>
              <a:rPr lang="en-US" sz="3200" b="1" u="sng" smtClean="0">
                <a:solidFill>
                  <a:schemeClr val="folHlink"/>
                </a:solidFill>
              </a:rPr>
              <a:t> (1)</a:t>
            </a:r>
            <a:endParaRPr lang="ru-RU" sz="3200" b="1" u="sng" smtClean="0">
              <a:solidFill>
                <a:schemeClr val="folHlink"/>
              </a:solidFill>
            </a:endParaRPr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1412875"/>
            <a:ext cx="8496300" cy="5184775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000" b="1" smtClean="0"/>
              <a:t> наличие межгрупповых противоречий между отдельными подразделениями, предприятиями, возрастными, этническими, профессиональными группами работников;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000" b="1" smtClean="0"/>
              <a:t> разрыв в уровне зарплат топ менеджеров и рядовых работников;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000" b="1" smtClean="0"/>
              <a:t> использование администрацией теневых методов в своей хозяйственной деятельности: «система конвертов», привлечение к работе нелегальных гастарбайтеров, задержки заработной платы и т.п.;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000" b="1" smtClean="0"/>
              <a:t> число трудовых конфликтов, их эволюция, формы протеста;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000" b="1" smtClean="0"/>
              <a:t> доминирующий стиль руководства: авторитарный, сопричастный и  т.п.;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000" b="1" smtClean="0"/>
              <a:t> основные принцип возрастания психологических стрессов (слухи о массовых увольнениях, неуважение человеческого достоинства со стороны менеджерского корпуса, увеличение производственных норм) и т.п</a:t>
            </a:r>
            <a:r>
              <a:rPr lang="ru-RU" sz="2000" smtClean="0"/>
              <a:t>.</a:t>
            </a:r>
            <a:endParaRPr lang="en-US" sz="2000" smtClean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152525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smtClean="0">
                <a:solidFill>
                  <a:schemeClr val="folHlink"/>
                </a:solidFill>
              </a:rPr>
              <a:t>III</a:t>
            </a:r>
            <a:r>
              <a:rPr lang="ru-RU" sz="3200" b="1" smtClean="0">
                <a:solidFill>
                  <a:schemeClr val="folHlink"/>
                </a:solidFill>
              </a:rPr>
              <a:t>.     </a:t>
            </a:r>
            <a:r>
              <a:rPr lang="ru-RU" sz="3200" b="1" u="sng" smtClean="0">
                <a:solidFill>
                  <a:schemeClr val="folHlink"/>
                </a:solidFill>
              </a:rPr>
              <a:t>Ресурсы профсоюзной организации</a:t>
            </a:r>
            <a:r>
              <a:rPr lang="en-US" sz="3200" b="1" u="sng" smtClean="0">
                <a:solidFill>
                  <a:schemeClr val="folHlink"/>
                </a:solidFill>
              </a:rPr>
              <a:t> (1)</a:t>
            </a:r>
            <a:r>
              <a:rPr lang="ru-RU" sz="3200" b="1" smtClean="0">
                <a:solidFill>
                  <a:schemeClr val="folHlink"/>
                </a:solidFill>
              </a:rPr>
              <a:t/>
            </a:r>
            <a:br>
              <a:rPr lang="ru-RU" sz="3200" b="1" smtClean="0">
                <a:solidFill>
                  <a:schemeClr val="folHlink"/>
                </a:solidFill>
              </a:rPr>
            </a:br>
            <a:endParaRPr lang="ru-RU" sz="3200" b="1" smtClean="0">
              <a:solidFill>
                <a:schemeClr val="folHlink"/>
              </a:solidFill>
            </a:endParaRPr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196975"/>
            <a:ext cx="8496300" cy="532765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/>
              <a:t> численность членов профсоюзов и ее эволюция;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/>
              <a:t> финансово – имущественное состояние профсоюзной организации, наличие  объектов собственности, получение членских взносов, арендные отношения с администрацией предприятия;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/>
              <a:t> общая характеристика профкома и профсоюзного актива предприятия: общеобразовательный, профессиональный уровень освобожденных работников (профессиональная подготовка, переподготовка в системе профсоюзного образования), практический опыт профсоюзной деятельности и  т.д.;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/>
              <a:t> коммуникационная система профсоюзной организации:  профсоюзная многотиражка,  радио студия, плакаты, листовки и т.п.;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400" b="1" smtClean="0"/>
              <a:t> </a:t>
            </a:r>
            <a:endParaRPr lang="ru-RU" sz="2400" b="1" smtClean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152525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smtClean="0">
                <a:solidFill>
                  <a:schemeClr val="folHlink"/>
                </a:solidFill>
              </a:rPr>
              <a:t>III</a:t>
            </a:r>
            <a:r>
              <a:rPr lang="ru-RU" sz="3200" b="1" smtClean="0">
                <a:solidFill>
                  <a:schemeClr val="folHlink"/>
                </a:solidFill>
              </a:rPr>
              <a:t>.     </a:t>
            </a:r>
            <a:r>
              <a:rPr lang="ru-RU" sz="3200" b="1" u="sng" smtClean="0">
                <a:solidFill>
                  <a:schemeClr val="folHlink"/>
                </a:solidFill>
              </a:rPr>
              <a:t>Ресурсы профсоюзной организации</a:t>
            </a:r>
            <a:r>
              <a:rPr lang="ru-RU" sz="3200" b="1" smtClean="0">
                <a:solidFill>
                  <a:schemeClr val="folHlink"/>
                </a:solidFill>
              </a:rPr>
              <a:t/>
            </a:r>
            <a:br>
              <a:rPr lang="ru-RU" sz="3200" b="1" smtClean="0">
                <a:solidFill>
                  <a:schemeClr val="folHlink"/>
                </a:solidFill>
              </a:rPr>
            </a:br>
            <a:endParaRPr lang="ru-RU" sz="3200" b="1" smtClean="0">
              <a:solidFill>
                <a:schemeClr val="folHlink"/>
              </a:solidFill>
            </a:endParaRP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196975"/>
            <a:ext cx="8713788" cy="5184775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en-US" sz="1600" b="1" smtClean="0"/>
              <a:t> </a:t>
            </a:r>
            <a:endParaRPr lang="ru-RU" sz="1600" b="1" smtClean="0"/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/>
              <a:t> уровень зарплаты освобожденного профсоюзного работника в сравнении с зарплатой менеджера;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/>
              <a:t> существует  ли угроза создания на предприятии альтернативного профсоюза;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/>
              <a:t> степень независимости профсоюза от администрации предприятия;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/>
              <a:t> выдвигая свои требования, учитывает ли профсоюз экономическое  положение предприятия?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/>
              <a:t> каких позиций придерживается руководства профсоюза предприятия в своих отношениях с администрацией: классовой конфронтации, социального диалога и д.р.;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/>
              <a:t> в чем выражается помощь и поддержка профсоюза со стороны профсоюзного центра (отраслевого, регионального, федерального).</a:t>
            </a:r>
            <a:endParaRPr lang="en-US" sz="2400" b="1" smtClean="0"/>
          </a:p>
          <a:p>
            <a:pPr algn="l" eaLnBrk="1" hangingPunct="1">
              <a:lnSpc>
                <a:spcPct val="80000"/>
              </a:lnSpc>
              <a:defRPr/>
            </a:pPr>
            <a:endParaRPr lang="ru-RU" sz="2400" b="1" smtClean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569325" cy="1152525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smtClean="0">
                <a:solidFill>
                  <a:schemeClr val="folHlink"/>
                </a:solidFill>
              </a:rPr>
              <a:t>IV</a:t>
            </a:r>
            <a:r>
              <a:rPr lang="ru-RU" sz="3200" b="1" smtClean="0">
                <a:solidFill>
                  <a:schemeClr val="folHlink"/>
                </a:solidFill>
              </a:rPr>
              <a:t>.     </a:t>
            </a:r>
            <a:r>
              <a:rPr lang="ru-RU" sz="3200" b="1" u="sng" smtClean="0">
                <a:solidFill>
                  <a:schemeClr val="folHlink"/>
                </a:solidFill>
              </a:rPr>
              <a:t>Диагностика эффективной профсоюзной деятельности</a:t>
            </a:r>
            <a:r>
              <a:rPr lang="en-US" sz="3200" b="1" u="sng" smtClean="0">
                <a:solidFill>
                  <a:schemeClr val="folHlink"/>
                </a:solidFill>
              </a:rPr>
              <a:t> </a:t>
            </a:r>
            <a:r>
              <a:rPr lang="en-US" sz="3200" b="1" smtClean="0">
                <a:solidFill>
                  <a:schemeClr val="folHlink"/>
                </a:solidFill>
              </a:rPr>
              <a:t>(1)</a:t>
            </a:r>
            <a:endParaRPr lang="ru-RU" sz="3200" b="1" smtClean="0">
              <a:solidFill>
                <a:schemeClr val="folHlink"/>
              </a:solidFill>
            </a:endParaRP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196975"/>
            <a:ext cx="8351837" cy="5184775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endParaRPr lang="en-US" sz="2400" b="1" smtClean="0">
              <a:latin typeface="Times New Roman" pitchFamily="18" charset="0"/>
            </a:endParaRP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>
                <a:latin typeface="Times New Roman" pitchFamily="18" charset="0"/>
              </a:rPr>
              <a:t> результаты переговоров с администрацией предприятия по защите интересов наемных работников;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>
                <a:latin typeface="Times New Roman" pitchFamily="18" charset="0"/>
              </a:rPr>
              <a:t> роль профсоюзов в подготовке и реализации коллективного договора:  предложения профсоюза, включенных в коллективный договор и позволившие улучшить условия труда и его оплаты;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>
                <a:latin typeface="Times New Roman" pitchFamily="18" charset="0"/>
              </a:rPr>
              <a:t> результаты деятельности профсоюзов по увеличению членов профсоюзной организации;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>
                <a:latin typeface="Times New Roman" pitchFamily="18" charset="0"/>
              </a:rPr>
              <a:t> количество работников, обратившихся за помощью в профсоюз;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>
                <a:latin typeface="Times New Roman" pitchFamily="18" charset="0"/>
              </a:rPr>
              <a:t> организационная работа профсоюза: проведение  социальных мониторингов, собраний, организация пикетов, протестных акций, юридических консультаций, корпоративных мероприятий и т.п.;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400" b="1" smtClean="0">
                <a:latin typeface="Times New Roman" pitchFamily="18" charset="0"/>
              </a:rPr>
              <a:t> </a:t>
            </a:r>
            <a:endParaRPr lang="ru-RU" sz="2400" b="1" smtClean="0">
              <a:latin typeface="Times New Roman" pitchFamily="18" charset="0"/>
            </a:endParaRPr>
          </a:p>
          <a:p>
            <a:pPr algn="l" eaLnBrk="1" hangingPunct="1">
              <a:lnSpc>
                <a:spcPct val="80000"/>
              </a:lnSpc>
              <a:defRPr/>
            </a:pPr>
            <a:endParaRPr lang="ru-RU" sz="2400" b="1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569325" cy="1152525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smtClean="0">
                <a:solidFill>
                  <a:schemeClr val="folHlink"/>
                </a:solidFill>
              </a:rPr>
              <a:t>IV</a:t>
            </a:r>
            <a:r>
              <a:rPr lang="ru-RU" sz="3200" b="1" smtClean="0">
                <a:solidFill>
                  <a:schemeClr val="folHlink"/>
                </a:solidFill>
              </a:rPr>
              <a:t>.     </a:t>
            </a:r>
            <a:r>
              <a:rPr lang="ru-RU" sz="3200" b="1" u="sng" smtClean="0">
                <a:solidFill>
                  <a:schemeClr val="folHlink"/>
                </a:solidFill>
              </a:rPr>
              <a:t>Диагностика эффективной профсоюзной деятельности</a:t>
            </a:r>
            <a:r>
              <a:rPr lang="en-US" sz="3200" b="1" u="sng" smtClean="0">
                <a:solidFill>
                  <a:schemeClr val="folHlink"/>
                </a:solidFill>
              </a:rPr>
              <a:t> (2)</a:t>
            </a:r>
            <a:r>
              <a:rPr lang="ru-RU" sz="3200" b="1" smtClean="0">
                <a:solidFill>
                  <a:schemeClr val="folHlink"/>
                </a:solidFill>
              </a:rPr>
              <a:t/>
            </a:r>
            <a:br>
              <a:rPr lang="ru-RU" sz="3200" b="1" smtClean="0">
                <a:solidFill>
                  <a:schemeClr val="folHlink"/>
                </a:solidFill>
              </a:rPr>
            </a:br>
            <a:endParaRPr lang="ru-RU" sz="3200" b="1" smtClean="0">
              <a:solidFill>
                <a:schemeClr val="folHlink"/>
              </a:solidFill>
            </a:endParaRP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196975"/>
            <a:ext cx="8351837" cy="5184775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en-US" sz="1800" b="1" smtClean="0">
                <a:latin typeface="Times New Roman" pitchFamily="18" charset="0"/>
              </a:rPr>
              <a:t> </a:t>
            </a:r>
            <a:endParaRPr lang="ru-RU" sz="1800" b="1" smtClean="0">
              <a:latin typeface="Times New Roman" pitchFamily="18" charset="0"/>
            </a:endParaRP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>
                <a:latin typeface="Times New Roman" pitchFamily="18" charset="0"/>
              </a:rPr>
              <a:t> учеба членов профсоюзного предприятия и профсоюзного актива;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>
                <a:latin typeface="Times New Roman" pitchFamily="18" charset="0"/>
              </a:rPr>
              <a:t> выступление профсоюзных работников в СМИ по социальным проблемам предприятия;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>
                <a:latin typeface="Times New Roman" pitchFamily="18" charset="0"/>
              </a:rPr>
              <a:t> участие профсоюзов в акциях, организованных профцентрами (отраслевыми, региональными, федеральными);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>
                <a:latin typeface="Times New Roman" pitchFamily="18" charset="0"/>
              </a:rPr>
              <a:t> результаты социальных опросов работников предприятия: слабые и положительные стороны его работы, предложения работников по улучшению профсоюзной деятельности;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1800" b="1" smtClean="0">
                <a:solidFill>
                  <a:srgbClr val="CC3300"/>
                </a:solidFill>
                <a:latin typeface="Times New Roman" pitchFamily="18" charset="0"/>
              </a:rPr>
              <a:t>►</a:t>
            </a:r>
            <a:r>
              <a:rPr lang="ru-RU" sz="2400" b="1" smtClean="0">
                <a:latin typeface="Times New Roman" pitchFamily="18" charset="0"/>
              </a:rPr>
              <a:t> оценка деятельности профсоюза с определением конкретной характеристики: «эффективный», «необходимый», «карманный», «беззубый», «бесполезный».</a:t>
            </a:r>
          </a:p>
          <a:p>
            <a:pPr algn="l" eaLnBrk="1" hangingPunct="1">
              <a:lnSpc>
                <a:spcPct val="80000"/>
              </a:lnSpc>
              <a:defRPr/>
            </a:pPr>
            <a:endParaRPr lang="ru-RU" sz="2400" b="1" smtClean="0">
              <a:latin typeface="Times New Roman" pitchFamily="18" charset="0"/>
            </a:endParaRPr>
          </a:p>
          <a:p>
            <a:pPr algn="l" eaLnBrk="1" hangingPunct="1">
              <a:lnSpc>
                <a:spcPct val="80000"/>
              </a:lnSpc>
              <a:defRPr/>
            </a:pPr>
            <a:endParaRPr lang="ru-RU" sz="2400" b="1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i="1" smtClean="0"/>
              <a:t> 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33375"/>
            <a:ext cx="8351837" cy="604837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 </a:t>
            </a:r>
          </a:p>
        </p:txBody>
      </p:sp>
      <p:grpSp>
        <p:nvGrpSpPr>
          <p:cNvPr id="2" name="Organization Chart 4"/>
          <p:cNvGrpSpPr>
            <a:grpSpLocks/>
          </p:cNvGrpSpPr>
          <p:nvPr/>
        </p:nvGrpSpPr>
        <p:grpSpPr bwMode="auto">
          <a:xfrm>
            <a:off x="179388" y="0"/>
            <a:ext cx="8964612" cy="6858000"/>
            <a:chOff x="113" y="0"/>
            <a:chExt cx="5647" cy="4320"/>
          </a:xfrm>
        </p:grpSpPr>
        <p:cxnSp>
          <p:nvCxnSpPr>
            <p:cNvPr id="1028" name="_s1028"/>
            <p:cNvCxnSpPr>
              <a:cxnSpLocks noChangeShapeType="1"/>
              <a:stCxn id="8" idx="1"/>
              <a:endCxn id="3" idx="2"/>
            </p:cNvCxnSpPr>
            <p:nvPr/>
          </p:nvCxnSpPr>
          <p:spPr bwMode="auto">
            <a:xfrm rot="10800000">
              <a:off x="1587" y="346"/>
              <a:ext cx="208" cy="3620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9" name="_s1029"/>
            <p:cNvCxnSpPr>
              <a:cxnSpLocks noChangeShapeType="1"/>
              <a:stCxn id="7" idx="1"/>
              <a:endCxn id="3" idx="2"/>
            </p:cNvCxnSpPr>
            <p:nvPr/>
          </p:nvCxnSpPr>
          <p:spPr bwMode="auto">
            <a:xfrm rot="10800000">
              <a:off x="1587" y="346"/>
              <a:ext cx="208" cy="2824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0" name="_s1030"/>
            <p:cNvCxnSpPr>
              <a:cxnSpLocks noChangeShapeType="1"/>
              <a:stCxn id="6" idx="1"/>
              <a:endCxn id="3" idx="2"/>
            </p:cNvCxnSpPr>
            <p:nvPr/>
          </p:nvCxnSpPr>
          <p:spPr bwMode="auto">
            <a:xfrm rot="10800000">
              <a:off x="1587" y="346"/>
              <a:ext cx="207" cy="1987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1" name="_s1031"/>
            <p:cNvCxnSpPr>
              <a:cxnSpLocks noChangeShapeType="1"/>
              <a:stCxn id="5" idx="1"/>
              <a:endCxn id="3" idx="2"/>
            </p:cNvCxnSpPr>
            <p:nvPr/>
          </p:nvCxnSpPr>
          <p:spPr bwMode="auto">
            <a:xfrm rot="10800000">
              <a:off x="1587" y="346"/>
              <a:ext cx="207" cy="1202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1032"/>
            <p:cNvSpPr>
              <a:spLocks noChangeArrowheads="1"/>
            </p:cNvSpPr>
            <p:nvPr/>
          </p:nvSpPr>
          <p:spPr bwMode="auto">
            <a:xfrm>
              <a:off x="113" y="0"/>
              <a:ext cx="2948" cy="34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smtClean="0">
                  <a:ln>
                    <a:noFill/>
                  </a:ln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rPr>
                <a:t>Основные этапы проведения  социального аудита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smtClean="0">
                  <a:ln>
                    <a:noFill/>
                  </a:ln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rPr>
                <a:t>на предприятии</a:t>
              </a:r>
              <a:endParaRPr kumimoji="0" lang="ru-RU" altLang="ru-RU" sz="1400" b="0" i="0" u="none" strike="noStrike" cap="none" normalizeH="0" baseline="0" smtClean="0">
                <a:ln>
                  <a:noFill/>
                </a:ln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endParaRPr>
            </a:p>
          </p:txBody>
        </p:sp>
        <p:sp>
          <p:nvSpPr>
            <p:cNvPr id="4" name="_s1033"/>
            <p:cNvSpPr>
              <a:spLocks noChangeArrowheads="1"/>
            </p:cNvSpPr>
            <p:nvPr/>
          </p:nvSpPr>
          <p:spPr bwMode="auto">
            <a:xfrm>
              <a:off x="1794" y="391"/>
              <a:ext cx="3966" cy="73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1" i="0" u="none" strike="noStrike" cap="none" normalizeH="0" baseline="0" smtClean="0">
                  <a:ln>
                    <a:noFill/>
                  </a:ln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rPr>
                <a:t>1 этап: подготовка к проведения социального аудита   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1" i="0" u="none" strike="noStrike" cap="none" normalizeH="0" baseline="0" smtClean="0">
                  <a:ln>
                    <a:noFill/>
                  </a:ln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rPr>
                <a:t> </a:t>
              </a:r>
            </a:p>
          </p:txBody>
        </p:sp>
        <p:sp>
          <p:nvSpPr>
            <p:cNvPr id="5" name="_s1034"/>
            <p:cNvSpPr>
              <a:spLocks noChangeArrowheads="1"/>
            </p:cNvSpPr>
            <p:nvPr/>
          </p:nvSpPr>
          <p:spPr bwMode="auto">
            <a:xfrm>
              <a:off x="1794" y="1207"/>
              <a:ext cx="3966" cy="68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1" i="0" u="none" strike="noStrike" cap="none" normalizeH="0" baseline="0" smtClean="0">
                  <a:ln>
                    <a:noFill/>
                  </a:ln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rPr>
                <a:t>2 этап: планирование социального аудита</a:t>
              </a:r>
              <a:endParaRPr kumimoji="0" lang="ru-RU" altLang="ru-RU" sz="1600" b="0" i="0" u="none" strike="noStrike" cap="none" normalizeH="0" baseline="0" smtClean="0">
                <a:ln>
                  <a:noFill/>
                </a:ln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0" i="0" u="none" strike="noStrike" cap="none" normalizeH="0" baseline="0" smtClean="0">
                  <a:ln>
                    <a:noFill/>
                  </a:ln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rPr>
                <a:t>  </a:t>
              </a:r>
            </a:p>
          </p:txBody>
        </p:sp>
        <p:sp>
          <p:nvSpPr>
            <p:cNvPr id="6" name="_s1035"/>
            <p:cNvSpPr>
              <a:spLocks noChangeArrowheads="1"/>
            </p:cNvSpPr>
            <p:nvPr/>
          </p:nvSpPr>
          <p:spPr bwMode="auto">
            <a:xfrm>
              <a:off x="1794" y="1979"/>
              <a:ext cx="3966" cy="70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600" b="1" i="0" u="none" strike="noStrike" cap="none" normalizeH="0" baseline="0" smtClean="0">
                  <a:ln>
                    <a:noFill/>
                  </a:ln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rPr>
                <a:t> </a:t>
              </a:r>
              <a:r>
                <a:rPr kumimoji="0" lang="ru-RU" altLang="ru-RU" sz="1600" b="1" i="0" u="none" strike="noStrike" cap="none" normalizeH="0" baseline="0" smtClean="0">
                  <a:ln>
                    <a:noFill/>
                  </a:ln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rPr>
                <a:t>3 этап:  сбор, анализ и обработка информации</a:t>
              </a:r>
            </a:p>
          </p:txBody>
        </p:sp>
        <p:sp>
          <p:nvSpPr>
            <p:cNvPr id="7" name="_s1036"/>
            <p:cNvSpPr>
              <a:spLocks noChangeArrowheads="1"/>
            </p:cNvSpPr>
            <p:nvPr/>
          </p:nvSpPr>
          <p:spPr bwMode="auto">
            <a:xfrm>
              <a:off x="1795" y="2795"/>
              <a:ext cx="3965" cy="74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600" b="1" i="0" u="none" strike="noStrike" cap="none" normalizeH="0" baseline="0" smtClean="0">
                  <a:ln>
                    <a:noFill/>
                  </a:ln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rPr>
                <a:t>4 этап:  заключительный этап социального аудита , анализ и обработка информации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1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rPr>
                <a:t>  </a:t>
              </a:r>
              <a:endParaRPr kumimoji="0" lang="ru-RU" altLang="ru-RU" sz="14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endParaRPr>
            </a:p>
          </p:txBody>
        </p:sp>
        <p:sp>
          <p:nvSpPr>
            <p:cNvPr id="8" name="_s1037"/>
            <p:cNvSpPr>
              <a:spLocks noChangeArrowheads="1"/>
            </p:cNvSpPr>
            <p:nvPr/>
          </p:nvSpPr>
          <p:spPr bwMode="auto">
            <a:xfrm>
              <a:off x="1795" y="3612"/>
              <a:ext cx="3965" cy="70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600" b="1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rPr>
                <a:t> </a:t>
              </a:r>
              <a:r>
                <a:rPr kumimoji="0" lang="ru-RU" altLang="ru-RU" sz="1600" b="1" i="0" u="none" strike="noStrike" cap="none" normalizeH="0" baseline="0" smtClean="0">
                  <a:ln>
                    <a:noFill/>
                  </a:ln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panose="020B0604030504040204" pitchFamily="34" charset="0"/>
                </a:rPr>
                <a:t>5 этап:  реализация рекомендаций социального аудита </a:t>
              </a:r>
            </a:p>
          </p:txBody>
        </p:sp>
        <p:cxnSp>
          <p:nvCxnSpPr>
            <p:cNvPr id="1038" name="_s1038"/>
            <p:cNvCxnSpPr>
              <a:cxnSpLocks noChangeShapeType="1"/>
              <a:stCxn id="4" idx="1"/>
              <a:endCxn id="3" idx="2"/>
            </p:cNvCxnSpPr>
            <p:nvPr/>
          </p:nvCxnSpPr>
          <p:spPr bwMode="auto">
            <a:xfrm rot="10800000">
              <a:off x="1587" y="346"/>
              <a:ext cx="207" cy="412"/>
            </a:xfrm>
            <a:prstGeom prst="bentConnector2">
              <a:avLst/>
            </a:prstGeom>
            <a:noFill/>
            <a:ln w="28575">
              <a:solidFill>
                <a:schemeClr val="tx1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2276475"/>
            <a:ext cx="8351837" cy="4105275"/>
          </a:xfrm>
        </p:spPr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2276475"/>
            <a:ext cx="8351837" cy="4105275"/>
          </a:xfrm>
        </p:spPr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8135938" cy="1800225"/>
          </a:xfrm>
        </p:spPr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2276475"/>
            <a:ext cx="8351837" cy="4105275"/>
          </a:xfrm>
        </p:spPr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23850" y="260350"/>
            <a:ext cx="8496300" cy="431800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sz="1600" b="1" smtClean="0">
                <a:solidFill>
                  <a:srgbClr val="FF0000"/>
                </a:solidFill>
              </a:rPr>
              <a:t>Продолжение таблицы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2276475"/>
            <a:ext cx="8351837" cy="4105275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dirty="0"/>
          </a:p>
        </p:txBody>
      </p:sp>
      <p:graphicFrame>
        <p:nvGraphicFramePr>
          <p:cNvPr id="475140" name="Group 4"/>
          <p:cNvGraphicFramePr>
            <a:graphicFrameLocks noGrp="1"/>
          </p:cNvGraphicFramePr>
          <p:nvPr/>
        </p:nvGraphicFramePr>
        <p:xfrm>
          <a:off x="250825" y="620713"/>
          <a:ext cx="8785225" cy="6329362"/>
        </p:xfrm>
        <a:graphic>
          <a:graphicData uri="http://schemas.openxmlformats.org/drawingml/2006/table">
            <a:tbl>
              <a:tblPr/>
              <a:tblGrid>
                <a:gridCol w="757238"/>
                <a:gridCol w="2555875"/>
                <a:gridCol w="2593975"/>
                <a:gridCol w="2878137"/>
              </a:tblGrid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№№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0" lvl="0" indent="457200" algn="ctr" defTabSz="914400" rtl="0" eaLnBrk="1" fontAlgn="base" latinLnBrk="0" hangingPunct="1">
                        <a:lnSpc>
                          <a:spcPts val="1613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32000" algn="l"/>
                        </a:tabLst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Характерные черты парадигмы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03200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Традиционная модель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00025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Современная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00025" marR="0" lvl="0" indent="457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модель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87513" algn="l"/>
                          <a:tab pos="203200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Стиль управления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14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Авторитарный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1127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 Сопричастный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87513" algn="l"/>
                          <a:tab pos="203200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Методы </a:t>
                      </a:r>
                    </a:p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87513" algn="l"/>
                          <a:tab pos="203200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менеджмента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Администрирование, построенное на экономическом принуждении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Методы, построенные на корпоративной ответственности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87513" algn="l"/>
                          <a:tab pos="203200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Информация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Строго ограниченная и дозированная в зависимости от адресата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Максимально открытая, ставшая важным   инструментом менеджмента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87513" algn="l"/>
                          <a:tab pos="203200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Признание </a:t>
                      </a:r>
                    </a:p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87513" algn="l"/>
                          <a:tab pos="203200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права на управление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Формальный статус руководителя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Качество неформального лидера и профессионализм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679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87513" algn="l"/>
                          <a:tab pos="203200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Ближайшее окружение руководителя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«Свита», лично преданная руководителю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«Команда» профессионалов и единомышленников</a:t>
                      </a: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87513" algn="l"/>
                          <a:tab pos="203200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Основная направленность менеджмента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Во внутреннюю среду предприятия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Больше внимания  на внешнюю  среду предприятия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687513" algn="l"/>
                          <a:tab pos="203200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Способ решения социальных конфликтов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Преимущественно силовыми методами, не исключающими локаутов и забастовок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Стремление достичь социального консенсуса, используя социальный аудит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2271</TotalTime>
  <Words>5905</Words>
  <Application>Microsoft Office PowerPoint</Application>
  <PresentationFormat>Экран (4:3)</PresentationFormat>
  <Paragraphs>814</Paragraphs>
  <Slides>88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88</vt:i4>
      </vt:variant>
    </vt:vector>
  </HeadingPairs>
  <TitlesOfParts>
    <vt:vector size="96" baseType="lpstr">
      <vt:lpstr>Arial Unicode MS</vt:lpstr>
      <vt:lpstr>Arial</vt:lpstr>
      <vt:lpstr>Calibri</vt:lpstr>
      <vt:lpstr>Century Schoolbook</vt:lpstr>
      <vt:lpstr>Tahoma</vt:lpstr>
      <vt:lpstr>Times New Roman</vt:lpstr>
      <vt:lpstr>Wingdings</vt:lpstr>
      <vt:lpstr>Текстура</vt:lpstr>
      <vt:lpstr> </vt:lpstr>
      <vt:lpstr> Разделы</vt:lpstr>
      <vt:lpstr>Раздел I. </vt:lpstr>
      <vt:lpstr>Социализация труда  (от лат. socialis - общественный)</vt:lpstr>
      <vt:lpstr> </vt:lpstr>
      <vt:lpstr> </vt:lpstr>
      <vt:lpstr>Основные факторы производства</vt:lpstr>
      <vt:lpstr>.  Эволюция системы управления предприятием (переход от традиционной модели к современной) </vt:lpstr>
      <vt:lpstr>Продолжение таблицы</vt:lpstr>
      <vt:lpstr>Предпринимательство – это</vt:lpstr>
      <vt:lpstr>  Качества успешного предпринимателя (данные компании «Эрнст энд Янг»,  опрос 685 предпринимателей по всему миру) </vt:lpstr>
      <vt:lpstr>Человеческие ресурсы - это</vt:lpstr>
      <vt:lpstr> Человеческие ресурсы можно рассматривать  на нескольких уровнях.  </vt:lpstr>
      <vt:lpstr>Социальный капитал</vt:lpstr>
      <vt:lpstr>Конкурентоспособный работник </vt:lpstr>
      <vt:lpstr>Социальные инвестиции</vt:lpstr>
      <vt:lpstr>Развитие персонала:</vt:lpstr>
      <vt:lpstr>Охрана труда и медицинское обслуживание</vt:lpstr>
      <vt:lpstr>Обеспечение жильем  </vt:lpstr>
      <vt:lpstr>Социальное партнерство- это</vt:lpstr>
      <vt:lpstr>Социальное государство –</vt:lpstr>
      <vt:lpstr> </vt:lpstr>
      <vt:lpstr> </vt:lpstr>
      <vt:lpstr>Характерные черты социального государства  (по мнению экспертов [i])</vt:lpstr>
      <vt:lpstr>Предприятие  - это</vt:lpstr>
      <vt:lpstr>Конкурентоспособное предприятие  в условиях современной экономики- это </vt:lpstr>
      <vt:lpstr> </vt:lpstr>
      <vt:lpstr>П.Ф. Друкер – один из основоположников современного менеджмента, отмечал:</vt:lpstr>
      <vt:lpstr>Критерии, определяющие эффективность деятельности предприятия </vt:lpstr>
      <vt:lpstr>Раздел II.</vt:lpstr>
      <vt:lpstr>Презентация PowerPoint</vt:lpstr>
      <vt:lpstr>Причины, породившие КСО: </vt:lpstr>
      <vt:lpstr>Этапы развития КСО:</vt:lpstr>
      <vt:lpstr> Основные этапы  становления социальной ответственности в зарубежных странах</vt:lpstr>
      <vt:lpstr>Основы российской цивилизации </vt:lpstr>
      <vt:lpstr>ПРАВОСЛАВИЕ </vt:lpstr>
      <vt:lpstr>ЖИЗНЕННЫЙ УРОВЕНЬ</vt:lpstr>
      <vt:lpstr>Социальная ответственность- это</vt:lpstr>
      <vt:lpstr>Российская власть </vt:lpstr>
      <vt:lpstr>Характеристика инвестиций в корпоративных социальных программах российских предприятий разных отраслевых групп экономики</vt:lpstr>
      <vt:lpstr>Положительные и слабые стороны социальной политики РФ в 2010 году </vt:lpstr>
      <vt:lpstr>Российское бизнес-сообщество </vt:lpstr>
      <vt:lpstr>Позиции РСПП (крупный капитал)</vt:lpstr>
      <vt:lpstr>Позиции «Деловой России»  (малый и средний бизнес)</vt:lpstr>
      <vt:lpstr> Российские профсоюзы</vt:lpstr>
      <vt:lpstr>Позиции профсоюзов</vt:lpstr>
      <vt:lpstr>Основные этапы становления социальной ответственности в России</vt:lpstr>
      <vt:lpstr>Коммунитарная социальная  ответственность</vt:lpstr>
      <vt:lpstr> </vt:lpstr>
      <vt:lpstr>Раздел III.</vt:lpstr>
      <vt:lpstr>Что такое аудит? </vt:lpstr>
      <vt:lpstr>Требования  к аудиторскому обследованию </vt:lpstr>
      <vt:lpstr>Социальный аудит - это</vt:lpstr>
      <vt:lpstr>Типология социального аудита</vt:lpstr>
      <vt:lpstr> Сравнительный анализ форм аудиторского обследования </vt:lpstr>
      <vt:lpstr>Сравнение внутрикорпоративного аудита с внешним  </vt:lpstr>
      <vt:lpstr>Аудит социально-трудовых отношений</vt:lpstr>
      <vt:lpstr>Необходимые условия для социального обследования</vt:lpstr>
      <vt:lpstr>Трудности внедрения социального аудита</vt:lpstr>
      <vt:lpstr>Западная и российская модели социального аудита (сравнительный анализ)</vt:lpstr>
      <vt:lpstr>Индикаторы  аудита коммунитарной социальной ответственности</vt:lpstr>
      <vt:lpstr>Основными социальными показателями на уровне отдельного предприятия следовало бы считать: </vt:lpstr>
      <vt:lpstr>Презентация PowerPoint</vt:lpstr>
      <vt:lpstr>Презентация PowerPoint</vt:lpstr>
      <vt:lpstr>  Индикаторы  конкурентной способности на региональном уровне:  </vt:lpstr>
      <vt:lpstr>Базовыми индикаторами аудита конкурентной способности на отраслевом уровне могут быть:</vt:lpstr>
      <vt:lpstr>Индикаторы  аудита конкурентной способности национальной экономики: </vt:lpstr>
      <vt:lpstr>     </vt:lpstr>
      <vt:lpstr>Аудит эффективности профсоюзной деятельности</vt:lpstr>
      <vt:lpstr>Главная цель аудита  профсоюзной деятельности </vt:lpstr>
      <vt:lpstr>Важные аспекты:</vt:lpstr>
      <vt:lpstr>Принципы  аудита профсоюзной деятельности:</vt:lpstr>
      <vt:lpstr>Конкретный механизм  реализации    аудита профсоюзной деятельности </vt:lpstr>
      <vt:lpstr> </vt:lpstr>
      <vt:lpstr> </vt:lpstr>
      <vt:lpstr> </vt:lpstr>
      <vt:lpstr>Комплекс индикаторов аудита профсоюзной деятельности</vt:lpstr>
      <vt:lpstr>I. Внутренняя и внешняя среда для профсоюзной деятельности:</vt:lpstr>
      <vt:lpstr>II.    Общий социальный климат на предприятии (1)</vt:lpstr>
      <vt:lpstr>II.    Общий социальный климат на предприятии (1)</vt:lpstr>
      <vt:lpstr>III.     Ресурсы профсоюзной организации (1) </vt:lpstr>
      <vt:lpstr>III.     Ресурсы профсоюзной организации </vt:lpstr>
      <vt:lpstr>IV.     Диагностика эффективной профсоюзной деятельности (1)</vt:lpstr>
      <vt:lpstr>IV.     Диагностика эффективной профсоюзной деятельности (2) </vt:lpstr>
      <vt:lpstr> </vt:lpstr>
      <vt:lpstr>Презентация PowerPoint</vt:lpstr>
      <vt:lpstr>Презентация PowerPoint</vt:lpstr>
      <vt:lpstr>Презентация PowerPoint</vt:lpstr>
    </vt:vector>
  </TitlesOfParts>
  <Company>АТ и СО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206к3</dc:creator>
  <cp:lastModifiedBy>Кирилл Маркелов</cp:lastModifiedBy>
  <cp:revision>26</cp:revision>
  <dcterms:created xsi:type="dcterms:W3CDTF">2008-09-02T12:43:27Z</dcterms:created>
  <dcterms:modified xsi:type="dcterms:W3CDTF">2015-04-13T21:48:32Z</dcterms:modified>
</cp:coreProperties>
</file>