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1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6655829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8313" y="3671888"/>
            <a:ext cx="6048375" cy="1109662"/>
          </a:xfrm>
        </p:spPr>
        <p:txBody>
          <a:bodyPr/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532313"/>
            <a:ext cx="6048375" cy="696912"/>
          </a:xfrm>
        </p:spPr>
        <p:txBody>
          <a:bodyPr/>
          <a:lstStyle>
            <a:lvl1pPr marL="0" indent="0">
              <a:buFontTx/>
              <a:buNone/>
              <a:defRPr sz="24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24756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10388" y="1984375"/>
            <a:ext cx="1909762" cy="44672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76338" y="1984375"/>
            <a:ext cx="5581650" cy="44672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2088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311775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29021138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176338" y="2492375"/>
            <a:ext cx="3744912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73650" y="2492375"/>
            <a:ext cx="3746500" cy="39592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65712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365426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43878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3702456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3438877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  <p:extLst>
      <p:ext uri="{BB962C8B-B14F-4D97-AF65-F5344CB8AC3E}">
        <p14:creationId xmlns="" xmlns:p14="http://schemas.microsoft.com/office/powerpoint/2010/main" val="11090857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1984375"/>
            <a:ext cx="65532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76338" y="2492375"/>
            <a:ext cx="7643812" cy="3959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 b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584" y="476250"/>
            <a:ext cx="7920879" cy="665163"/>
          </a:xfrm>
          <a:noFill/>
        </p:spPr>
        <p:txBody>
          <a:bodyPr/>
          <a:lstStyle/>
          <a:p>
            <a:pPr algn="ctr"/>
            <a:r>
              <a:rPr lang="ru-RU" sz="3600" dirty="0">
                <a:solidFill>
                  <a:srgbClr val="FF0000"/>
                </a:solidFill>
              </a:rPr>
              <a:t>Политика </a:t>
            </a:r>
            <a:r>
              <a:rPr lang="ru-RU" sz="3600" dirty="0" smtClean="0">
                <a:solidFill>
                  <a:srgbClr val="FF0000"/>
                </a:solidFill>
              </a:rPr>
              <a:t>управления </a:t>
            </a:r>
            <a:r>
              <a:rPr lang="ru-RU" sz="3600" dirty="0">
                <a:solidFill>
                  <a:srgbClr val="FF0000"/>
                </a:solidFill>
              </a:rPr>
              <a:t>издержками </a:t>
            </a:r>
            <a:r>
              <a:rPr lang="ru-RU" sz="3600" dirty="0" smtClean="0">
                <a:solidFill>
                  <a:srgbClr val="FF0000"/>
                </a:solidFill>
              </a:rPr>
              <a:t>компании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940152" y="5733256"/>
            <a:ext cx="2865437" cy="526504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uk-UA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052736"/>
            <a:ext cx="7417122" cy="1369368"/>
          </a:xfrm>
        </p:spPr>
        <p:txBody>
          <a:bodyPr/>
          <a:lstStyle/>
          <a:p>
            <a:r>
              <a:rPr lang="ru-RU" sz="3200" dirty="0" smtClean="0"/>
              <a:t>У</a:t>
            </a:r>
            <a:r>
              <a:rPr lang="ru-RU" sz="3200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правление </a:t>
            </a:r>
            <a:r>
              <a:rPr lang="ru-RU" sz="3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издержками предприятия – это: </a:t>
            </a:r>
            <a:br>
              <a:rPr lang="ru-RU" sz="320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endParaRPr lang="uk-UA" sz="3200" b="1" dirty="0">
              <a:latin typeface="Tahoma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7450" y="2205038"/>
            <a:ext cx="7632700" cy="4464050"/>
          </a:xfrm>
        </p:spPr>
        <p:txBody>
          <a:bodyPr/>
          <a:lstStyle/>
          <a:p>
            <a:pPr lvl="0"/>
            <a:r>
              <a:rPr lang="ru-RU" dirty="0">
                <a:solidFill>
                  <a:schemeClr val="tx1"/>
                </a:solidFill>
              </a:rPr>
              <a:t>понимание того, где, когда и в каких объемах расходуются ресурсы компании, включая контроль этих процессов;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прогнозирование того, где, для чего и в каких объемах потребуются компании дополнительные финансовые и иные ресурсы;</a:t>
            </a:r>
          </a:p>
          <a:p>
            <a:pPr lvl="0"/>
            <a:r>
              <a:rPr lang="ru-RU" dirty="0">
                <a:solidFill>
                  <a:schemeClr val="tx1"/>
                </a:solidFill>
              </a:rPr>
              <a:t>умение оптимально размещать имеющиеся ресурсы и обеспечить от них максимально возможную отдачу.</a:t>
            </a:r>
          </a:p>
          <a:p>
            <a:pPr>
              <a:lnSpc>
                <a:spcPct val="90000"/>
              </a:lnSpc>
            </a:pPr>
            <a:endParaRPr lang="uk-U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412776"/>
            <a:ext cx="9144000" cy="724024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Развитие компании: альтернативные варианты тактики</a:t>
            </a:r>
            <a:b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pic>
        <p:nvPicPr>
          <p:cNvPr id="4" name="Объект 3" descr="http://www.ippnou.ru/images/article/2011/03/9318.jpg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060848"/>
            <a:ext cx="9144000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8233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1556792"/>
            <a:ext cx="9324528" cy="796554"/>
          </a:xfrm>
        </p:spPr>
        <p:txBody>
          <a:bodyPr/>
          <a:lstStyle/>
          <a:p>
            <a: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Управление издержками проводится в целях максимального увеличения прибыли компании и состоит из:</a:t>
            </a:r>
            <a:b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>
                <a:solidFill>
                  <a:schemeClr val="tx1"/>
                </a:solidFill>
              </a:rPr>
              <a:t>Применения систематического подхода для определения фактических издержек,</a:t>
            </a:r>
          </a:p>
          <a:p>
            <a:pPr lvl="0"/>
            <a:r>
              <a:rPr lang="ru-RU" sz="2000" dirty="0">
                <a:solidFill>
                  <a:schemeClr val="tx1"/>
                </a:solidFill>
              </a:rPr>
              <a:t>Понимания причин их возникновения,</a:t>
            </a:r>
          </a:p>
          <a:p>
            <a:pPr lvl="0"/>
            <a:r>
              <a:rPr lang="ru-RU" sz="2000" dirty="0">
                <a:solidFill>
                  <a:schemeClr val="tx1"/>
                </a:solidFill>
              </a:rPr>
              <a:t>Принятия мер для улучшения структуры издержек компании на основе анализа и понимания: </a:t>
            </a:r>
          </a:p>
          <a:p>
            <a:pPr lvl="1"/>
            <a:r>
              <a:rPr lang="ru-RU" sz="2000" dirty="0"/>
              <a:t>Кардинальных мер по реформированию бизнес-процессов компании;</a:t>
            </a:r>
          </a:p>
          <a:p>
            <a:pPr lvl="1"/>
            <a:r>
              <a:rPr lang="ru-RU" sz="2000" dirty="0"/>
              <a:t>Стратегии и тактики достижения целей компании в текущей ситуации;</a:t>
            </a:r>
          </a:p>
          <a:p>
            <a:pPr lvl="1"/>
            <a:r>
              <a:rPr lang="ru-RU" sz="2000" dirty="0"/>
              <a:t>Методов снижения затрат и оценки возможностей их реализации.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09631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450" y="1484784"/>
            <a:ext cx="7956550" cy="580529"/>
          </a:xfrm>
        </p:spPr>
        <p:txBody>
          <a:bodyPr/>
          <a:lstStyle/>
          <a:p>
            <a:r>
              <a:rPr lang="ru-RU" dirty="0" smtClean="0"/>
              <a:t>Выгоды в управлении издержками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276872"/>
            <a:ext cx="8892480" cy="4248471"/>
          </a:xfrm>
        </p:spPr>
        <p:txBody>
          <a:bodyPr/>
          <a:lstStyle/>
          <a:p>
            <a:pPr marL="0" indent="0">
              <a:buNone/>
            </a:pPr>
            <a:r>
              <a:rPr lang="ru-RU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процессе анализа и измерения издержек – это возможность:</a:t>
            </a:r>
            <a:endParaRPr lang="ru-RU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Оценить общую эффективность финансово-хозяйственной деятельности компании;</a:t>
            </a: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Оценить эффективность отдельных видов (направлений) деятельности;</a:t>
            </a: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Оценить эффективность принятия управленческих решений руководством компании.</a:t>
            </a:r>
          </a:p>
          <a:p>
            <a:pPr marL="0" indent="0">
              <a:buNone/>
            </a:pPr>
            <a:r>
              <a:rPr lang="ru-RU" sz="18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 процессе контроля и снижения издержек – это возможность:</a:t>
            </a:r>
            <a:endParaRPr lang="ru-RU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повысить рентабельность деятельность;</a:t>
            </a: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обеспечить конкурентное ценообразование для увеличения сбыта;</a:t>
            </a: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улучшить распределение финансовых и иных ресурсов;</a:t>
            </a:r>
          </a:p>
          <a:p>
            <a:pPr lvl="0"/>
            <a:r>
              <a:rPr lang="ru-RU" sz="18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повысить прозрачность деятельности компании и понимание эффективности предпринимаемых управленческих мер</a:t>
            </a:r>
            <a:r>
              <a:rPr lang="ru-RU" sz="18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  <a:endParaRPr lang="ru-RU" sz="1800" dirty="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936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268760"/>
            <a:ext cx="9144000" cy="508521"/>
          </a:xfrm>
        </p:spPr>
        <p:txBody>
          <a:bodyPr/>
          <a:lstStyle/>
          <a:p>
            <a:r>
              <a:rPr lang="ru-RU" b="1" i="1" dirty="0" smtClean="0"/>
              <a:t>В</a:t>
            </a:r>
            <a:r>
              <a:rPr lang="ru-RU" b="1" i="1" dirty="0" smtClean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b="1" i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результате неэффективного управления  затратами: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48880"/>
            <a:ext cx="9144000" cy="4176463"/>
          </a:xfrm>
        </p:spPr>
        <p:txBody>
          <a:bodyPr/>
          <a:lstStyle/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Неоправданно, непонятно куда и зачем расходуются денежные средства;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Устанавливаются не обоснованные должным образом цены на продукцию и/или услуги, что сказывается на объеме продаж;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Ресурсы направляются на виды деятельности, продукты и услуги не в оптимальном распределении;  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Руководство не понимает, как компания может снизить свои затраты;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Издержки растут, рентабельность падает, но не видны причины такой динамики</a:t>
            </a:r>
            <a:r>
              <a:rPr lang="ru-RU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944825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15" y="404664"/>
            <a:ext cx="9144000" cy="792088"/>
          </a:xfrm>
        </p:spPr>
        <p:txBody>
          <a:bodyPr/>
          <a:lstStyle/>
          <a:p>
            <a:pPr algn="ctr"/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Система управления издержками в компании</a:t>
            </a:r>
            <a:br>
              <a:rPr lang="ru-RU" dirty="0">
                <a:solidFill>
                  <a:schemeClr val="bg2">
                    <a:lumMod val="50000"/>
                  </a:schemeClr>
                </a:solidFill>
              </a:rPr>
            </a:b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270875661"/>
              </p:ext>
            </p:extLst>
          </p:nvPr>
        </p:nvGraphicFramePr>
        <p:xfrm>
          <a:off x="-1016" y="1109657"/>
          <a:ext cx="9145016" cy="578985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56384"/>
                <a:gridCol w="5688632"/>
              </a:tblGrid>
              <a:tr h="64603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Блок 1. Измерение издержек: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- Локализация (распределение) издержек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- Калькуляция себестоимости</a:t>
                      </a:r>
                      <a:br>
                        <a:rPr lang="ru-RU" sz="1400">
                          <a:effectLst/>
                        </a:rPr>
                      </a:br>
                      <a:r>
                        <a:rPr lang="ru-RU" sz="1400">
                          <a:effectLst/>
                        </a:rPr>
                        <a:t>- Определение точки безубыточности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</a:tr>
              <a:tr h="227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Блок 2. Текущий контроль и снижение издержек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 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</a:tr>
              <a:tr h="22796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2.1. Текущий контроль (мониторинг) издержек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</a:tr>
              <a:tr h="22908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2.2. Используемые методы и приемы: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Установление приоритетов в осуществлении расходов соответствие с целями компании и текущими задачами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Перевод постоянных издержек в переменные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Вертикальная интеграция: пересмотр условий поставок, продаж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Горизонтальная интеграция: совместные закупки, разделение постоянных издержек (арендной платы, коммунальных услуг)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Проверка основных поставщиков и др. контрагентов, мониторинг их деятельности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</a:tr>
              <a:tr h="148827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Блок 3. Оптимизация бизнес-процессов и технологий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- Анализ и реструктуризация бизнес-процессов и бизнес-функций компании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Оптимизация </a:t>
                      </a:r>
                      <a:r>
                        <a:rPr lang="ru-RU" sz="1400" dirty="0" err="1">
                          <a:effectLst/>
                        </a:rPr>
                        <a:t>оргструктуры</a:t>
                      </a:r>
                      <a:r>
                        <a:rPr lang="ru-RU" sz="1400" dirty="0">
                          <a:effectLst/>
                        </a:rPr>
                        <a:t/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Передача бизнес-процессов на аутсорсинг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Постановка бюджетирования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Постановка текущего и долгосрочного планирования</a:t>
                      </a:r>
                      <a:br>
                        <a:rPr lang="ru-RU" sz="1400" dirty="0">
                          <a:effectLst/>
                        </a:rPr>
                      </a:br>
                      <a:r>
                        <a:rPr lang="ru-RU" sz="1400" dirty="0">
                          <a:effectLst/>
                        </a:rPr>
                        <a:t>- Оптимизация инвестиционных планов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7986" marR="7986" marT="7986" marB="7986" anchor="ctr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39562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87624" y="1412776"/>
            <a:ext cx="6553200" cy="508000"/>
          </a:xfrm>
        </p:spPr>
        <p:txBody>
          <a:bodyPr/>
          <a:lstStyle/>
          <a:p>
            <a:r>
              <a:rPr lang="ru-RU" b="1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Список литературы</a:t>
            </a:r>
            <a: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844824"/>
            <a:ext cx="9144000" cy="3959225"/>
          </a:xfrm>
        </p:spPr>
        <p:txBody>
          <a:bodyPr/>
          <a:lstStyle/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Кузнецов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Б.Т.Финансовый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менеджмент: учебное пособие. – М.: ЮНИТИ-ДАНА, 2005. с.289.</a:t>
            </a:r>
          </a:p>
          <a:p>
            <a:pPr lvl="0"/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Лафта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Дж. К. Менеджмент: -М.: ТК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Велби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2008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Попов С. А</a:t>
            </a:r>
            <a:r>
              <a:rPr lang="ru-RU" sz="2400" i="1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Стратегический менеджмент. — М.: Дело, 2008. — С. 230.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Финансовый менеджмент: теория и практика: учебник / под ред. </a:t>
            </a:r>
            <a:r>
              <a:rPr lang="ru-RU" sz="2400" dirty="0" err="1">
                <a:solidFill>
                  <a:schemeClr val="tx1"/>
                </a:solidFill>
                <a:latin typeface="+mn-lt"/>
                <a:ea typeface="+mn-ea"/>
                <a:cs typeface="+mn-cs"/>
              </a:rPr>
              <a:t>Е.С.Стояновой</a:t>
            </a: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. – М.: Перспектива, 2007. с.478.</a:t>
            </a:r>
          </a:p>
          <a:p>
            <a:pPr lvl="0"/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Королёв В.И., Королёв С.В. Стратегия повышения эффективности</a:t>
            </a:r>
            <a:b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издержек производства фирмы:</a:t>
            </a:r>
            <a:b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</a:br>
            <a:r>
              <a:rPr lang="ru-RU" sz="24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условия разработки, проблемы реализации // Менеджмент в России и за рубежом. 2003. №6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152389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150" y="115888"/>
            <a:ext cx="6553200" cy="792162"/>
          </a:xfrm>
        </p:spPr>
        <p:txBody>
          <a:bodyPr/>
          <a:lstStyle/>
          <a:p>
            <a:endParaRPr lang="ru-RU"/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835150" y="908050"/>
            <a:ext cx="6985000" cy="5543550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26727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33691"/>
            <a:ext cx="9144000" cy="70630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krasivo">
  <a:themeElements>
    <a:clrScheme name="template 3">
      <a:dk1>
        <a:srgbClr val="4D4D4D"/>
      </a:dk1>
      <a:lt1>
        <a:srgbClr val="FFFFFF"/>
      </a:lt1>
      <a:dk2>
        <a:srgbClr val="4D4D4D"/>
      </a:dk2>
      <a:lt2>
        <a:srgbClr val="003399"/>
      </a:lt2>
      <a:accent1>
        <a:srgbClr val="66CCFF"/>
      </a:accent1>
      <a:accent2>
        <a:srgbClr val="3366FF"/>
      </a:accent2>
      <a:accent3>
        <a:srgbClr val="FFFFFF"/>
      </a:accent3>
      <a:accent4>
        <a:srgbClr val="404040"/>
      </a:accent4>
      <a:accent5>
        <a:srgbClr val="B8E2FF"/>
      </a:accent5>
      <a:accent6>
        <a:srgbClr val="2D5CE7"/>
      </a:accent6>
      <a:hlink>
        <a:srgbClr val="FFCC00"/>
      </a:hlink>
      <a:folHlink>
        <a:srgbClr val="DDDDDD"/>
      </a:folHlink>
    </a:clrScheme>
    <a:fontScheme name="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plate 1">
        <a:dk1>
          <a:srgbClr val="4D4D4D"/>
        </a:dk1>
        <a:lt1>
          <a:srgbClr val="FFFFFF"/>
        </a:lt1>
        <a:dk2>
          <a:srgbClr val="4D4D4D"/>
        </a:dk2>
        <a:lt2>
          <a:srgbClr val="0099FF"/>
        </a:lt2>
        <a:accent1>
          <a:srgbClr val="003399"/>
        </a:accent1>
        <a:accent2>
          <a:srgbClr val="CCECFF"/>
        </a:accent2>
        <a:accent3>
          <a:srgbClr val="FFFFFF"/>
        </a:accent3>
        <a:accent4>
          <a:srgbClr val="404040"/>
        </a:accent4>
        <a:accent5>
          <a:srgbClr val="AAADCA"/>
        </a:accent5>
        <a:accent6>
          <a:srgbClr val="B9D6E7"/>
        </a:accent6>
        <a:hlink>
          <a:srgbClr val="6699FF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333333"/>
        </a:dk1>
        <a:lt1>
          <a:srgbClr val="FFFFFF"/>
        </a:lt1>
        <a:dk2>
          <a:srgbClr val="808080"/>
        </a:dk2>
        <a:lt2>
          <a:srgbClr val="003366"/>
        </a:lt2>
        <a:accent1>
          <a:srgbClr val="6699FF"/>
        </a:accent1>
        <a:accent2>
          <a:srgbClr val="990000"/>
        </a:accent2>
        <a:accent3>
          <a:srgbClr val="FFFFFF"/>
        </a:accent3>
        <a:accent4>
          <a:srgbClr val="2A2A2A"/>
        </a:accent4>
        <a:accent5>
          <a:srgbClr val="B8CAFF"/>
        </a:accent5>
        <a:accent6>
          <a:srgbClr val="8A0000"/>
        </a:accent6>
        <a:hlink>
          <a:srgbClr val="0066C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3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CC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E2FF"/>
        </a:accent5>
        <a:accent6>
          <a:srgbClr val="2D5CE7"/>
        </a:accent6>
        <a:hlink>
          <a:srgbClr val="FFCC0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3366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2D5C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CC0000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B90000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4D4D4D"/>
        </a:dk1>
        <a:lt1>
          <a:srgbClr val="FFFFFF"/>
        </a:lt1>
        <a:dk2>
          <a:srgbClr val="4D4D4D"/>
        </a:dk2>
        <a:lt2>
          <a:srgbClr val="003399"/>
        </a:lt2>
        <a:accent1>
          <a:srgbClr val="6699FF"/>
        </a:accent1>
        <a:accent2>
          <a:srgbClr val="99CCFF"/>
        </a:accent2>
        <a:accent3>
          <a:srgbClr val="FFFFFF"/>
        </a:accent3>
        <a:accent4>
          <a:srgbClr val="404040"/>
        </a:accent4>
        <a:accent5>
          <a:srgbClr val="B8CAFF"/>
        </a:accent5>
        <a:accent6>
          <a:srgbClr val="8AB9E7"/>
        </a:accent6>
        <a:hlink>
          <a:srgbClr val="0099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krasivo</Template>
  <TotalTime>42</TotalTime>
  <Words>406</Words>
  <Application>Microsoft Office PowerPoint</Application>
  <PresentationFormat>Экран (4:3)</PresentationFormat>
  <Paragraphs>46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krasivo</vt:lpstr>
      <vt:lpstr>Политика управления издержками компании</vt:lpstr>
      <vt:lpstr>Управление издержками предприятия – это:  </vt:lpstr>
      <vt:lpstr>Развитие компании: альтернативные варианты тактики </vt:lpstr>
      <vt:lpstr>Управление издержками проводится в целях максимального увеличения прибыли компании и состоит из: </vt:lpstr>
      <vt:lpstr>Выгоды в управлении издержками</vt:lpstr>
      <vt:lpstr>В результате неэффективного управления  затратами:</vt:lpstr>
      <vt:lpstr>Система управления издержками в компании </vt:lpstr>
      <vt:lpstr>Список литературы 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Политика управление издержками Российских компаний</dc:title>
  <dc:creator>Kate S</dc:creator>
  <cp:lastModifiedBy>WiZaRd</cp:lastModifiedBy>
  <cp:revision>5</cp:revision>
  <dcterms:created xsi:type="dcterms:W3CDTF">2011-11-29T15:13:02Z</dcterms:created>
  <dcterms:modified xsi:type="dcterms:W3CDTF">2015-03-11T13:47:39Z</dcterms:modified>
</cp:coreProperties>
</file>