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665582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6718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323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2475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088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177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90211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571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654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387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37024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343887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109085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476250"/>
            <a:ext cx="7920879" cy="665163"/>
          </a:xfrm>
          <a:noFill/>
        </p:spPr>
        <p:txBody>
          <a:bodyPr/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Политика </a:t>
            </a:r>
            <a:r>
              <a:rPr lang="ru-RU" sz="3600" dirty="0" smtClean="0">
                <a:solidFill>
                  <a:srgbClr val="FF0000"/>
                </a:solidFill>
              </a:rPr>
              <a:t>управления </a:t>
            </a:r>
            <a:r>
              <a:rPr lang="ru-RU" sz="3600" dirty="0">
                <a:solidFill>
                  <a:srgbClr val="FF0000"/>
                </a:solidFill>
              </a:rPr>
              <a:t>издержками </a:t>
            </a:r>
            <a:r>
              <a:rPr lang="ru-RU" sz="3600" dirty="0" smtClean="0">
                <a:solidFill>
                  <a:srgbClr val="FF0000"/>
                </a:solidFill>
              </a:rPr>
              <a:t>компании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40152" y="5733256"/>
            <a:ext cx="2865437" cy="526504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uk-UA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052736"/>
            <a:ext cx="7417122" cy="1369368"/>
          </a:xfrm>
        </p:spPr>
        <p:txBody>
          <a:bodyPr/>
          <a:lstStyle/>
          <a:p>
            <a:r>
              <a:rPr lang="ru-RU" sz="3200" dirty="0" smtClean="0"/>
              <a:t>У</a:t>
            </a:r>
            <a:r>
              <a:rPr lang="ru-RU" sz="3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правление </a:t>
            </a:r>
            <a:r>
              <a:rPr lang="ru-RU" sz="3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издержками предприятия – это: </a:t>
            </a:r>
            <a:br>
              <a:rPr lang="ru-RU" sz="3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endParaRPr lang="uk-UA" sz="3200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205038"/>
            <a:ext cx="7632700" cy="4464050"/>
          </a:xfrm>
        </p:spPr>
        <p:txBody>
          <a:bodyPr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понимание того, где, когда и в каких объемах расходуются ресурсы компании, включая контроль этих процессов;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прогнозирование того, где, для чего и в каких объемах потребуются компании дополнительные финансовые и иные ресурсы;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умение оптимально размещать имеющиеся ресурсы и обеспечить от них максимально возможную отдачу.</a:t>
            </a:r>
          </a:p>
          <a:p>
            <a:pPr>
              <a:lnSpc>
                <a:spcPct val="90000"/>
              </a:lnSpc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724024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Развитие компании: альтернативные варианты тактики</a:t>
            </a:r>
            <a:br>
              <a:rPr lang="ru-RU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4" name="Объект 3" descr="http://www.ippnou.ru/images/article/2011/03/931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914400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233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9324528" cy="796554"/>
          </a:xfrm>
        </p:spPr>
        <p:txBody>
          <a:bodyPr/>
          <a:lstStyle/>
          <a:p>
            <a:r>
              <a:rPr lang="ru-RU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Управление издержками проводится в целях максимального увеличения прибыли компании и состоит из:</a:t>
            </a:r>
            <a:br>
              <a:rPr lang="ru-RU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>
                <a:solidFill>
                  <a:schemeClr val="tx1"/>
                </a:solidFill>
              </a:rPr>
              <a:t>Применения систематического подхода для определения фактических издержек,</a:t>
            </a:r>
          </a:p>
          <a:p>
            <a:pPr lvl="0"/>
            <a:r>
              <a:rPr lang="ru-RU" sz="2000" dirty="0">
                <a:solidFill>
                  <a:schemeClr val="tx1"/>
                </a:solidFill>
              </a:rPr>
              <a:t>Понимания причин их возникновения,</a:t>
            </a:r>
          </a:p>
          <a:p>
            <a:pPr lvl="0"/>
            <a:r>
              <a:rPr lang="ru-RU" sz="2000" dirty="0">
                <a:solidFill>
                  <a:schemeClr val="tx1"/>
                </a:solidFill>
              </a:rPr>
              <a:t>Принятия мер для улучшения структуры издержек компании на основе анализа и понимания: </a:t>
            </a:r>
          </a:p>
          <a:p>
            <a:pPr lvl="1"/>
            <a:r>
              <a:rPr lang="ru-RU" sz="2000" dirty="0"/>
              <a:t>Кардинальных мер по реформированию бизнес-процессов компании;</a:t>
            </a:r>
          </a:p>
          <a:p>
            <a:pPr lvl="1"/>
            <a:r>
              <a:rPr lang="ru-RU" sz="2000" dirty="0"/>
              <a:t>Стратегии и тактики достижения целей компании в текущей ситуации;</a:t>
            </a:r>
          </a:p>
          <a:p>
            <a:pPr lvl="1"/>
            <a:r>
              <a:rPr lang="ru-RU" sz="2000" dirty="0"/>
              <a:t>Методов снижения затрат и оценки возможностей их реализации.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9631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1484784"/>
            <a:ext cx="7956550" cy="580529"/>
          </a:xfrm>
        </p:spPr>
        <p:txBody>
          <a:bodyPr/>
          <a:lstStyle/>
          <a:p>
            <a:r>
              <a:rPr lang="ru-RU" dirty="0" smtClean="0"/>
              <a:t>Выгоды в управлении издержками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76872"/>
            <a:ext cx="8892480" cy="4248471"/>
          </a:xfrm>
        </p:spPr>
        <p:txBody>
          <a:bodyPr/>
          <a:lstStyle/>
          <a:p>
            <a:pPr marL="0" indent="0">
              <a:buNone/>
            </a:pPr>
            <a:r>
              <a:rPr lang="ru-RU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процессе анализа и измерения издержек – это возможность:</a:t>
            </a:r>
            <a:endParaRPr lang="ru-RU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Оценить общую эффективность финансово-хозяйственной деятельности компании;</a:t>
            </a:r>
          </a:p>
          <a:p>
            <a:pPr lvl="0"/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Оценить эффективность отдельных видов (направлений) деятельности;</a:t>
            </a:r>
          </a:p>
          <a:p>
            <a:pPr lvl="0"/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Оценить эффективность принятия управленческих решений руководством компании.</a:t>
            </a:r>
          </a:p>
          <a:p>
            <a:pPr marL="0" indent="0">
              <a:buNone/>
            </a:pPr>
            <a:r>
              <a:rPr lang="ru-RU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процессе контроля и снижения издержек – это возможность:</a:t>
            </a:r>
            <a:endParaRPr lang="ru-RU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повысить рентабельность деятельность;</a:t>
            </a:r>
          </a:p>
          <a:p>
            <a:pPr lvl="0"/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обеспечить конкурентное ценообразование для увеличения сбыта;</a:t>
            </a:r>
          </a:p>
          <a:p>
            <a:pPr lvl="0"/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улучшить распределение финансовых и иных ресурсов;</a:t>
            </a:r>
          </a:p>
          <a:p>
            <a:pPr lvl="0"/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повысить прозрачность деятельности компании и понимание эффективности предпринимаемых управленческих мер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3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508521"/>
          </a:xfrm>
        </p:spPr>
        <p:txBody>
          <a:bodyPr/>
          <a:lstStyle/>
          <a:p>
            <a:r>
              <a:rPr lang="ru-RU" b="1" i="1" dirty="0" smtClean="0"/>
              <a:t>В</a:t>
            </a:r>
            <a:r>
              <a:rPr lang="ru-RU" b="1" i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b="1" i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результате неэффективного управления  затратами: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176463"/>
          </a:xfrm>
        </p:spPr>
        <p:txBody>
          <a:bodyPr/>
          <a:lstStyle/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Неоправданно, непонятно куда и зачем расходуются денежные средства;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Устанавливаются не обоснованные должным образом цены на продукцию и/или услуги, что сказывается на объеме продаж;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Ресурсы направляются на виды деятельности, продукты и услуги не в оптимальном распределении;  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Руководство не понимает, как компания может снизить свои затраты;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Издержки растут, рентабельность падает, но не видны причины такой динамики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4482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15" y="404664"/>
            <a:ext cx="9144000" cy="792088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Система управления издержками в компании</a:t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0875661"/>
              </p:ext>
            </p:extLst>
          </p:nvPr>
        </p:nvGraphicFramePr>
        <p:xfrm>
          <a:off x="-1016" y="1109657"/>
          <a:ext cx="9145016" cy="57898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6384"/>
                <a:gridCol w="5688632"/>
              </a:tblGrid>
              <a:tr h="646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Блок 1. Измерение издержек: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86" marR="7986" marT="7986" marB="798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 Локализация (распределение) издержек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- Калькуляция себестоимости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- Определение точки безубыточности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86" marR="7986" marT="7986" marB="7986" anchor="ctr"/>
                </a:tc>
              </a:tr>
              <a:tr h="227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Блок 2. Текущий контроль и снижение издержек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86" marR="7986" marT="7986" marB="798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86" marR="7986" marT="7986" marB="7986" anchor="ctr"/>
                </a:tc>
              </a:tr>
              <a:tr h="227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2.1. Текущий контроль (мониторинг) издержек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86" marR="7986" marT="7986" marB="798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86" marR="7986" marT="7986" marB="7986" anchor="ctr"/>
                </a:tc>
              </a:tr>
              <a:tr h="2290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2.2. Используемые методы и приемы: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86" marR="7986" marT="7986" marB="798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Установление приоритетов в осуществлении расходов соответствие с целями компании и текущими задачами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- Перевод постоянных издержек в переменные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- Вертикальная интеграция: пересмотр условий поставок, продаж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- Горизонтальная интеграция: совместные закупки, разделение постоянных издержек (арендной платы, коммунальных услуг)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- Проверка основных поставщиков и др. контрагентов, мониторинг их деятельности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86" marR="7986" marT="7986" marB="7986" anchor="ctr"/>
                </a:tc>
              </a:tr>
              <a:tr h="1488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Блок 3. Оптимизация бизнес-процессов и технологий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86" marR="7986" marT="7986" marB="798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Анализ и реструктуризация бизнес-процессов и бизнес-функций компании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- Оптимизация </a:t>
                      </a:r>
                      <a:r>
                        <a:rPr lang="ru-RU" sz="1400" dirty="0" err="1">
                          <a:effectLst/>
                        </a:rPr>
                        <a:t>оргструктуры</a:t>
                      </a:r>
                      <a:r>
                        <a:rPr lang="ru-RU" sz="1400" dirty="0">
                          <a:effectLst/>
                        </a:rPr>
                        <a:t/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- Передача бизнес-процессов на аутсорсинг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- Постановка бюджетирования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- Постановка текущего и долгосрочного планирования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- Оптимизация инвестиционных планов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86" marR="7986" marT="7986" marB="7986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9562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412776"/>
            <a:ext cx="6553200" cy="508000"/>
          </a:xfrm>
        </p:spPr>
        <p:txBody>
          <a:bodyPr/>
          <a:lstStyle/>
          <a:p>
            <a:r>
              <a:rPr lang="ru-RU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Список литературы</a:t>
            </a:r>
            <a:r>
              <a:rPr lang="ru-RU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3959225"/>
          </a:xfrm>
        </p:spPr>
        <p:txBody>
          <a:bodyPr/>
          <a:lstStyle/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Кузнецов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Б.Т.Финансовый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менеджмент: учебное пособие. – М.: ЮНИТИ-ДАНА, 2005. с.289.</a:t>
            </a:r>
          </a:p>
          <a:p>
            <a:pPr lvl="0"/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Лафта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Дж. К. Менеджмент: -М.: ТК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Велби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2008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Попов С. А</a:t>
            </a: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Стратегический менеджмент. — М.: Дело, 2008. — С. 230.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Финансовый менеджмент: теория и практика: учебник / под ред.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Е.С.Стояновой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– М.: Перспектива, 2007. с.478.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Королёв В.И., Королёв С.В. Стратегия повышения эффективности</a:t>
            </a:r>
            <a:b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издержек производства фирмы:</a:t>
            </a:r>
            <a:b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условия разработки, проблемы реализации // Менеджмент в России и за рубежом. 2003. №6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5238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115888"/>
            <a:ext cx="6553200" cy="792162"/>
          </a:xfrm>
        </p:spPr>
        <p:txBody>
          <a:bodyPr/>
          <a:lstStyle/>
          <a:p>
            <a:endParaRPr lang="ru-RU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908050"/>
            <a:ext cx="6985000" cy="554355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6727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691"/>
            <a:ext cx="9144000" cy="7063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asivo">
  <a:themeElements>
    <a:clrScheme name="template 3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66CCFF"/>
      </a:accent1>
      <a:accent2>
        <a:srgbClr val="3366FF"/>
      </a:accent2>
      <a:accent3>
        <a:srgbClr val="FFFFFF"/>
      </a:accent3>
      <a:accent4>
        <a:srgbClr val="404040"/>
      </a:accent4>
      <a:accent5>
        <a:srgbClr val="B8E2FF"/>
      </a:accent5>
      <a:accent6>
        <a:srgbClr val="2D5CE7"/>
      </a:accent6>
      <a:hlink>
        <a:srgbClr val="FFCC00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CC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E2FF"/>
        </a:accent5>
        <a:accent6>
          <a:srgbClr val="2D5CE7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2D5C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0000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99C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8AB9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krasivo</Template>
  <TotalTime>42</TotalTime>
  <Words>406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krasivo</vt:lpstr>
      <vt:lpstr>Политика управления издержками компании</vt:lpstr>
      <vt:lpstr>Управление издержками предприятия – это:  </vt:lpstr>
      <vt:lpstr>Развитие компании: альтернативные варианты тактики </vt:lpstr>
      <vt:lpstr>Управление издержками проводится в целях максимального увеличения прибыли компании и состоит из: </vt:lpstr>
      <vt:lpstr>Выгоды в управлении издержками</vt:lpstr>
      <vt:lpstr>В результате неэффективного управления  затратами:</vt:lpstr>
      <vt:lpstr>Система управления издержками в компании </vt:lpstr>
      <vt:lpstr>Список литературы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Политика управление издержками Российских компаний</dc:title>
  <dc:creator>Kate S</dc:creator>
  <cp:lastModifiedBy>WiZaRd</cp:lastModifiedBy>
  <cp:revision>5</cp:revision>
  <dcterms:created xsi:type="dcterms:W3CDTF">2011-11-29T15:13:02Z</dcterms:created>
  <dcterms:modified xsi:type="dcterms:W3CDTF">2015-03-11T13:47:39Z</dcterms:modified>
</cp:coreProperties>
</file>